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4.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notesSlides/notesSlide5.xml" ContentType="application/vnd.openxmlformats-officedocument.presentationml.notesSlid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notesSlides/notesSlide7.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8.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9.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notesSlides/notesSlide11.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2.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notesSlides/notesSlide14.xml" ContentType="application/vnd.openxmlformats-officedocument.presentationml.notesSlide+xml"/>
  <Override PartName="/ppt/tags/tag66.xml" ContentType="application/vnd.openxmlformats-officedocument.presentationml.tags+xml"/>
  <Override PartName="/ppt/tags/tag67.xml" ContentType="application/vnd.openxmlformats-officedocument.presentationml.tags+xml"/>
  <Override PartName="/ppt/notesSlides/notesSlide15.xml" ContentType="application/vnd.openxmlformats-officedocument.presentationml.notesSlide+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notesSlides/notesSlide16.xml" ContentType="application/vnd.openxmlformats-officedocument.presentationml.notesSlide+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notesSlides/notesSlide17.xml" ContentType="application/vnd.openxmlformats-officedocument.presentationml.notesSlid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notesSlides/notesSlide18.xml" ContentType="application/vnd.openxmlformats-officedocument.presentationml.notesSlide+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notesSlides/notesSlide19.xml" ContentType="application/vnd.openxmlformats-officedocument.presentationml.notesSlide+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notesSlides/notesSlide21.xml" ContentType="application/vnd.openxmlformats-officedocument.presentationml.notesSlide+xml"/>
  <Override PartName="/ppt/tags/tag94.xml" ContentType="application/vnd.openxmlformats-officedocument.presentationml.tags+xml"/>
  <Override PartName="/ppt/tags/tag95.xml" ContentType="application/vnd.openxmlformats-officedocument.presentationml.tags+xml"/>
  <Override PartName="/ppt/notesSlides/notesSlide22.xml" ContentType="application/vnd.openxmlformats-officedocument.presentationml.notesSlide+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notesSlides/notesSlide23.xml" ContentType="application/vnd.openxmlformats-officedocument.presentationml.notesSlide+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notesSlides/notesSlide24.xml" ContentType="application/vnd.openxmlformats-officedocument.presentationml.notesSlide+xml"/>
  <Override PartName="/ppt/tags/tag102.xml" ContentType="application/vnd.openxmlformats-officedocument.presentationml.tags+xml"/>
  <Override PartName="/ppt/tags/tag103.xml" ContentType="application/vnd.openxmlformats-officedocument.presentationml.tags+xml"/>
  <Override PartName="/ppt/notesSlides/notesSlide25.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notesSlides/notesSlide26.xml" ContentType="application/vnd.openxmlformats-officedocument.presentationml.notesSlide+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27.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notesSlides/notesSlide28.xml" ContentType="application/vnd.openxmlformats-officedocument.presentationml.notesSlide+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notesSlides/notesSlide29.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notesSlides/notesSlide30.xml" ContentType="application/vnd.openxmlformats-officedocument.presentationml.notesSlide+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notesSlides/notesSlide31.xml" ContentType="application/vnd.openxmlformats-officedocument.presentationml.notesSlide+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notesSlides/notesSlide32.xml" ContentType="application/vnd.openxmlformats-officedocument.presentationml.notesSlide+xml"/>
  <Override PartName="/ppt/tags/tag136.xml" ContentType="application/vnd.openxmlformats-officedocument.presentationml.tags+xml"/>
  <Override PartName="/ppt/tags/tag137.xml" ContentType="application/vnd.openxmlformats-officedocument.presentationml.tags+xml"/>
  <Override PartName="/ppt/notesSlides/notesSlide33.xml" ContentType="application/vnd.openxmlformats-officedocument.presentationml.notesSlide+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notesSlides/notesSlide34.xml" ContentType="application/vnd.openxmlformats-officedocument.presentationml.notesSlide+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35.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36.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37.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notesSlides/notesSlide38.xml" ContentType="application/vnd.openxmlformats-officedocument.presentationml.notesSlide+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notesSlides/notesSlide39.xml" ContentType="application/vnd.openxmlformats-officedocument.presentationml.notesSlide+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notesSlides/notesSlide40.xml" ContentType="application/vnd.openxmlformats-officedocument.presentationml.notesSlide+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41.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notesSlides/notesSlide42.xml" ContentType="application/vnd.openxmlformats-officedocument.presentationml.notesSlide+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notesSlides/notesSlide43.xml" ContentType="application/vnd.openxmlformats-officedocument.presentationml.notesSlide+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44.xml" ContentType="application/vnd.openxmlformats-officedocument.presentationml.notesSlide+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notesSlides/notesSlide45.xml" ContentType="application/vnd.openxmlformats-officedocument.presentationml.notesSlide+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notesSlides/notesSlide46.xml" ContentType="application/vnd.openxmlformats-officedocument.presentationml.notesSlide+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notesSlides/notesSlide47.xml" ContentType="application/vnd.openxmlformats-officedocument.presentationml.notesSlide+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notesSlides/notesSlide48.xml" ContentType="application/vnd.openxmlformats-officedocument.presentationml.notesSlide+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notesSlides/notesSlide49.xml" ContentType="application/vnd.openxmlformats-officedocument.presentationml.notesSlide+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notesSlides/notesSlide50.xml" ContentType="application/vnd.openxmlformats-officedocument.presentationml.notesSlide+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notesSlides/notesSlide51.xml" ContentType="application/vnd.openxmlformats-officedocument.presentationml.notesSlide+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notesSlides/notesSlide52.xml" ContentType="application/vnd.openxmlformats-officedocument.presentationml.notesSlide+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notesSlides/notesSlide53.xml" ContentType="application/vnd.openxmlformats-officedocument.presentationml.notesSlide+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notesSlides/notesSlide54.xml" ContentType="application/vnd.openxmlformats-officedocument.presentationml.notesSlide+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notesSlides/notesSlide55.xml" ContentType="application/vnd.openxmlformats-officedocument.presentationml.notesSlide+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notesSlides/notesSlide5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notesSlides/notesSlide57.xml" ContentType="application/vnd.openxmlformats-officedocument.presentationml.notesSlide+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notesSlides/notesSlide58.xml" ContentType="application/vnd.openxmlformats-officedocument.presentationml.notesSlide+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59.xml" ContentType="application/vnd.openxmlformats-officedocument.presentationml.notesSlide+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notesSlides/notesSlide75.xml" ContentType="application/vnd.openxmlformats-officedocument.presentationml.notesSlide+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notesSlides/notesSlide76.xml" ContentType="application/vnd.openxmlformats-officedocument.presentationml.notesSlide+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notesSlides/notesSlide77.xml" ContentType="application/vnd.openxmlformats-officedocument.presentationml.notesSlide+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notesSlides/notesSlide78.xml" ContentType="application/vnd.openxmlformats-officedocument.presentationml.notesSlide+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notesSlides/notesSlide79.xml" ContentType="application/vnd.openxmlformats-officedocument.presentationml.notesSlide+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notesSlides/notesSlide80.xml" ContentType="application/vnd.openxmlformats-officedocument.presentationml.notesSlide+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notesSlides/notesSlide81.xml" ContentType="application/vnd.openxmlformats-officedocument.presentationml.notesSlide+xml"/>
  <Override PartName="/ppt/tags/tag303.xml" ContentType="application/vnd.openxmlformats-officedocument.presentationml.tags+xml"/>
  <Override PartName="/ppt/tags/tag304.xml" ContentType="application/vnd.openxmlformats-officedocument.presentationml.tags+xml"/>
  <Override PartName="/ppt/notesSlides/notesSlide82.xml" ContentType="application/vnd.openxmlformats-officedocument.presentationml.notesSlide+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notesSlides/notesSlide83.xml" ContentType="application/vnd.openxmlformats-officedocument.presentationml.notesSlide+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notesSlides/notesSlide84.xml" ContentType="application/vnd.openxmlformats-officedocument.presentationml.notesSlide+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notesSlides/notesSlide90.xml" ContentType="application/vnd.openxmlformats-officedocument.presentationml.notesSlide+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notesSlides/notesSlide91.xml" ContentType="application/vnd.openxmlformats-officedocument.presentationml.notesSlide+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notesSlides/notesSlide9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4" r:id="rId5"/>
  </p:sldMasterIdLst>
  <p:notesMasterIdLst>
    <p:notesMasterId r:id="rId98"/>
  </p:notesMasterIdLst>
  <p:handoutMasterIdLst>
    <p:handoutMasterId r:id="rId99"/>
  </p:handoutMasterIdLst>
  <p:sldIdLst>
    <p:sldId id="489" r:id="rId6"/>
    <p:sldId id="256" r:id="rId7"/>
    <p:sldId id="558" r:id="rId8"/>
    <p:sldId id="332" r:id="rId9"/>
    <p:sldId id="261" r:id="rId10"/>
    <p:sldId id="564" r:id="rId11"/>
    <p:sldId id="333" r:id="rId12"/>
    <p:sldId id="334" r:id="rId13"/>
    <p:sldId id="345" r:id="rId14"/>
    <p:sldId id="335" r:id="rId15"/>
    <p:sldId id="342" r:id="rId16"/>
    <p:sldId id="337" r:id="rId17"/>
    <p:sldId id="338" r:id="rId18"/>
    <p:sldId id="339" r:id="rId19"/>
    <p:sldId id="344" r:id="rId20"/>
    <p:sldId id="264" r:id="rId21"/>
    <p:sldId id="343" r:id="rId22"/>
    <p:sldId id="482" r:id="rId23"/>
    <p:sldId id="487" r:id="rId24"/>
    <p:sldId id="488" r:id="rId25"/>
    <p:sldId id="490" r:id="rId26"/>
    <p:sldId id="534" r:id="rId27"/>
    <p:sldId id="407" r:id="rId28"/>
    <p:sldId id="408" r:id="rId29"/>
    <p:sldId id="409" r:id="rId30"/>
    <p:sldId id="410" r:id="rId31"/>
    <p:sldId id="491" r:id="rId32"/>
    <p:sldId id="560" r:id="rId33"/>
    <p:sldId id="411" r:id="rId34"/>
    <p:sldId id="412" r:id="rId35"/>
    <p:sldId id="514" r:id="rId36"/>
    <p:sldId id="414" r:id="rId37"/>
    <p:sldId id="351" r:id="rId38"/>
    <p:sldId id="395" r:id="rId39"/>
    <p:sldId id="404" r:id="rId40"/>
    <p:sldId id="513" r:id="rId41"/>
    <p:sldId id="462" r:id="rId42"/>
    <p:sldId id="356" r:id="rId43"/>
    <p:sldId id="568" r:id="rId44"/>
    <p:sldId id="402" r:id="rId45"/>
    <p:sldId id="403" r:id="rId46"/>
    <p:sldId id="353" r:id="rId47"/>
    <p:sldId id="396" r:id="rId48"/>
    <p:sldId id="397" r:id="rId49"/>
    <p:sldId id="360" r:id="rId50"/>
    <p:sldId id="512" r:id="rId51"/>
    <p:sldId id="361" r:id="rId52"/>
    <p:sldId id="364" r:id="rId53"/>
    <p:sldId id="405" r:id="rId54"/>
    <p:sldId id="475" r:id="rId55"/>
    <p:sldId id="476" r:id="rId56"/>
    <p:sldId id="477" r:id="rId57"/>
    <p:sldId id="378" r:id="rId58"/>
    <p:sldId id="478" r:id="rId59"/>
    <p:sldId id="366" r:id="rId60"/>
    <p:sldId id="398" r:id="rId61"/>
    <p:sldId id="479" r:id="rId62"/>
    <p:sldId id="480" r:id="rId63"/>
    <p:sldId id="481" r:id="rId64"/>
    <p:sldId id="515" r:id="rId65"/>
    <p:sldId id="573" r:id="rId66"/>
    <p:sldId id="467" r:id="rId67"/>
    <p:sldId id="572" r:id="rId68"/>
    <p:sldId id="298" r:id="rId69"/>
    <p:sldId id="284" r:id="rId70"/>
    <p:sldId id="576" r:id="rId71"/>
    <p:sldId id="577" r:id="rId72"/>
    <p:sldId id="599" r:id="rId73"/>
    <p:sldId id="600" r:id="rId74"/>
    <p:sldId id="563" r:id="rId75"/>
    <p:sldId id="569" r:id="rId76"/>
    <p:sldId id="570" r:id="rId77"/>
    <p:sldId id="571" r:id="rId78"/>
    <p:sldId id="601" r:id="rId79"/>
    <p:sldId id="416" r:id="rId80"/>
    <p:sldId id="418" r:id="rId81"/>
    <p:sldId id="419" r:id="rId82"/>
    <p:sldId id="421" r:id="rId83"/>
    <p:sldId id="423" r:id="rId84"/>
    <p:sldId id="446" r:id="rId85"/>
    <p:sldId id="417" r:id="rId86"/>
    <p:sldId id="444" r:id="rId87"/>
    <p:sldId id="445" r:id="rId88"/>
    <p:sldId id="517" r:id="rId89"/>
    <p:sldId id="518" r:id="rId90"/>
    <p:sldId id="583" r:id="rId91"/>
    <p:sldId id="582" r:id="rId92"/>
    <p:sldId id="585" r:id="rId93"/>
    <p:sldId id="584" r:id="rId94"/>
    <p:sldId id="519" r:id="rId95"/>
    <p:sldId id="470" r:id="rId96"/>
    <p:sldId id="427" r:id="rId97"/>
  </p:sldIdLst>
  <p:sldSz cx="9144000" cy="5143500" type="screen16x9"/>
  <p:notesSz cx="6858000" cy="9296400"/>
  <p:custDataLst>
    <p:tags r:id="rId10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160"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27B984D-34BC-F8BA-1FA8-24B4E1A943CF}" name="Elise Guest" initials="EG" userId="S::elise.guest@engineerscanada.ca::296cd786-9de7-4d3a-a665-7e7ff39ed36b" providerId="AD"/>
  <p188:author id="{08C36A72-A7BA-1A24-D1F0-6BA653AC4015}" name="Mya Warken" initials="MW" userId="S::mya.warken@engineerscanada.ca::f0cb8bc5-a685-4bd4-920f-87ac8a1216a8" providerId="AD"/>
  <p188:author id="{9BF64282-F924-297F-8B49-98718C83548E}" name="Aude Adnot-Serra" initials="AA" userId="S::aude.adnot-serra@engineerscanada.ca::e7d12b93-217f-422f-ae2e-5ac1fc0bde9e" providerId="AD"/>
  <p188:author id="{D1C79B99-DF02-7962-374E-E8D0A1C983E2}" name="Aude Adnot-Serra" initials="AA" userId="S::Aude.Adnot-Serra@engineerscanada.ca::e7d12b93-217f-422f-ae2e-5ac1fc0bde9e" providerId="AD"/>
  <p188:author id="{5B6A59A7-C480-0D87-FF29-8E29895553F9}" name="Roselyne Lampron" initials="RL" userId="S::Roselyne.Lampron@engineerscanada.ca::08a3df2e-eebc-4f7f-b7de-62bb6dd14938"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Adam Rodrigues" initials="AR" lastIdx="12" clrIdx="0"/>
  <p:cmAuthor id="1" name="Alexander Olivas" initials="AO" lastIdx="32" clrIdx="1"/>
  <p:cmAuthor id="2" name="Mya Warken" initials="MW" lastIdx="14" clrIdx="2">
    <p:extLst>
      <p:ext uri="{19B8F6BF-5375-455C-9EA6-DF929625EA0E}">
        <p15:presenceInfo xmlns:p15="http://schemas.microsoft.com/office/powerpoint/2012/main" userId="S::mya.warken@engineerscanada.ca::f0cb8bc5-a685-4bd4-920f-87ac8a1216a8" providerId="AD"/>
      </p:ext>
    </p:extLst>
  </p:cmAuthor>
  <p:cmAuthor id="3" name="Aude Adnot-Serra" initials="AA" lastIdx="1" clrIdx="3">
    <p:extLst>
      <p:ext uri="{19B8F6BF-5375-455C-9EA6-DF929625EA0E}">
        <p15:presenceInfo xmlns:p15="http://schemas.microsoft.com/office/powerpoint/2012/main" userId="S::aude.adnot-serra@engineerscanada.ca::e7d12b93-217f-422f-ae2e-5ac1fc0bde9e" providerId="AD"/>
      </p:ext>
    </p:extLst>
  </p:cmAuthor>
  <p:cmAuthor id="4" name="Elise Guest" initials="EG" lastIdx="20" clrIdx="4">
    <p:extLst>
      <p:ext uri="{19B8F6BF-5375-455C-9EA6-DF929625EA0E}">
        <p15:presenceInfo xmlns:p15="http://schemas.microsoft.com/office/powerpoint/2012/main" userId="S::elise.guest@engineerscanada.ca::296cd786-9de7-4d3a-a665-7e7ff39ed3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C71"/>
    <a:srgbClr val="9E652E"/>
    <a:srgbClr val="6782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6029" autoAdjust="0"/>
  </p:normalViewPr>
  <p:slideViewPr>
    <p:cSldViewPr snapToGrid="0">
      <p:cViewPr varScale="1">
        <p:scale>
          <a:sx n="111" d="100"/>
          <a:sy n="111" d="100"/>
        </p:scale>
        <p:origin x="1614" y="96"/>
      </p:cViewPr>
      <p:guideLst>
        <p:guide orient="horz" pos="1620"/>
        <p:guide pos="2880"/>
      </p:guideLst>
    </p:cSldViewPr>
  </p:slideViewPr>
  <p:notesTextViewPr>
    <p:cViewPr>
      <p:scale>
        <a:sx n="125" d="100"/>
        <a:sy n="125" d="100"/>
      </p:scale>
      <p:origin x="0" y="0"/>
    </p:cViewPr>
  </p:notesTextViewPr>
  <p:notesViewPr>
    <p:cSldViewPr snapToGrid="0">
      <p:cViewPr>
        <p:scale>
          <a:sx n="110" d="100"/>
          <a:sy n="110" d="100"/>
        </p:scale>
        <p:origin x="3264" y="78"/>
      </p:cViewPr>
      <p:guideLst>
        <p:guide orient="horz" pos="2928"/>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07" Type="http://schemas.microsoft.com/office/2018/10/relationships/authors" Target="authors.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presProps" Target="presProp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viewProps" Target="view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6" Type="http://schemas.microsoft.com/office/2016/11/relationships/changesInfo" Target="changesInfos/changesInfo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handoutMaster" Target="handoutMasters/handoutMaster1.xml"/><Relationship Id="rId101"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theme" Target="theme/theme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tags" Target="tags/tag1.xml"/><Relationship Id="rId105" Type="http://schemas.openxmlformats.org/officeDocument/2006/relationships/tableStyles" Target="tableStyle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notesMaster" Target="notesMasters/notesMaster1.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ise Guest" userId="296cd786-9de7-4d3a-a665-7e7ff39ed36b" providerId="ADAL" clId="{1D445A1D-C73B-44DF-A66D-9B7DC68B1D65}"/>
    <pc:docChg chg="modSld">
      <pc:chgData name="Elise Guest" userId="296cd786-9de7-4d3a-a665-7e7ff39ed36b" providerId="ADAL" clId="{1D445A1D-C73B-44DF-A66D-9B7DC68B1D65}" dt="2023-10-16T18:25:39.722" v="13" actId="20577"/>
      <pc:docMkLst>
        <pc:docMk/>
      </pc:docMkLst>
      <pc:sldChg chg="modNotesTx">
        <pc:chgData name="Elise Guest" userId="296cd786-9de7-4d3a-a665-7e7ff39ed36b" providerId="ADAL" clId="{1D445A1D-C73B-44DF-A66D-9B7DC68B1D65}" dt="2023-10-16T18:24:36.832" v="8" actId="20577"/>
        <pc:sldMkLst>
          <pc:docMk/>
          <pc:sldMk cId="1962361540" sldId="412"/>
        </pc:sldMkLst>
      </pc:sldChg>
      <pc:sldChg chg="modSp mod">
        <pc:chgData name="Elise Guest" userId="296cd786-9de7-4d3a-a665-7e7ff39ed36b" providerId="ADAL" clId="{1D445A1D-C73B-44DF-A66D-9B7DC68B1D65}" dt="2023-10-16T18:23:45.342" v="6" actId="20577"/>
        <pc:sldMkLst>
          <pc:docMk/>
          <pc:sldMk cId="2519736135" sldId="489"/>
        </pc:sldMkLst>
        <pc:spChg chg="mod">
          <ac:chgData name="Elise Guest" userId="296cd786-9de7-4d3a-a665-7e7ff39ed36b" providerId="ADAL" clId="{1D445A1D-C73B-44DF-A66D-9B7DC68B1D65}" dt="2023-10-16T18:23:45.342" v="6" actId="20577"/>
          <ac:spMkLst>
            <pc:docMk/>
            <pc:sldMk cId="2519736135" sldId="489"/>
            <ac:spMk id="7" creationId="{3B9F6CD8-3C62-4D58-9026-F37FC4E92B0E}"/>
          </ac:spMkLst>
        </pc:spChg>
      </pc:sldChg>
      <pc:sldChg chg="modNotesTx">
        <pc:chgData name="Elise Guest" userId="296cd786-9de7-4d3a-a665-7e7ff39ed36b" providerId="ADAL" clId="{1D445A1D-C73B-44DF-A66D-9B7DC68B1D65}" dt="2023-10-16T18:24:51.252" v="10" actId="20577"/>
        <pc:sldMkLst>
          <pc:docMk/>
          <pc:sldMk cId="4006288405" sldId="514"/>
        </pc:sldMkLst>
      </pc:sldChg>
      <pc:sldChg chg="modNotesTx">
        <pc:chgData name="Elise Guest" userId="296cd786-9de7-4d3a-a665-7e7ff39ed36b" providerId="ADAL" clId="{1D445A1D-C73B-44DF-A66D-9B7DC68B1D65}" dt="2023-10-16T18:25:25.522" v="12" actId="6549"/>
        <pc:sldMkLst>
          <pc:docMk/>
          <pc:sldMk cId="919658600" sldId="517"/>
        </pc:sldMkLst>
      </pc:sldChg>
      <pc:sldChg chg="modNotesTx">
        <pc:chgData name="Elise Guest" userId="296cd786-9de7-4d3a-a665-7e7ff39ed36b" providerId="ADAL" clId="{1D445A1D-C73B-44DF-A66D-9B7DC68B1D65}" dt="2023-10-16T18:25:39.722" v="13" actId="20577"/>
        <pc:sldMkLst>
          <pc:docMk/>
          <pc:sldMk cId="3645650038" sldId="518"/>
        </pc:sldMkLst>
      </pc:sldChg>
    </pc:docChg>
  </pc:docChgLst>
  <pc:docChgLst>
    <pc:chgData name="Aude Adnot-Serra" userId="S::aude.adnot-serra@engineerscanada.ca::e7d12b93-217f-422f-ae2e-5ac1fc0bde9e" providerId="AD" clId="Web-{E792BA19-6F2A-499C-74F0-899DFC3182FE}"/>
    <pc:docChg chg="modSld">
      <pc:chgData name="Aude Adnot-Serra" userId="S::aude.adnot-serra@engineerscanada.ca::e7d12b93-217f-422f-ae2e-5ac1fc0bde9e" providerId="AD" clId="Web-{E792BA19-6F2A-499C-74F0-899DFC3182FE}" dt="2023-09-22T16:36:02.716" v="103" actId="20577"/>
      <pc:docMkLst>
        <pc:docMk/>
      </pc:docMkLst>
      <pc:sldChg chg="modSp">
        <pc:chgData name="Aude Adnot-Serra" userId="S::aude.adnot-serra@engineerscanada.ca::e7d12b93-217f-422f-ae2e-5ac1fc0bde9e" providerId="AD" clId="Web-{E792BA19-6F2A-499C-74F0-899DFC3182FE}" dt="2023-09-22T16:29:17.965" v="51" actId="20577"/>
        <pc:sldMkLst>
          <pc:docMk/>
          <pc:sldMk cId="1567393261" sldId="284"/>
        </pc:sldMkLst>
        <pc:spChg chg="mod">
          <ac:chgData name="Aude Adnot-Serra" userId="S::aude.adnot-serra@engineerscanada.ca::e7d12b93-217f-422f-ae2e-5ac1fc0bde9e" providerId="AD" clId="Web-{E792BA19-6F2A-499C-74F0-899DFC3182FE}" dt="2023-09-22T16:28:58.105" v="43" actId="20577"/>
          <ac:spMkLst>
            <pc:docMk/>
            <pc:sldMk cId="1567393261" sldId="284"/>
            <ac:spMk id="2" creationId="{1590039A-159B-78B2-A141-1ED84A61E9EA}"/>
          </ac:spMkLst>
        </pc:spChg>
        <pc:spChg chg="mod">
          <ac:chgData name="Aude Adnot-Serra" userId="S::aude.adnot-serra@engineerscanada.ca::e7d12b93-217f-422f-ae2e-5ac1fc0bde9e" providerId="AD" clId="Web-{E792BA19-6F2A-499C-74F0-899DFC3182FE}" dt="2023-09-22T16:29:17.965" v="51" actId="20577"/>
          <ac:spMkLst>
            <pc:docMk/>
            <pc:sldMk cId="1567393261" sldId="284"/>
            <ac:spMk id="3" creationId="{00EE9856-FB91-28EB-2432-95DD2C47634A}"/>
          </ac:spMkLst>
        </pc:spChg>
      </pc:sldChg>
      <pc:sldChg chg="modSp">
        <pc:chgData name="Aude Adnot-Serra" userId="S::aude.adnot-serra@engineerscanada.ca::e7d12b93-217f-422f-ae2e-5ac1fc0bde9e" providerId="AD" clId="Web-{E792BA19-6F2A-499C-74F0-899DFC3182FE}" dt="2023-09-22T16:28:17.387" v="33" actId="20577"/>
        <pc:sldMkLst>
          <pc:docMk/>
          <pc:sldMk cId="1636950058" sldId="298"/>
        </pc:sldMkLst>
        <pc:spChg chg="mod">
          <ac:chgData name="Aude Adnot-Serra" userId="S::aude.adnot-serra@engineerscanada.ca::e7d12b93-217f-422f-ae2e-5ac1fc0bde9e" providerId="AD" clId="Web-{E792BA19-6F2A-499C-74F0-899DFC3182FE}" dt="2023-09-22T16:28:17.387" v="33" actId="20577"/>
          <ac:spMkLst>
            <pc:docMk/>
            <pc:sldMk cId="1636950058" sldId="298"/>
            <ac:spMk id="5" creationId="{F0613A20-7E46-E6F7-49D4-49FCF4651994}"/>
          </ac:spMkLst>
        </pc:spChg>
      </pc:sldChg>
      <pc:sldChg chg="modSp">
        <pc:chgData name="Aude Adnot-Serra" userId="S::aude.adnot-serra@engineerscanada.ca::e7d12b93-217f-422f-ae2e-5ac1fc0bde9e" providerId="AD" clId="Web-{E792BA19-6F2A-499C-74F0-899DFC3182FE}" dt="2023-09-22T16:22:22.901" v="11" actId="20577"/>
        <pc:sldMkLst>
          <pc:docMk/>
          <pc:sldMk cId="529962671" sldId="334"/>
        </pc:sldMkLst>
        <pc:spChg chg="mod">
          <ac:chgData name="Aude Adnot-Serra" userId="S::aude.adnot-serra@engineerscanada.ca::e7d12b93-217f-422f-ae2e-5ac1fc0bde9e" providerId="AD" clId="Web-{E792BA19-6F2A-499C-74F0-899DFC3182FE}" dt="2023-09-22T16:22:22.901" v="11" actId="20577"/>
          <ac:spMkLst>
            <pc:docMk/>
            <pc:sldMk cId="529962671" sldId="334"/>
            <ac:spMk id="6" creationId="{7019D108-6D5C-49B7-9807-390C7363FE82}"/>
          </ac:spMkLst>
        </pc:spChg>
      </pc:sldChg>
      <pc:sldChg chg="modSp">
        <pc:chgData name="Aude Adnot-Serra" userId="S::aude.adnot-serra@engineerscanada.ca::e7d12b93-217f-422f-ae2e-5ac1fc0bde9e" providerId="AD" clId="Web-{E792BA19-6F2A-499C-74F0-899DFC3182FE}" dt="2023-09-22T16:23:01.667" v="12" actId="20577"/>
        <pc:sldMkLst>
          <pc:docMk/>
          <pc:sldMk cId="104149486" sldId="342"/>
        </pc:sldMkLst>
        <pc:spChg chg="mod">
          <ac:chgData name="Aude Adnot-Serra" userId="S::aude.adnot-serra@engineerscanada.ca::e7d12b93-217f-422f-ae2e-5ac1fc0bde9e" providerId="AD" clId="Web-{E792BA19-6F2A-499C-74F0-899DFC3182FE}" dt="2023-09-22T16:23:01.667" v="12" actId="20577"/>
          <ac:spMkLst>
            <pc:docMk/>
            <pc:sldMk cId="104149486" sldId="342"/>
            <ac:spMk id="3" creationId="{BA9AA3E0-A494-42D0-B4DD-B8A5A279B5A7}"/>
          </ac:spMkLst>
        </pc:spChg>
      </pc:sldChg>
      <pc:sldChg chg="modSp">
        <pc:chgData name="Aude Adnot-Serra" userId="S::aude.adnot-serra@engineerscanada.ca::e7d12b93-217f-422f-ae2e-5ac1fc0bde9e" providerId="AD" clId="Web-{E792BA19-6F2A-499C-74F0-899DFC3182FE}" dt="2023-09-22T16:24:57.261" v="24" actId="20577"/>
        <pc:sldMkLst>
          <pc:docMk/>
          <pc:sldMk cId="1962361540" sldId="412"/>
        </pc:sldMkLst>
        <pc:spChg chg="mod">
          <ac:chgData name="Aude Adnot-Serra" userId="S::aude.adnot-serra@engineerscanada.ca::e7d12b93-217f-422f-ae2e-5ac1fc0bde9e" providerId="AD" clId="Web-{E792BA19-6F2A-499C-74F0-899DFC3182FE}" dt="2023-09-22T16:24:57.261" v="24" actId="20577"/>
          <ac:spMkLst>
            <pc:docMk/>
            <pc:sldMk cId="1962361540" sldId="412"/>
            <ac:spMk id="2" creationId="{E18FB1F0-F2C8-47FD-8461-92EF32144837}"/>
          </ac:spMkLst>
        </pc:spChg>
        <pc:spChg chg="mod">
          <ac:chgData name="Aude Adnot-Serra" userId="S::aude.adnot-serra@engineerscanada.ca::e7d12b93-217f-422f-ae2e-5ac1fc0bde9e" providerId="AD" clId="Web-{E792BA19-6F2A-499C-74F0-899DFC3182FE}" dt="2023-09-22T16:24:45.620" v="23" actId="20577"/>
          <ac:spMkLst>
            <pc:docMk/>
            <pc:sldMk cId="1962361540" sldId="412"/>
            <ac:spMk id="3" creationId="{3C8CE0E1-0B2B-4363-B723-371299428779}"/>
          </ac:spMkLst>
        </pc:spChg>
      </pc:sldChg>
      <pc:sldChg chg="addSp modSp">
        <pc:chgData name="Aude Adnot-Serra" userId="S::aude.adnot-serra@engineerscanada.ca::e7d12b93-217f-422f-ae2e-5ac1fc0bde9e" providerId="AD" clId="Web-{E792BA19-6F2A-499C-74F0-899DFC3182FE}" dt="2023-09-22T16:08:46.806" v="5" actId="1076"/>
        <pc:sldMkLst>
          <pc:docMk/>
          <pc:sldMk cId="2390751550" sldId="416"/>
        </pc:sldMkLst>
        <pc:grpChg chg="add mod">
          <ac:chgData name="Aude Adnot-Serra" userId="S::aude.adnot-serra@engineerscanada.ca::e7d12b93-217f-422f-ae2e-5ac1fc0bde9e" providerId="AD" clId="Web-{E792BA19-6F2A-499C-74F0-899DFC3182FE}" dt="2023-09-22T16:08:46.806" v="5" actId="1076"/>
          <ac:grpSpMkLst>
            <pc:docMk/>
            <pc:sldMk cId="2390751550" sldId="416"/>
            <ac:grpSpMk id="7" creationId="{FB406F86-E5BE-9339-01E5-1F6D0610419B}"/>
          </ac:grpSpMkLst>
        </pc:grpChg>
        <pc:picChg chg="mod">
          <ac:chgData name="Aude Adnot-Serra" userId="S::aude.adnot-serra@engineerscanada.ca::e7d12b93-217f-422f-ae2e-5ac1fc0bde9e" providerId="AD" clId="Web-{E792BA19-6F2A-499C-74F0-899DFC3182FE}" dt="2023-09-22T16:08:28.149" v="0"/>
          <ac:picMkLst>
            <pc:docMk/>
            <pc:sldMk cId="2390751550" sldId="416"/>
            <ac:picMk id="2" creationId="{E5B47685-6837-7C04-CAB9-2606836A86DC}"/>
          </ac:picMkLst>
        </pc:picChg>
        <pc:picChg chg="mod">
          <ac:chgData name="Aude Adnot-Serra" userId="S::aude.adnot-serra@engineerscanada.ca::e7d12b93-217f-422f-ae2e-5ac1fc0bde9e" providerId="AD" clId="Web-{E792BA19-6F2A-499C-74F0-899DFC3182FE}" dt="2023-09-22T16:08:31.884" v="1"/>
          <ac:picMkLst>
            <pc:docMk/>
            <pc:sldMk cId="2390751550" sldId="416"/>
            <ac:picMk id="3" creationId="{FF56FA02-4750-CBD0-AAFB-F69A768B0D68}"/>
          </ac:picMkLst>
        </pc:picChg>
        <pc:picChg chg="mod">
          <ac:chgData name="Aude Adnot-Serra" userId="S::aude.adnot-serra@engineerscanada.ca::e7d12b93-217f-422f-ae2e-5ac1fc0bde9e" providerId="AD" clId="Web-{E792BA19-6F2A-499C-74F0-899DFC3182FE}" dt="2023-09-22T16:08:34.071" v="2"/>
          <ac:picMkLst>
            <pc:docMk/>
            <pc:sldMk cId="2390751550" sldId="416"/>
            <ac:picMk id="5" creationId="{F70F9724-5D10-29D9-3313-244FFBAC9D38}"/>
          </ac:picMkLst>
        </pc:picChg>
        <pc:picChg chg="mod">
          <ac:chgData name="Aude Adnot-Serra" userId="S::aude.adnot-serra@engineerscanada.ca::e7d12b93-217f-422f-ae2e-5ac1fc0bde9e" providerId="AD" clId="Web-{E792BA19-6F2A-499C-74F0-899DFC3182FE}" dt="2023-09-22T16:08:37.259" v="3"/>
          <ac:picMkLst>
            <pc:docMk/>
            <pc:sldMk cId="2390751550" sldId="416"/>
            <ac:picMk id="6" creationId="{5396CB01-084B-0E1E-1D6C-0DB622366007}"/>
          </ac:picMkLst>
        </pc:picChg>
      </pc:sldChg>
      <pc:sldChg chg="modSp">
        <pc:chgData name="Aude Adnot-Serra" userId="S::aude.adnot-serra@engineerscanada.ca::e7d12b93-217f-422f-ae2e-5ac1fc0bde9e" providerId="AD" clId="Web-{E792BA19-6F2A-499C-74F0-899DFC3182FE}" dt="2023-09-22T16:33:17.122" v="67" actId="20577"/>
        <pc:sldMkLst>
          <pc:docMk/>
          <pc:sldMk cId="3165490097" sldId="417"/>
        </pc:sldMkLst>
        <pc:spChg chg="mod">
          <ac:chgData name="Aude Adnot-Serra" userId="S::aude.adnot-serra@engineerscanada.ca::e7d12b93-217f-422f-ae2e-5ac1fc0bde9e" providerId="AD" clId="Web-{E792BA19-6F2A-499C-74F0-899DFC3182FE}" dt="2023-09-22T16:33:17.122" v="67" actId="20577"/>
          <ac:spMkLst>
            <pc:docMk/>
            <pc:sldMk cId="3165490097" sldId="417"/>
            <ac:spMk id="8" creationId="{F2510F2A-9980-4357-B0A4-15D41FEE750E}"/>
          </ac:spMkLst>
        </pc:spChg>
      </pc:sldChg>
      <pc:sldChg chg="addSp delSp modSp">
        <pc:chgData name="Aude Adnot-Serra" userId="S::aude.adnot-serra@engineerscanada.ca::e7d12b93-217f-422f-ae2e-5ac1fc0bde9e" providerId="AD" clId="Web-{E792BA19-6F2A-499C-74F0-899DFC3182FE}" dt="2023-09-22T16:32:08.606" v="64" actId="20577"/>
        <pc:sldMkLst>
          <pc:docMk/>
          <pc:sldMk cId="824447425" sldId="421"/>
        </pc:sldMkLst>
        <pc:spChg chg="mod">
          <ac:chgData name="Aude Adnot-Serra" userId="S::aude.adnot-serra@engineerscanada.ca::e7d12b93-217f-422f-ae2e-5ac1fc0bde9e" providerId="AD" clId="Web-{E792BA19-6F2A-499C-74F0-899DFC3182FE}" dt="2023-09-22T16:09:14.587" v="8" actId="1076"/>
          <ac:spMkLst>
            <pc:docMk/>
            <pc:sldMk cId="824447425" sldId="421"/>
            <ac:spMk id="5" creationId="{CA5AEE18-EACE-46AF-8236-CF357071F22F}"/>
          </ac:spMkLst>
        </pc:spChg>
        <pc:spChg chg="mod">
          <ac:chgData name="Aude Adnot-Serra" userId="S::aude.adnot-serra@engineerscanada.ca::e7d12b93-217f-422f-ae2e-5ac1fc0bde9e" providerId="AD" clId="Web-{E792BA19-6F2A-499C-74F0-899DFC3182FE}" dt="2023-09-22T16:32:08.606" v="64" actId="20577"/>
          <ac:spMkLst>
            <pc:docMk/>
            <pc:sldMk cId="824447425" sldId="421"/>
            <ac:spMk id="14338" creationId="{00000000-0000-0000-0000-000000000000}"/>
          </ac:spMkLst>
        </pc:spChg>
        <pc:grpChg chg="add mod">
          <ac:chgData name="Aude Adnot-Serra" userId="S::aude.adnot-serra@engineerscanada.ca::e7d12b93-217f-422f-ae2e-5ac1fc0bde9e" providerId="AD" clId="Web-{E792BA19-6F2A-499C-74F0-899DFC3182FE}" dt="2023-09-22T16:09:17.649" v="9" actId="1076"/>
          <ac:grpSpMkLst>
            <pc:docMk/>
            <pc:sldMk cId="824447425" sldId="421"/>
            <ac:grpSpMk id="10" creationId="{3F7B2DA4-5A1F-267B-36DC-0B96C0BC0E24}"/>
          </ac:grpSpMkLst>
        </pc:grpChg>
        <pc:picChg chg="del">
          <ac:chgData name="Aude Adnot-Serra" userId="S::aude.adnot-serra@engineerscanada.ca::e7d12b93-217f-422f-ae2e-5ac1fc0bde9e" providerId="AD" clId="Web-{E792BA19-6F2A-499C-74F0-899DFC3182FE}" dt="2023-09-22T16:09:09.243" v="6"/>
          <ac:picMkLst>
            <pc:docMk/>
            <pc:sldMk cId="824447425" sldId="421"/>
            <ac:picMk id="2" creationId="{1F053EC7-A234-8478-A245-C7F8E86A24C3}"/>
          </ac:picMkLst>
        </pc:picChg>
      </pc:sldChg>
      <pc:sldChg chg="modSp">
        <pc:chgData name="Aude Adnot-Serra" userId="S::aude.adnot-serra@engineerscanada.ca::e7d12b93-217f-422f-ae2e-5ac1fc0bde9e" providerId="AD" clId="Web-{E792BA19-6F2A-499C-74F0-899DFC3182FE}" dt="2023-09-22T16:32:13.997" v="65" actId="20577"/>
        <pc:sldMkLst>
          <pc:docMk/>
          <pc:sldMk cId="3283941816" sldId="423"/>
        </pc:sldMkLst>
        <pc:spChg chg="mod">
          <ac:chgData name="Aude Adnot-Serra" userId="S::aude.adnot-serra@engineerscanada.ca::e7d12b93-217f-422f-ae2e-5ac1fc0bde9e" providerId="AD" clId="Web-{E792BA19-6F2A-499C-74F0-899DFC3182FE}" dt="2023-09-22T16:32:13.997" v="65" actId="20577"/>
          <ac:spMkLst>
            <pc:docMk/>
            <pc:sldMk cId="3283941816" sldId="423"/>
            <ac:spMk id="15362" creationId="{00000000-0000-0000-0000-000000000000}"/>
          </ac:spMkLst>
        </pc:spChg>
      </pc:sldChg>
      <pc:sldChg chg="modSp">
        <pc:chgData name="Aude Adnot-Serra" userId="S::aude.adnot-serra@engineerscanada.ca::e7d12b93-217f-422f-ae2e-5ac1fc0bde9e" providerId="AD" clId="Web-{E792BA19-6F2A-499C-74F0-899DFC3182FE}" dt="2023-09-22T16:34:00.591" v="75" actId="20577"/>
        <pc:sldMkLst>
          <pc:docMk/>
          <pc:sldMk cId="497447127" sldId="445"/>
        </pc:sldMkLst>
        <pc:spChg chg="mod">
          <ac:chgData name="Aude Adnot-Serra" userId="S::aude.adnot-serra@engineerscanada.ca::e7d12b93-217f-422f-ae2e-5ac1fc0bde9e" providerId="AD" clId="Web-{E792BA19-6F2A-499C-74F0-899DFC3182FE}" dt="2023-09-22T16:33:57.622" v="74" actId="20577"/>
          <ac:spMkLst>
            <pc:docMk/>
            <pc:sldMk cId="497447127" sldId="445"/>
            <ac:spMk id="5" creationId="{62B4FBEE-F626-4C2D-A4C1-183C8F52B24F}"/>
          </ac:spMkLst>
        </pc:spChg>
        <pc:spChg chg="mod">
          <ac:chgData name="Aude Adnot-Serra" userId="S::aude.adnot-serra@engineerscanada.ca::e7d12b93-217f-422f-ae2e-5ac1fc0bde9e" providerId="AD" clId="Web-{E792BA19-6F2A-499C-74F0-899DFC3182FE}" dt="2023-09-22T16:34:00.591" v="75" actId="20577"/>
          <ac:spMkLst>
            <pc:docMk/>
            <pc:sldMk cId="497447127" sldId="445"/>
            <ac:spMk id="10" creationId="{0F944E3C-7D3D-4174-BF1F-704AF0D0F0C7}"/>
          </ac:spMkLst>
        </pc:spChg>
      </pc:sldChg>
      <pc:sldChg chg="modSp">
        <pc:chgData name="Aude Adnot-Serra" userId="S::aude.adnot-serra@engineerscanada.ca::e7d12b93-217f-422f-ae2e-5ac1fc0bde9e" providerId="AD" clId="Web-{E792BA19-6F2A-499C-74F0-899DFC3182FE}" dt="2023-09-22T16:32:54.294" v="66" actId="20577"/>
        <pc:sldMkLst>
          <pc:docMk/>
          <pc:sldMk cId="214993180" sldId="446"/>
        </pc:sldMkLst>
        <pc:spChg chg="mod">
          <ac:chgData name="Aude Adnot-Serra" userId="S::aude.adnot-serra@engineerscanada.ca::e7d12b93-217f-422f-ae2e-5ac1fc0bde9e" providerId="AD" clId="Web-{E792BA19-6F2A-499C-74F0-899DFC3182FE}" dt="2023-09-22T16:32:54.294" v="66" actId="20577"/>
          <ac:spMkLst>
            <pc:docMk/>
            <pc:sldMk cId="214993180" sldId="446"/>
            <ac:spMk id="15362" creationId="{00000000-0000-0000-0000-000000000000}"/>
          </ac:spMkLst>
        </pc:spChg>
      </pc:sldChg>
      <pc:sldChg chg="modSp">
        <pc:chgData name="Aude Adnot-Serra" userId="S::aude.adnot-serra@engineerscanada.ca::e7d12b93-217f-422f-ae2e-5ac1fc0bde9e" providerId="AD" clId="Web-{E792BA19-6F2A-499C-74F0-899DFC3182FE}" dt="2023-09-22T16:26:23.261" v="28" actId="20577"/>
        <pc:sldMkLst>
          <pc:docMk/>
          <pc:sldMk cId="4006288405" sldId="514"/>
        </pc:sldMkLst>
        <pc:spChg chg="mod">
          <ac:chgData name="Aude Adnot-Serra" userId="S::aude.adnot-serra@engineerscanada.ca::e7d12b93-217f-422f-ae2e-5ac1fc0bde9e" providerId="AD" clId="Web-{E792BA19-6F2A-499C-74F0-899DFC3182FE}" dt="2023-09-22T16:26:19.027" v="27" actId="20577"/>
          <ac:spMkLst>
            <pc:docMk/>
            <pc:sldMk cId="4006288405" sldId="514"/>
            <ac:spMk id="3" creationId="{0F0590D2-B86F-4D94-BEF6-DE86DBA8C02B}"/>
          </ac:spMkLst>
        </pc:spChg>
        <pc:spChg chg="mod">
          <ac:chgData name="Aude Adnot-Serra" userId="S::aude.adnot-serra@engineerscanada.ca::e7d12b93-217f-422f-ae2e-5ac1fc0bde9e" providerId="AD" clId="Web-{E792BA19-6F2A-499C-74F0-899DFC3182FE}" dt="2023-09-22T16:26:23.261" v="28" actId="20577"/>
          <ac:spMkLst>
            <pc:docMk/>
            <pc:sldMk cId="4006288405" sldId="514"/>
            <ac:spMk id="5" creationId="{4A62DC0F-95AC-4A96-BDAC-4A4525404DC6}"/>
          </ac:spMkLst>
        </pc:spChg>
      </pc:sldChg>
      <pc:sldChg chg="modSp">
        <pc:chgData name="Aude Adnot-Serra" userId="S::aude.adnot-serra@engineerscanada.ca::e7d12b93-217f-422f-ae2e-5ac1fc0bde9e" providerId="AD" clId="Web-{E792BA19-6F2A-499C-74F0-899DFC3182FE}" dt="2023-09-22T16:34:32.981" v="89" actId="20577"/>
        <pc:sldMkLst>
          <pc:docMk/>
          <pc:sldMk cId="919658600" sldId="517"/>
        </pc:sldMkLst>
        <pc:spChg chg="mod">
          <ac:chgData name="Aude Adnot-Serra" userId="S::aude.adnot-serra@engineerscanada.ca::e7d12b93-217f-422f-ae2e-5ac1fc0bde9e" providerId="AD" clId="Web-{E792BA19-6F2A-499C-74F0-899DFC3182FE}" dt="2023-09-22T16:34:04.637" v="76" actId="20577"/>
          <ac:spMkLst>
            <pc:docMk/>
            <pc:sldMk cId="919658600" sldId="517"/>
            <ac:spMk id="2" creationId="{E18FB1F0-F2C8-47FD-8461-92EF32144837}"/>
          </ac:spMkLst>
        </pc:spChg>
        <pc:spChg chg="mod">
          <ac:chgData name="Aude Adnot-Serra" userId="S::aude.adnot-serra@engineerscanada.ca::e7d12b93-217f-422f-ae2e-5ac1fc0bde9e" providerId="AD" clId="Web-{E792BA19-6F2A-499C-74F0-899DFC3182FE}" dt="2023-09-22T16:34:32.981" v="89" actId="20577"/>
          <ac:spMkLst>
            <pc:docMk/>
            <pc:sldMk cId="919658600" sldId="517"/>
            <ac:spMk id="3" creationId="{3C8CE0E1-0B2B-4363-B723-371299428779}"/>
          </ac:spMkLst>
        </pc:spChg>
      </pc:sldChg>
      <pc:sldChg chg="modSp">
        <pc:chgData name="Aude Adnot-Serra" userId="S::aude.adnot-serra@engineerscanada.ca::e7d12b93-217f-422f-ae2e-5ac1fc0bde9e" providerId="AD" clId="Web-{E792BA19-6F2A-499C-74F0-899DFC3182FE}" dt="2023-09-22T16:34:39.747" v="90" actId="20577"/>
        <pc:sldMkLst>
          <pc:docMk/>
          <pc:sldMk cId="3645650038" sldId="518"/>
        </pc:sldMkLst>
        <pc:spChg chg="mod">
          <ac:chgData name="Aude Adnot-Serra" userId="S::aude.adnot-serra@engineerscanada.ca::e7d12b93-217f-422f-ae2e-5ac1fc0bde9e" providerId="AD" clId="Web-{E792BA19-6F2A-499C-74F0-899DFC3182FE}" dt="2023-09-22T16:34:39.747" v="90" actId="20577"/>
          <ac:spMkLst>
            <pc:docMk/>
            <pc:sldMk cId="3645650038" sldId="518"/>
            <ac:spMk id="5" creationId="{4A62DC0F-95AC-4A96-BDAC-4A4525404DC6}"/>
          </ac:spMkLst>
        </pc:spChg>
      </pc:sldChg>
      <pc:sldChg chg="modSp">
        <pc:chgData name="Aude Adnot-Serra" userId="S::aude.adnot-serra@engineerscanada.ca::e7d12b93-217f-422f-ae2e-5ac1fc0bde9e" providerId="AD" clId="Web-{E792BA19-6F2A-499C-74F0-899DFC3182FE}" dt="2023-09-22T16:23:30.855" v="13" actId="20577"/>
        <pc:sldMkLst>
          <pc:docMk/>
          <pc:sldMk cId="2924296053" sldId="560"/>
        </pc:sldMkLst>
        <pc:spChg chg="mod">
          <ac:chgData name="Aude Adnot-Serra" userId="S::aude.adnot-serra@engineerscanada.ca::e7d12b93-217f-422f-ae2e-5ac1fc0bde9e" providerId="AD" clId="Web-{E792BA19-6F2A-499C-74F0-899DFC3182FE}" dt="2023-09-22T16:23:30.855" v="13" actId="20577"/>
          <ac:spMkLst>
            <pc:docMk/>
            <pc:sldMk cId="2924296053" sldId="560"/>
            <ac:spMk id="2" creationId="{1B528C5E-A997-458C-8A52-83043255532C}"/>
          </ac:spMkLst>
        </pc:spChg>
      </pc:sldChg>
      <pc:sldChg chg="modSp">
        <pc:chgData name="Aude Adnot-Serra" userId="S::aude.adnot-serra@engineerscanada.ca::e7d12b93-217f-422f-ae2e-5ac1fc0bde9e" providerId="AD" clId="Web-{E792BA19-6F2A-499C-74F0-899DFC3182FE}" dt="2023-09-22T16:31:28.278" v="61" actId="20577"/>
        <pc:sldMkLst>
          <pc:docMk/>
          <pc:sldMk cId="3651767015" sldId="569"/>
        </pc:sldMkLst>
        <pc:spChg chg="mod">
          <ac:chgData name="Aude Adnot-Serra" userId="S::aude.adnot-serra@engineerscanada.ca::e7d12b93-217f-422f-ae2e-5ac1fc0bde9e" providerId="AD" clId="Web-{E792BA19-6F2A-499C-74F0-899DFC3182FE}" dt="2023-09-22T16:31:28.278" v="61" actId="20577"/>
          <ac:spMkLst>
            <pc:docMk/>
            <pc:sldMk cId="3651767015" sldId="569"/>
            <ac:spMk id="2" creationId="{2D42E687-8B55-4AA2-8748-114BC534566B}"/>
          </ac:spMkLst>
        </pc:spChg>
      </pc:sldChg>
      <pc:sldChg chg="modSp">
        <pc:chgData name="Aude Adnot-Serra" userId="S::aude.adnot-serra@engineerscanada.ca::e7d12b93-217f-422f-ae2e-5ac1fc0bde9e" providerId="AD" clId="Web-{E792BA19-6F2A-499C-74F0-899DFC3182FE}" dt="2023-09-22T16:31:33.137" v="62" actId="20577"/>
        <pc:sldMkLst>
          <pc:docMk/>
          <pc:sldMk cId="1190349301" sldId="570"/>
        </pc:sldMkLst>
        <pc:spChg chg="mod">
          <ac:chgData name="Aude Adnot-Serra" userId="S::aude.adnot-serra@engineerscanada.ca::e7d12b93-217f-422f-ae2e-5ac1fc0bde9e" providerId="AD" clId="Web-{E792BA19-6F2A-499C-74F0-899DFC3182FE}" dt="2023-09-22T16:31:33.137" v="62" actId="20577"/>
          <ac:spMkLst>
            <pc:docMk/>
            <pc:sldMk cId="1190349301" sldId="570"/>
            <ac:spMk id="2" creationId="{1A3285F8-A004-4181-9FBF-B1B5896BE7D6}"/>
          </ac:spMkLst>
        </pc:spChg>
      </pc:sldChg>
      <pc:sldChg chg="modSp">
        <pc:chgData name="Aude Adnot-Serra" userId="S::aude.adnot-serra@engineerscanada.ca::e7d12b93-217f-422f-ae2e-5ac1fc0bde9e" providerId="AD" clId="Web-{E792BA19-6F2A-499C-74F0-899DFC3182FE}" dt="2023-09-22T16:31:38.106" v="63" actId="20577"/>
        <pc:sldMkLst>
          <pc:docMk/>
          <pc:sldMk cId="1761337383" sldId="571"/>
        </pc:sldMkLst>
        <pc:spChg chg="mod">
          <ac:chgData name="Aude Adnot-Serra" userId="S::aude.adnot-serra@engineerscanada.ca::e7d12b93-217f-422f-ae2e-5ac1fc0bde9e" providerId="AD" clId="Web-{E792BA19-6F2A-499C-74F0-899DFC3182FE}" dt="2023-09-22T16:31:38.106" v="63" actId="20577"/>
          <ac:spMkLst>
            <pc:docMk/>
            <pc:sldMk cId="1761337383" sldId="571"/>
            <ac:spMk id="2" creationId="{1A3285F8-A004-4181-9FBF-B1B5896BE7D6}"/>
          </ac:spMkLst>
        </pc:spChg>
      </pc:sldChg>
      <pc:sldChg chg="modSp">
        <pc:chgData name="Aude Adnot-Serra" userId="S::aude.adnot-serra@engineerscanada.ca::e7d12b93-217f-422f-ae2e-5ac1fc0bde9e" providerId="AD" clId="Web-{E792BA19-6F2A-499C-74F0-899DFC3182FE}" dt="2023-09-22T16:27:17.433" v="29" actId="20577"/>
        <pc:sldMkLst>
          <pc:docMk/>
          <pc:sldMk cId="3134544372" sldId="572"/>
        </pc:sldMkLst>
        <pc:spChg chg="mod">
          <ac:chgData name="Aude Adnot-Serra" userId="S::aude.adnot-serra@engineerscanada.ca::e7d12b93-217f-422f-ae2e-5ac1fc0bde9e" providerId="AD" clId="Web-{E792BA19-6F2A-499C-74F0-899DFC3182FE}" dt="2023-09-22T16:27:17.433" v="29" actId="20577"/>
          <ac:spMkLst>
            <pc:docMk/>
            <pc:sldMk cId="3134544372" sldId="572"/>
            <ac:spMk id="2" creationId="{944F2071-8865-4A87-B80E-0AC1323AC018}"/>
          </ac:spMkLst>
        </pc:spChg>
      </pc:sldChg>
      <pc:sldChg chg="modSp">
        <pc:chgData name="Aude Adnot-Serra" userId="S::aude.adnot-serra@engineerscanada.ca::e7d12b93-217f-422f-ae2e-5ac1fc0bde9e" providerId="AD" clId="Web-{E792BA19-6F2A-499C-74F0-899DFC3182FE}" dt="2023-09-22T16:29:57.684" v="58" actId="20577"/>
        <pc:sldMkLst>
          <pc:docMk/>
          <pc:sldMk cId="1613428073" sldId="576"/>
        </pc:sldMkLst>
        <pc:spChg chg="mod">
          <ac:chgData name="Aude Adnot-Serra" userId="S::aude.adnot-serra@engineerscanada.ca::e7d12b93-217f-422f-ae2e-5ac1fc0bde9e" providerId="AD" clId="Web-{E792BA19-6F2A-499C-74F0-899DFC3182FE}" dt="2023-09-22T16:29:25.012" v="52" actId="20577"/>
          <ac:spMkLst>
            <pc:docMk/>
            <pc:sldMk cId="1613428073" sldId="576"/>
            <ac:spMk id="2" creationId="{637FCC0A-A8E6-80DF-2F88-A0DE1FA749BC}"/>
          </ac:spMkLst>
        </pc:spChg>
        <pc:spChg chg="mod">
          <ac:chgData name="Aude Adnot-Serra" userId="S::aude.adnot-serra@engineerscanada.ca::e7d12b93-217f-422f-ae2e-5ac1fc0bde9e" providerId="AD" clId="Web-{E792BA19-6F2A-499C-74F0-899DFC3182FE}" dt="2023-09-22T16:29:57.684" v="58" actId="20577"/>
          <ac:spMkLst>
            <pc:docMk/>
            <pc:sldMk cId="1613428073" sldId="576"/>
            <ac:spMk id="3" creationId="{EAB31C48-FE02-4360-1B1E-AF1028553A59}"/>
          </ac:spMkLst>
        </pc:spChg>
      </pc:sldChg>
      <pc:sldChg chg="modSp">
        <pc:chgData name="Aude Adnot-Serra" userId="S::aude.adnot-serra@engineerscanada.ca::e7d12b93-217f-422f-ae2e-5ac1fc0bde9e" providerId="AD" clId="Web-{E792BA19-6F2A-499C-74F0-899DFC3182FE}" dt="2023-09-22T16:30:13.934" v="59" actId="20577"/>
        <pc:sldMkLst>
          <pc:docMk/>
          <pc:sldMk cId="3924198171" sldId="577"/>
        </pc:sldMkLst>
        <pc:spChg chg="mod">
          <ac:chgData name="Aude Adnot-Serra" userId="S::aude.adnot-serra@engineerscanada.ca::e7d12b93-217f-422f-ae2e-5ac1fc0bde9e" providerId="AD" clId="Web-{E792BA19-6F2A-499C-74F0-899DFC3182FE}" dt="2023-09-22T16:30:13.934" v="59" actId="20577"/>
          <ac:spMkLst>
            <pc:docMk/>
            <pc:sldMk cId="3924198171" sldId="577"/>
            <ac:spMk id="2" creationId="{637FCC0A-A8E6-80DF-2F88-A0DE1FA749BC}"/>
          </ac:spMkLst>
        </pc:spChg>
      </pc:sldChg>
      <pc:sldChg chg="modSp">
        <pc:chgData name="Aude Adnot-Serra" userId="S::aude.adnot-serra@engineerscanada.ca::e7d12b93-217f-422f-ae2e-5ac1fc0bde9e" providerId="AD" clId="Web-{E792BA19-6F2A-499C-74F0-899DFC3182FE}" dt="2023-09-22T16:34:56.450" v="93" actId="20577"/>
        <pc:sldMkLst>
          <pc:docMk/>
          <pc:sldMk cId="1385454700" sldId="582"/>
        </pc:sldMkLst>
        <pc:spChg chg="mod">
          <ac:chgData name="Aude Adnot-Serra" userId="S::aude.adnot-serra@engineerscanada.ca::e7d12b93-217f-422f-ae2e-5ac1fc0bde9e" providerId="AD" clId="Web-{E792BA19-6F2A-499C-74F0-899DFC3182FE}" dt="2023-09-22T16:34:56.450" v="93" actId="20577"/>
          <ac:spMkLst>
            <pc:docMk/>
            <pc:sldMk cId="1385454700" sldId="582"/>
            <ac:spMk id="2" creationId="{1EF10B70-E43C-6038-3C17-9F5C84A5936F}"/>
          </ac:spMkLst>
        </pc:spChg>
      </pc:sldChg>
      <pc:sldChg chg="modSp">
        <pc:chgData name="Aude Adnot-Serra" userId="S::aude.adnot-serra@engineerscanada.ca::e7d12b93-217f-422f-ae2e-5ac1fc0bde9e" providerId="AD" clId="Web-{E792BA19-6F2A-499C-74F0-899DFC3182FE}" dt="2023-09-22T16:34:50.700" v="91" actId="20577"/>
        <pc:sldMkLst>
          <pc:docMk/>
          <pc:sldMk cId="2359315898" sldId="583"/>
        </pc:sldMkLst>
        <pc:spChg chg="mod">
          <ac:chgData name="Aude Adnot-Serra" userId="S::aude.adnot-serra@engineerscanada.ca::e7d12b93-217f-422f-ae2e-5ac1fc0bde9e" providerId="AD" clId="Web-{E792BA19-6F2A-499C-74F0-899DFC3182FE}" dt="2023-09-22T16:34:50.700" v="91" actId="20577"/>
          <ac:spMkLst>
            <pc:docMk/>
            <pc:sldMk cId="2359315898" sldId="583"/>
            <ac:spMk id="2" creationId="{1EF10B70-E43C-6038-3C17-9F5C84A5936F}"/>
          </ac:spMkLst>
        </pc:spChg>
      </pc:sldChg>
      <pc:sldChg chg="modSp">
        <pc:chgData name="Aude Adnot-Serra" userId="S::aude.adnot-serra@engineerscanada.ca::e7d12b93-217f-422f-ae2e-5ac1fc0bde9e" providerId="AD" clId="Web-{E792BA19-6F2A-499C-74F0-899DFC3182FE}" dt="2023-09-22T16:36:02.716" v="103" actId="20577"/>
        <pc:sldMkLst>
          <pc:docMk/>
          <pc:sldMk cId="2940305565" sldId="584"/>
        </pc:sldMkLst>
        <pc:spChg chg="mod">
          <ac:chgData name="Aude Adnot-Serra" userId="S::aude.adnot-serra@engineerscanada.ca::e7d12b93-217f-422f-ae2e-5ac1fc0bde9e" providerId="AD" clId="Web-{E792BA19-6F2A-499C-74F0-899DFC3182FE}" dt="2023-09-22T16:36:02.716" v="103" actId="20577"/>
          <ac:spMkLst>
            <pc:docMk/>
            <pc:sldMk cId="2940305565" sldId="584"/>
            <ac:spMk id="2" creationId="{1EF10B70-E43C-6038-3C17-9F5C84A5936F}"/>
          </ac:spMkLst>
        </pc:spChg>
      </pc:sldChg>
      <pc:sldChg chg="modSp">
        <pc:chgData name="Aude Adnot-Serra" userId="S::aude.adnot-serra@engineerscanada.ca::e7d12b93-217f-422f-ae2e-5ac1fc0bde9e" providerId="AD" clId="Web-{E792BA19-6F2A-499C-74F0-899DFC3182FE}" dt="2023-09-22T16:35:54.403" v="102"/>
        <pc:sldMkLst>
          <pc:docMk/>
          <pc:sldMk cId="3265945894" sldId="585"/>
        </pc:sldMkLst>
        <pc:spChg chg="mod">
          <ac:chgData name="Aude Adnot-Serra" userId="S::aude.adnot-serra@engineerscanada.ca::e7d12b93-217f-422f-ae2e-5ac1fc0bde9e" providerId="AD" clId="Web-{E792BA19-6F2A-499C-74F0-899DFC3182FE}" dt="2023-09-22T16:34:59.559" v="94" actId="20577"/>
          <ac:spMkLst>
            <pc:docMk/>
            <pc:sldMk cId="3265945894" sldId="585"/>
            <ac:spMk id="2" creationId="{1EF10B70-E43C-6038-3C17-9F5C84A5936F}"/>
          </ac:spMkLst>
        </pc:spChg>
        <pc:graphicFrameChg chg="mod modGraphic">
          <ac:chgData name="Aude Adnot-Serra" userId="S::aude.adnot-serra@engineerscanada.ca::e7d12b93-217f-422f-ae2e-5ac1fc0bde9e" providerId="AD" clId="Web-{E792BA19-6F2A-499C-74F0-899DFC3182FE}" dt="2023-09-22T16:35:54.403" v="102"/>
          <ac:graphicFrameMkLst>
            <pc:docMk/>
            <pc:sldMk cId="3265945894" sldId="585"/>
            <ac:graphicFrameMk id="5" creationId="{DFAFEEDC-87EB-E117-F46F-C1AE82D32472}"/>
          </ac:graphicFrameMkLst>
        </pc:graphicFrameChg>
      </pc:sldChg>
      <pc:sldChg chg="modSp">
        <pc:chgData name="Aude Adnot-Serra" userId="S::aude.adnot-serra@engineerscanada.ca::e7d12b93-217f-422f-ae2e-5ac1fc0bde9e" providerId="AD" clId="Web-{E792BA19-6F2A-499C-74F0-899DFC3182FE}" dt="2023-09-22T16:31:06.137" v="60" actId="20577"/>
        <pc:sldMkLst>
          <pc:docMk/>
          <pc:sldMk cId="875863252" sldId="599"/>
        </pc:sldMkLst>
        <pc:spChg chg="mod">
          <ac:chgData name="Aude Adnot-Serra" userId="S::aude.adnot-serra@engineerscanada.ca::e7d12b93-217f-422f-ae2e-5ac1fc0bde9e" providerId="AD" clId="Web-{E792BA19-6F2A-499C-74F0-899DFC3182FE}" dt="2023-09-22T16:31:06.137" v="60" actId="20577"/>
          <ac:spMkLst>
            <pc:docMk/>
            <pc:sldMk cId="875863252" sldId="599"/>
            <ac:spMk id="2" creationId="{637FCC0A-A8E6-80DF-2F88-A0DE1FA749BC}"/>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4825AAB-280B-440F-85E2-0DE6F0283FD2}"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n-US"/>
        </a:p>
      </dgm:t>
    </dgm:pt>
    <dgm:pt modelId="{AE6F9554-3A8F-45AC-94E1-3962FAECBE90}" type="parTrans" cxnId="{71ECFDF0-1620-4319-95D1-74FCF8BCCE23}">
      <dgm:prSet/>
      <dgm:spPr/>
      <dgm:t>
        <a:bodyPr/>
        <a:lstStyle/>
        <a:p>
          <a:endParaRPr lang="en-US"/>
        </a:p>
      </dgm:t>
    </dgm:pt>
    <dgm:pt modelId="{6F1D937F-3073-42A6-8B6D-FCC2FA2DC890}">
      <dgm:prSet phldrT="[Text]"/>
      <dgm:spPr/>
      <dgm:t>
        <a:bodyPr/>
        <a:lstStyle/>
        <a:p>
          <a:r>
            <a:rPr lang="en-US"/>
            <a:t>Examen des documents</a:t>
          </a:r>
        </a:p>
      </dgm:t>
    </dgm:pt>
    <dgm:pt modelId="{02646FE6-724A-4D96-9DBA-535BA61CADA3}" type="sibTrans" cxnId="{71ECFDF0-1620-4319-95D1-74FCF8BCCE23}">
      <dgm:prSet/>
      <dgm:spPr/>
      <dgm:t>
        <a:bodyPr/>
        <a:lstStyle/>
        <a:p>
          <a:endParaRPr lang="en-US"/>
        </a:p>
      </dgm:t>
    </dgm:pt>
    <dgm:pt modelId="{ED52BFDC-011C-4134-A32E-00387639D9D7}" type="parTrans" cxnId="{1604D6DC-E820-48EB-93A8-40067EC947B4}">
      <dgm:prSet/>
      <dgm:spPr/>
      <dgm:t>
        <a:bodyPr/>
        <a:lstStyle/>
        <a:p>
          <a:endParaRPr lang="en-US"/>
        </a:p>
      </dgm:t>
    </dgm:pt>
    <dgm:pt modelId="{0CDBC704-1A3A-4DEE-8528-77D8B6A38825}">
      <dgm:prSet phldrT="[Text]"/>
      <dgm:spPr/>
      <dgm:t>
        <a:bodyPr/>
        <a:lstStyle/>
        <a:p>
          <a:r>
            <a:rPr lang="fr-CA" noProof="0" dirty="0"/>
            <a:t>Visite</a:t>
          </a:r>
        </a:p>
      </dgm:t>
    </dgm:pt>
    <dgm:pt modelId="{C8A65765-CD5F-484C-B721-DAD98E73E794}" type="sibTrans" cxnId="{1604D6DC-E820-48EB-93A8-40067EC947B4}">
      <dgm:prSet/>
      <dgm:spPr/>
      <dgm:t>
        <a:bodyPr/>
        <a:lstStyle/>
        <a:p>
          <a:endParaRPr lang="en-US"/>
        </a:p>
      </dgm:t>
    </dgm:pt>
    <dgm:pt modelId="{BEF1C633-44E4-4F83-80EE-94090CBDE2A3}" type="parTrans" cxnId="{144A6964-D29B-4B42-934A-0F41EF6FFC3F}">
      <dgm:prSet/>
      <dgm:spPr/>
      <dgm:t>
        <a:bodyPr/>
        <a:lstStyle/>
        <a:p>
          <a:endParaRPr lang="en-US"/>
        </a:p>
      </dgm:t>
    </dgm:pt>
    <dgm:pt modelId="{DDD711A1-7289-4B66-985F-7FC4A91A960B}">
      <dgm:prSet phldrT="[Text]"/>
      <dgm:spPr/>
      <dgm:t>
        <a:bodyPr/>
        <a:lstStyle/>
        <a:p>
          <a:r>
            <a:rPr lang="en-US"/>
            <a:t>Rapport</a:t>
          </a:r>
        </a:p>
      </dgm:t>
    </dgm:pt>
    <dgm:pt modelId="{A39BC752-E04C-4629-A72A-7458C8FF56C4}" type="sibTrans" cxnId="{144A6964-D29B-4B42-934A-0F41EF6FFC3F}">
      <dgm:prSet/>
      <dgm:spPr/>
      <dgm:t>
        <a:bodyPr/>
        <a:lstStyle/>
        <a:p>
          <a:endParaRPr lang="en-US"/>
        </a:p>
      </dgm:t>
    </dgm:pt>
    <dgm:pt modelId="{11502D7A-61D6-42E1-867D-741A845496C3}" type="parTrans" cxnId="{FD611A21-5F26-41BF-9BFF-C2492434CE24}">
      <dgm:prSet/>
      <dgm:spPr/>
      <dgm:t>
        <a:bodyPr/>
        <a:lstStyle/>
        <a:p>
          <a:endParaRPr lang="en-US"/>
        </a:p>
      </dgm:t>
    </dgm:pt>
    <dgm:pt modelId="{47D87442-8E80-49C9-BC58-1C0F763416C6}">
      <dgm:prSet phldrT="[Text]" custT="1"/>
      <dgm:spPr/>
      <dgm:t>
        <a:bodyPr/>
        <a:lstStyle/>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endParaRPr lang="en-US" sz="1800" b="0">
            <a:solidFill>
              <a:srgbClr val="003C71"/>
            </a:solidFill>
          </a:endParaRPr>
        </a:p>
        <a:p>
          <a:pPr>
            <a:lnSpc>
              <a:spcPct val="100000"/>
            </a:lnSpc>
            <a:spcAft>
              <a:spcPct val="0"/>
            </a:spcAft>
          </a:pPr>
          <a:r>
            <a:rPr lang="fr-CA" sz="1800" b="0" noProof="0">
              <a:solidFill>
                <a:srgbClr val="003C71"/>
              </a:solidFill>
            </a:rPr>
            <a:t>Décision d’agrément du </a:t>
          </a:r>
          <a:r>
            <a:rPr lang="en-US" sz="1800" b="0">
              <a:solidFill>
                <a:srgbClr val="003C71"/>
              </a:solidFill>
            </a:rPr>
            <a:t>BCAPG</a:t>
          </a:r>
        </a:p>
      </dgm:t>
    </dgm:pt>
    <dgm:pt modelId="{627A979F-6E10-4169-B126-23F03BC0F496}" type="sibTrans" cxnId="{FD611A21-5F26-41BF-9BFF-C2492434CE24}">
      <dgm:prSet/>
      <dgm:spPr/>
      <dgm:t>
        <a:bodyPr/>
        <a:lstStyle/>
        <a:p>
          <a:endParaRPr lang="en-US"/>
        </a:p>
      </dgm:t>
    </dgm:pt>
    <dgm:pt modelId="{B76D7CEB-D253-4584-85F8-0A3CE58C61FA}" type="parTrans" cxnId="{4063DC70-11EB-4E50-8E41-D2E51935DDC9}">
      <dgm:prSet/>
      <dgm:spPr/>
      <dgm:t>
        <a:bodyPr/>
        <a:lstStyle/>
        <a:p>
          <a:endParaRPr lang="en-US"/>
        </a:p>
      </dgm:t>
    </dgm:pt>
    <dgm:pt modelId="{E2BB9C02-A5D4-4F1B-B749-A4590F78904C}">
      <dgm:prSet phldrT="[Text]" custScaleX="126938"/>
      <dgm:spPr/>
      <dgm:t>
        <a:bodyPr/>
        <a:lstStyle/>
        <a:p>
          <a:endParaRPr lang="en-US"/>
        </a:p>
      </dgm:t>
    </dgm:pt>
    <dgm:pt modelId="{49B268E7-4198-41FE-BA46-2B2A35180C72}" type="sibTrans" cxnId="{4063DC70-11EB-4E50-8E41-D2E51935DDC9}">
      <dgm:prSet/>
      <dgm:spPr/>
      <dgm:t>
        <a:bodyPr/>
        <a:lstStyle/>
        <a:p>
          <a:endParaRPr lang="en-US"/>
        </a:p>
      </dgm:t>
    </dgm:pt>
    <dgm:pt modelId="{DC65F45A-8ED2-408A-965F-EE12BC5CD11F}" type="pres">
      <dgm:prSet presAssocID="{F4825AAB-280B-440F-85E2-0DE6F0283FD2}" presName="Name0" presStyleCnt="0">
        <dgm:presLayoutVars>
          <dgm:chMax val="4"/>
          <dgm:resizeHandles val="exact"/>
        </dgm:presLayoutVars>
      </dgm:prSet>
      <dgm:spPr/>
    </dgm:pt>
    <dgm:pt modelId="{C300D126-BAA1-4390-9DD7-12683E7C50BA}" type="pres">
      <dgm:prSet presAssocID="{F4825AAB-280B-440F-85E2-0DE6F0283FD2}" presName="ellipse" presStyleLbl="trBgShp" presStyleIdx="0" presStyleCnt="1"/>
      <dgm:spPr/>
    </dgm:pt>
    <dgm:pt modelId="{7271E4CF-2B16-44F8-9635-97905CFE1F57}" type="pres">
      <dgm:prSet presAssocID="{F4825AAB-280B-440F-85E2-0DE6F0283FD2}" presName="arrow1" presStyleLbl="fgShp" presStyleIdx="0" presStyleCnt="1"/>
      <dgm:spPr/>
    </dgm:pt>
    <dgm:pt modelId="{19281B50-6DD4-4F71-A65A-3D8B556DD9CB}" type="pres">
      <dgm:prSet presAssocID="{F4825AAB-280B-440F-85E2-0DE6F0283FD2}" presName="rectangle" presStyleLbl="revTx" presStyleIdx="0" presStyleCnt="1" custScaleX="159212" custLinFactNeighborY="26200">
        <dgm:presLayoutVars>
          <dgm:bulletEnabled val="1"/>
        </dgm:presLayoutVars>
      </dgm:prSet>
      <dgm:spPr/>
    </dgm:pt>
    <dgm:pt modelId="{3F73C24C-2154-44AF-97DA-03C017AAA813}" type="pres">
      <dgm:prSet presAssocID="{0CDBC704-1A3A-4DEE-8528-77D8B6A38825}" presName="item1" presStyleLbl="node1" presStyleIdx="0" presStyleCnt="3">
        <dgm:presLayoutVars>
          <dgm:bulletEnabled val="1"/>
        </dgm:presLayoutVars>
      </dgm:prSet>
      <dgm:spPr/>
    </dgm:pt>
    <dgm:pt modelId="{BD3DEE1C-0B95-46C6-8552-455EF75097C7}" type="pres">
      <dgm:prSet presAssocID="{DDD711A1-7289-4B66-985F-7FC4A91A960B}" presName="item2" presStyleLbl="node1" presStyleIdx="1" presStyleCnt="3">
        <dgm:presLayoutVars>
          <dgm:bulletEnabled val="1"/>
        </dgm:presLayoutVars>
      </dgm:prSet>
      <dgm:spPr/>
    </dgm:pt>
    <dgm:pt modelId="{6C8DB2E7-E018-4665-A26D-D65A79CDD342}" type="pres">
      <dgm:prSet presAssocID="{47D87442-8E80-49C9-BC58-1C0F763416C6}" presName="item3" presStyleLbl="node1" presStyleIdx="2" presStyleCnt="3">
        <dgm:presLayoutVars>
          <dgm:bulletEnabled val="1"/>
        </dgm:presLayoutVars>
      </dgm:prSet>
      <dgm:spPr/>
    </dgm:pt>
    <dgm:pt modelId="{F14762E7-D0D4-4D60-B8E2-E88F754B07DB}" type="pres">
      <dgm:prSet presAssocID="{F4825AAB-280B-440F-85E2-0DE6F0283FD2}" presName="funnel" presStyleLbl="trAlignAcc1" presStyleIdx="0" presStyleCnt="1"/>
      <dgm:spPr/>
    </dgm:pt>
  </dgm:ptLst>
  <dgm:cxnLst>
    <dgm:cxn modelId="{FD611A21-5F26-41BF-9BFF-C2492434CE24}" srcId="{F4825AAB-280B-440F-85E2-0DE6F0283FD2}" destId="{47D87442-8E80-49C9-BC58-1C0F763416C6}" srcOrd="3" destOrd="0" parTransId="{11502D7A-61D6-42E1-867D-741A845496C3}" sibTransId="{627A979F-6E10-4169-B126-23F03BC0F496}"/>
    <dgm:cxn modelId="{2FE1CE3B-30DE-498D-9D04-2B2D219FFDDE}" type="presOf" srcId="{0CDBC704-1A3A-4DEE-8528-77D8B6A38825}" destId="{BD3DEE1C-0B95-46C6-8552-455EF75097C7}" srcOrd="0" destOrd="0" presId="urn:microsoft.com/office/officeart/2005/8/layout/funnel1"/>
    <dgm:cxn modelId="{144A6964-D29B-4B42-934A-0F41EF6FFC3F}" srcId="{F4825AAB-280B-440F-85E2-0DE6F0283FD2}" destId="{DDD711A1-7289-4B66-985F-7FC4A91A960B}" srcOrd="2" destOrd="0" parTransId="{BEF1C633-44E4-4F83-80EE-94090CBDE2A3}" sibTransId="{A39BC752-E04C-4629-A72A-7458C8FF56C4}"/>
    <dgm:cxn modelId="{4063DC70-11EB-4E50-8E41-D2E51935DDC9}" srcId="{F4825AAB-280B-440F-85E2-0DE6F0283FD2}" destId="{E2BB9C02-A5D4-4F1B-B749-A4590F78904C}" srcOrd="4" destOrd="0" parTransId="{B76D7CEB-D253-4584-85F8-0A3CE58C61FA}" sibTransId="{49B268E7-4198-41FE-BA46-2B2A35180C72}"/>
    <dgm:cxn modelId="{675C6A52-A1EF-4172-9BDC-8346DAE244BD}" type="presOf" srcId="{47D87442-8E80-49C9-BC58-1C0F763416C6}" destId="{19281B50-6DD4-4F71-A65A-3D8B556DD9CB}" srcOrd="0" destOrd="0" presId="urn:microsoft.com/office/officeart/2005/8/layout/funnel1"/>
    <dgm:cxn modelId="{9916C25A-257F-4F13-8D10-70A2D9BFD26E}" type="presOf" srcId="{F4825AAB-280B-440F-85E2-0DE6F0283FD2}" destId="{DC65F45A-8ED2-408A-965F-EE12BC5CD11F}" srcOrd="0" destOrd="0" presId="urn:microsoft.com/office/officeart/2005/8/layout/funnel1"/>
    <dgm:cxn modelId="{87CCCCA5-FC57-45E6-8C16-D784997092F5}" type="presOf" srcId="{DDD711A1-7289-4B66-985F-7FC4A91A960B}" destId="{3F73C24C-2154-44AF-97DA-03C017AAA813}" srcOrd="0" destOrd="0" presId="urn:microsoft.com/office/officeart/2005/8/layout/funnel1"/>
    <dgm:cxn modelId="{8178B7CD-9FE6-41EA-A02B-B46F78E09702}" type="presOf" srcId="{6F1D937F-3073-42A6-8B6D-FCC2FA2DC890}" destId="{6C8DB2E7-E018-4665-A26D-D65A79CDD342}" srcOrd="0" destOrd="0" presId="urn:microsoft.com/office/officeart/2005/8/layout/funnel1"/>
    <dgm:cxn modelId="{1604D6DC-E820-48EB-93A8-40067EC947B4}" srcId="{F4825AAB-280B-440F-85E2-0DE6F0283FD2}" destId="{0CDBC704-1A3A-4DEE-8528-77D8B6A38825}" srcOrd="1" destOrd="0" parTransId="{ED52BFDC-011C-4134-A32E-00387639D9D7}" sibTransId="{C8A65765-CD5F-484C-B721-DAD98E73E794}"/>
    <dgm:cxn modelId="{71ECFDF0-1620-4319-95D1-74FCF8BCCE23}" srcId="{F4825AAB-280B-440F-85E2-0DE6F0283FD2}" destId="{6F1D937F-3073-42A6-8B6D-FCC2FA2DC890}" srcOrd="0" destOrd="0" parTransId="{AE6F9554-3A8F-45AC-94E1-3962FAECBE90}" sibTransId="{02646FE6-724A-4D96-9DBA-535BA61CADA3}"/>
    <dgm:cxn modelId="{8DEFAE72-BD9F-42BD-BBB4-F5474264E402}" type="presParOf" srcId="{DC65F45A-8ED2-408A-965F-EE12BC5CD11F}" destId="{C300D126-BAA1-4390-9DD7-12683E7C50BA}" srcOrd="0" destOrd="0" presId="urn:microsoft.com/office/officeart/2005/8/layout/funnel1"/>
    <dgm:cxn modelId="{2E742632-7C82-4B51-B4C4-FE24CC87AF13}" type="presParOf" srcId="{DC65F45A-8ED2-408A-965F-EE12BC5CD11F}" destId="{7271E4CF-2B16-44F8-9635-97905CFE1F57}" srcOrd="1" destOrd="0" presId="urn:microsoft.com/office/officeart/2005/8/layout/funnel1"/>
    <dgm:cxn modelId="{D99D39D9-DB67-4CE9-9C42-52D165E13A46}" type="presParOf" srcId="{DC65F45A-8ED2-408A-965F-EE12BC5CD11F}" destId="{19281B50-6DD4-4F71-A65A-3D8B556DD9CB}" srcOrd="2" destOrd="0" presId="urn:microsoft.com/office/officeart/2005/8/layout/funnel1"/>
    <dgm:cxn modelId="{EEBBAB49-0FFE-4535-AA73-98720A0B1022}" type="presParOf" srcId="{DC65F45A-8ED2-408A-965F-EE12BC5CD11F}" destId="{3F73C24C-2154-44AF-97DA-03C017AAA813}" srcOrd="3" destOrd="0" presId="urn:microsoft.com/office/officeart/2005/8/layout/funnel1"/>
    <dgm:cxn modelId="{2F23A7F1-46DD-4FB4-BDFD-5AE07E82DBE4}" type="presParOf" srcId="{DC65F45A-8ED2-408A-965F-EE12BC5CD11F}" destId="{BD3DEE1C-0B95-46C6-8552-455EF75097C7}" srcOrd="4" destOrd="0" presId="urn:microsoft.com/office/officeart/2005/8/layout/funnel1"/>
    <dgm:cxn modelId="{DDFF0933-6F14-4CEC-8C33-770D99BAE858}" type="presParOf" srcId="{DC65F45A-8ED2-408A-965F-EE12BC5CD11F}" destId="{6C8DB2E7-E018-4665-A26D-D65A79CDD342}" srcOrd="5" destOrd="0" presId="urn:microsoft.com/office/officeart/2005/8/layout/funnel1"/>
    <dgm:cxn modelId="{10ED7AF9-DB48-4038-AAD6-D0320BD19F32}" type="presParOf" srcId="{DC65F45A-8ED2-408A-965F-EE12BC5CD11F}" destId="{F14762E7-D0D4-4D60-B8E2-E88F754B07DB}" srcOrd="6" destOrd="0" presId="urn:microsoft.com/office/officeart/2005/8/layout/funnel1"/>
  </dgm:cxnLst>
  <dgm:bg/>
  <dgm:whole/>
  <dgm:extLst>
    <a:ext uri="http://schemas.microsoft.com/office/drawing/2008/diagram">
      <dsp:dataModelExt xmlns:dsp="http://schemas.microsoft.com/office/drawing/2008/diagram" relId="rId2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a:p>
      </dgm:t>
    </dgm:pt>
    <dgm:pt modelId="{A67CA5C9-401C-45EC-89E7-2BDC667DE92B}" type="parTrans" cxnId="{0484B995-3730-4D51-A452-CC1623A1B879}">
      <dgm:prSet/>
      <dgm:spPr/>
      <dgm:t>
        <a:bodyPr/>
        <a:lstStyle/>
        <a:p>
          <a:endParaRPr lang="en-CA"/>
        </a:p>
      </dgm:t>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dirty="0">
              <a:effectLst/>
              <a:latin typeface="Arial" charset="0"/>
            </a:rPr>
            <a:t>Évaluation des résultats du programme</a:t>
          </a:r>
        </a:p>
      </dgm:t>
    </dgm:pt>
    <dgm:pt modelId="{1A55FC62-0038-46D9-802C-53CC2368A564}" type="sibTrans" cxnId="{0484B995-3730-4D51-A452-CC1623A1B879}">
      <dgm:prSet/>
      <dgm:spPr/>
      <dgm:t>
        <a:bodyPr/>
        <a:lstStyle/>
        <a:p>
          <a:endParaRPr lang="en-CA"/>
        </a:p>
      </dgm:t>
    </dgm:pt>
    <dgm:pt modelId="{FAB0DD00-68C9-45B2-8B0F-ED473EDFC3A0}" type="parTrans" cxnId="{53249523-6DD6-4BCF-974E-2AF7439E9F4F}">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Changements prévus (programme d’études, cours, mesure du rendement etc.)</a:t>
          </a:r>
        </a:p>
      </dgm:t>
    </dgm:pt>
    <dgm:pt modelId="{B86ADAA0-774D-4AEA-A2E6-6C693165D544}" type="sibTrans" cxnId="{53249523-6DD6-4BCF-974E-2AF7439E9F4F}">
      <dgm:prSet/>
      <dgm:spPr/>
      <dgm:t>
        <a:bodyPr/>
        <a:lstStyle/>
        <a:p>
          <a:endParaRPr lang="en-CA"/>
        </a:p>
      </dgm:t>
    </dgm:pt>
    <dgm:pt modelId="{7F1614E1-B595-4C2C-8F98-9F10E38C4707}" type="parTrans" cxnId="{8EF27CF6-8F1A-49F1-BEA0-FDEC8C5A211D}">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Mise en œuvre des changements</a:t>
          </a:r>
        </a:p>
      </dgm:t>
    </dgm:pt>
    <dgm:pt modelId="{F6AF19AF-9C1B-4D15-B2D5-98E80581B889}" type="sibTrans" cxnId="{8EF27CF6-8F1A-49F1-BEA0-FDEC8C5A211D}">
      <dgm:prSet/>
      <dgm:spPr/>
      <dgm:t>
        <a:bodyPr/>
        <a:lstStyle/>
        <a:p>
          <a:endParaRPr lang="en-CA"/>
        </a:p>
      </dgm:t>
    </dgm:pt>
    <dgm:pt modelId="{78099C14-0136-480C-AA21-115BF1981BFB}" type="parTrans" cxnId="{14CB7249-7024-469B-8E48-F33C1454E8EE}">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Collecte et évaluation des données</a:t>
          </a:r>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01840" custScaleY="116296"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53249523-6DD6-4BCF-974E-2AF7439E9F4F}" srcId="{596ABCED-4B24-48DF-8ACD-35EF37C73DF7}" destId="{370EAB79-A373-4F18-B038-060E828D981F}" srcOrd="1" destOrd="0" parTransId="{FAB0DD00-68C9-45B2-8B0F-ED473EDFC3A0}" sibTransId="{B86ADAA0-774D-4AEA-A2E6-6C693165D544}"/>
    <dgm:cxn modelId="{763AD624-4401-46B5-9C0D-93FB3E868BC3}" type="presOf" srcId="{F6AF19AF-9C1B-4D15-B2D5-98E80581B889}" destId="{D525DF4B-9FE9-41FA-BCB5-A1F2EF07F13E}" srcOrd="0" destOrd="0" presId="urn:microsoft.com/office/officeart/2005/8/layout/cycle1"/>
    <dgm:cxn modelId="{8038CA38-B5ED-45D3-B05B-F3618D5567AE}" type="presOf" srcId="{845EEE4A-27BE-417C-B4E0-5A2FFC51294B}" destId="{5416AFCE-C9A3-4B52-BD06-8EE0C8753CD7}" srcOrd="0" destOrd="0" presId="urn:microsoft.com/office/officeart/2005/8/layout/cycle1"/>
    <dgm:cxn modelId="{2DB4B35F-4245-4124-878D-83F76B27F98F}" type="presOf" srcId="{1A55FC62-0038-46D9-802C-53CC2368A564}" destId="{156A3E65-26A8-4D1D-8E17-FB3DDCEE21D6}" srcOrd="0" destOrd="0" presId="urn:microsoft.com/office/officeart/2005/8/layout/cycle1"/>
    <dgm:cxn modelId="{EE2B2063-F9E4-43F0-BD0D-AA66C507CE7A}" type="presOf" srcId="{596ABCED-4B24-48DF-8ACD-35EF37C73DF7}" destId="{E502347D-EFFE-4625-B251-7A4CE8AA29D8}"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EC1E8B7E-43A5-4509-84FC-96B75EACFB6A}" type="presOf" srcId="{3F80236E-59D1-4EE4-8F01-2F076C398401}" destId="{3C4C46D4-B63B-42E7-8E6D-49B040281B81}"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8153789E-B625-4261-8DBC-DF05DA2B11BB}" type="presOf" srcId="{B86ADAA0-774D-4AEA-A2E6-6C693165D544}" destId="{B2B09FB1-4955-404A-9614-D2F2BFD1699B}" srcOrd="0" destOrd="0" presId="urn:microsoft.com/office/officeart/2005/8/layout/cycle1"/>
    <dgm:cxn modelId="{5D0798AC-7AA8-4751-9DB1-FF7B5E8260D2}" type="presOf" srcId="{B70C33FC-B557-4768-BD7E-D688064B086B}" destId="{5B7DF627-234B-43B6-B5E0-59B6C602982D}"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AE63DBF7-51FA-44FF-8F2E-EA5048A37A51}" type="presOf" srcId="{4435B3CC-AD38-4BA1-B047-965CCA36D067}" destId="{FD2C82B5-139F-4006-81B0-1550EAC1F29C}" srcOrd="0" destOrd="0" presId="urn:microsoft.com/office/officeart/2005/8/layout/cycle1"/>
    <dgm:cxn modelId="{5097C8FD-568F-42D7-810C-1665F7D1DA47}" type="presOf" srcId="{370EAB79-A373-4F18-B038-060E828D981F}" destId="{CF612E32-779A-4469-B9B2-1FCB9A6AA7C8}" srcOrd="0" destOrd="0" presId="urn:microsoft.com/office/officeart/2005/8/layout/cycle1"/>
    <dgm:cxn modelId="{95F9429E-2EC2-4535-A71E-C2497CD2BE6B}" type="presParOf" srcId="{E502347D-EFFE-4625-B251-7A4CE8AA29D8}" destId="{68C2E969-BD03-48CB-BC07-CBFE926202BF}" srcOrd="0" destOrd="0" presId="urn:microsoft.com/office/officeart/2005/8/layout/cycle1"/>
    <dgm:cxn modelId="{F5C6F84C-F8C7-48A5-8EFE-09DE087B4DB9}" type="presParOf" srcId="{E502347D-EFFE-4625-B251-7A4CE8AA29D8}" destId="{5416AFCE-C9A3-4B52-BD06-8EE0C8753CD7}" srcOrd="1" destOrd="0" presId="urn:microsoft.com/office/officeart/2005/8/layout/cycle1"/>
    <dgm:cxn modelId="{993AF605-4796-4485-8AE2-72000F7A9714}" type="presParOf" srcId="{E502347D-EFFE-4625-B251-7A4CE8AA29D8}" destId="{156A3E65-26A8-4D1D-8E17-FB3DDCEE21D6}" srcOrd="2" destOrd="0" presId="urn:microsoft.com/office/officeart/2005/8/layout/cycle1"/>
    <dgm:cxn modelId="{CB010981-3F69-48CC-B567-A967F05CA599}" type="presParOf" srcId="{E502347D-EFFE-4625-B251-7A4CE8AA29D8}" destId="{1623C625-3B68-4F8A-8B7F-F38E9364C411}" srcOrd="3" destOrd="0" presId="urn:microsoft.com/office/officeart/2005/8/layout/cycle1"/>
    <dgm:cxn modelId="{5576E02A-9CF8-4275-AFB6-45F36FFC7E74}" type="presParOf" srcId="{E502347D-EFFE-4625-B251-7A4CE8AA29D8}" destId="{CF612E32-779A-4469-B9B2-1FCB9A6AA7C8}" srcOrd="4" destOrd="0" presId="urn:microsoft.com/office/officeart/2005/8/layout/cycle1"/>
    <dgm:cxn modelId="{68A37560-2ACE-4CFE-A474-3667F2394AFE}" type="presParOf" srcId="{E502347D-EFFE-4625-B251-7A4CE8AA29D8}" destId="{B2B09FB1-4955-404A-9614-D2F2BFD1699B}" srcOrd="5" destOrd="0" presId="urn:microsoft.com/office/officeart/2005/8/layout/cycle1"/>
    <dgm:cxn modelId="{C0020828-C13D-4561-8407-6F27E3707A5E}" type="presParOf" srcId="{E502347D-EFFE-4625-B251-7A4CE8AA29D8}" destId="{826A022D-7AA9-4926-A854-54357491DD29}" srcOrd="6" destOrd="0" presId="urn:microsoft.com/office/officeart/2005/8/layout/cycle1"/>
    <dgm:cxn modelId="{E2DFA5EE-F534-4D24-B22C-AE13704FC447}" type="presParOf" srcId="{E502347D-EFFE-4625-B251-7A4CE8AA29D8}" destId="{FD2C82B5-139F-4006-81B0-1550EAC1F29C}" srcOrd="7" destOrd="0" presId="urn:microsoft.com/office/officeart/2005/8/layout/cycle1"/>
    <dgm:cxn modelId="{769F49E6-6CE8-4825-B3C7-6AB4845FEED3}" type="presParOf" srcId="{E502347D-EFFE-4625-B251-7A4CE8AA29D8}" destId="{D525DF4B-9FE9-41FA-BCB5-A1F2EF07F13E}" srcOrd="8" destOrd="0" presId="urn:microsoft.com/office/officeart/2005/8/layout/cycle1"/>
    <dgm:cxn modelId="{69E80C88-7378-46C2-9301-D2AEFBA53A64}" type="presParOf" srcId="{E502347D-EFFE-4625-B251-7A4CE8AA29D8}" destId="{5296ED6C-8948-4683-BA30-E8971C66781F}" srcOrd="9" destOrd="0" presId="urn:microsoft.com/office/officeart/2005/8/layout/cycle1"/>
    <dgm:cxn modelId="{25C743FE-8685-4213-B98F-D7603A4E0A3B}" type="presParOf" srcId="{E502347D-EFFE-4625-B251-7A4CE8AA29D8}" destId="{5B7DF627-234B-43B6-B5E0-59B6C602982D}" srcOrd="10" destOrd="0" presId="urn:microsoft.com/office/officeart/2005/8/layout/cycle1"/>
    <dgm:cxn modelId="{F0141E80-0B40-413B-9DF9-BFBC8AE4213A}"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96ABCED-4B24-48DF-8ACD-35EF37C73DF7}" type="doc">
      <dgm:prSet loTypeId="urn:microsoft.com/office/officeart/2005/8/layout/cycle1" loCatId="cycle" qsTypeId="urn:microsoft.com/office/officeart/2005/8/quickstyle/3d1" qsCatId="3D" csTypeId="urn:microsoft.com/office/officeart/2005/8/colors/accent1_2" csCatId="accent1" phldr="1"/>
      <dgm:spPr/>
      <dgm:t>
        <a:bodyPr/>
        <a:lstStyle/>
        <a:p>
          <a:endParaRPr/>
        </a:p>
      </dgm:t>
    </dgm:pt>
    <dgm:pt modelId="{A67CA5C9-401C-45EC-89E7-2BDC667DE92B}" type="parTrans" cxnId="{0484B995-3730-4D51-A452-CC1623A1B879}">
      <dgm:prSet/>
      <dgm:spPr/>
      <dgm:t>
        <a:bodyPr/>
        <a:lstStyle/>
        <a:p>
          <a:endParaRPr lang="en-CA"/>
        </a:p>
      </dgm:t>
    </dgm:pt>
    <dgm:pt modelId="{845EEE4A-27BE-417C-B4E0-5A2FFC51294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dirty="0">
              <a:effectLst/>
              <a:latin typeface="Arial" charset="0"/>
            </a:rPr>
            <a:t>Évaluation des résultats du programme</a:t>
          </a:r>
        </a:p>
      </dgm:t>
    </dgm:pt>
    <dgm:pt modelId="{1A55FC62-0038-46D9-802C-53CC2368A564}" type="sibTrans" cxnId="{0484B995-3730-4D51-A452-CC1623A1B879}">
      <dgm:prSet/>
      <dgm:spPr/>
      <dgm:t>
        <a:bodyPr/>
        <a:lstStyle/>
        <a:p>
          <a:endParaRPr lang="en-CA"/>
        </a:p>
      </dgm:t>
    </dgm:pt>
    <dgm:pt modelId="{FAB0DD00-68C9-45B2-8B0F-ED473EDFC3A0}" type="parTrans" cxnId="{53249523-6DD6-4BCF-974E-2AF7439E9F4F}">
      <dgm:prSet/>
      <dgm:spPr/>
      <dgm:t>
        <a:bodyPr/>
        <a:lstStyle/>
        <a:p>
          <a:endParaRPr lang="en-CA"/>
        </a:p>
      </dgm:t>
    </dgm:pt>
    <dgm:pt modelId="{370EAB79-A373-4F18-B038-060E828D981F}">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Changements prévus (programmes d’études cours, mesure du rendement, etc.)</a:t>
          </a:r>
        </a:p>
      </dgm:t>
    </dgm:pt>
    <dgm:pt modelId="{B86ADAA0-774D-4AEA-A2E6-6C693165D544}" type="sibTrans" cxnId="{53249523-6DD6-4BCF-974E-2AF7439E9F4F}">
      <dgm:prSet/>
      <dgm:spPr/>
      <dgm:t>
        <a:bodyPr/>
        <a:lstStyle/>
        <a:p>
          <a:endParaRPr lang="en-CA"/>
        </a:p>
      </dgm:t>
    </dgm:pt>
    <dgm:pt modelId="{7F1614E1-B595-4C2C-8F98-9F10E38C4707}" type="parTrans" cxnId="{8EF27CF6-8F1A-49F1-BEA0-FDEC8C5A211D}">
      <dgm:prSet/>
      <dgm:spPr/>
      <dgm:t>
        <a:bodyPr/>
        <a:lstStyle/>
        <a:p>
          <a:endParaRPr lang="en-CA"/>
        </a:p>
      </dgm:t>
    </dgm:pt>
    <dgm:pt modelId="{4435B3CC-AD38-4BA1-B047-965CCA36D067}">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dirty="0">
              <a:effectLst/>
              <a:latin typeface="Arial" charset="0"/>
            </a:rPr>
            <a:t>Mise en </a:t>
          </a:r>
          <a:r>
            <a:rPr kumimoji="0" lang="fr-CA" sz="1200" b="1" i="0" u="none" strike="noStrike" cap="none" normalizeH="0" baseline="0" noProof="0" dirty="0">
              <a:effectLst/>
              <a:latin typeface="Arial" charset="0"/>
            </a:rPr>
            <a:t>œuvre</a:t>
          </a:r>
          <a:r>
            <a:rPr kumimoji="0" lang="fr-CA" sz="1200" b="1" i="0" u="none" strike="noStrike" cap="none" normalizeH="0" baseline="0" dirty="0">
              <a:effectLst/>
              <a:latin typeface="Arial" charset="0"/>
            </a:rPr>
            <a:t> des changements</a:t>
          </a:r>
        </a:p>
      </dgm:t>
    </dgm:pt>
    <dgm:pt modelId="{F6AF19AF-9C1B-4D15-B2D5-98E80581B889}" type="sibTrans" cxnId="{8EF27CF6-8F1A-49F1-BEA0-FDEC8C5A211D}">
      <dgm:prSet/>
      <dgm:spPr/>
      <dgm:t>
        <a:bodyPr/>
        <a:lstStyle/>
        <a:p>
          <a:endParaRPr lang="en-CA"/>
        </a:p>
      </dgm:t>
    </dgm:pt>
    <dgm:pt modelId="{78099C14-0136-480C-AA21-115BF1981BFB}" type="parTrans" cxnId="{14CB7249-7024-469B-8E48-F33C1454E8EE}">
      <dgm:prSet/>
      <dgm:spPr/>
      <dgm:t>
        <a:bodyPr/>
        <a:lstStyle/>
        <a:p>
          <a:endParaRPr lang="en-CA"/>
        </a:p>
      </dgm:t>
    </dgm:pt>
    <dgm:pt modelId="{B70C33FC-B557-4768-BD7E-D688064B086B}">
      <dgm:prSet custT="1"/>
      <dgm:spPr/>
      <dgm: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cap="none" normalizeH="0" baseline="0" noProof="0">
              <a:effectLst/>
              <a:latin typeface="Arial" charset="0"/>
            </a:rPr>
            <a:t>Collecte et évaluation des données</a:t>
          </a:r>
        </a:p>
      </dgm:t>
    </dgm:pt>
    <dgm:pt modelId="{3F80236E-59D1-4EE4-8F01-2F076C398401}" type="sibTrans" cxnId="{14CB7249-7024-469B-8E48-F33C1454E8EE}">
      <dgm:prSet/>
      <dgm:spPr/>
      <dgm:t>
        <a:bodyPr/>
        <a:lstStyle/>
        <a:p>
          <a:endParaRPr lang="en-CA"/>
        </a:p>
      </dgm:t>
    </dgm:pt>
    <dgm:pt modelId="{E502347D-EFFE-4625-B251-7A4CE8AA29D8}" type="pres">
      <dgm:prSet presAssocID="{596ABCED-4B24-48DF-8ACD-35EF37C73DF7}" presName="cycle" presStyleCnt="0">
        <dgm:presLayoutVars>
          <dgm:dir/>
          <dgm:resizeHandles val="exact"/>
        </dgm:presLayoutVars>
      </dgm:prSet>
      <dgm:spPr/>
    </dgm:pt>
    <dgm:pt modelId="{68C2E969-BD03-48CB-BC07-CBFE926202BF}" type="pres">
      <dgm:prSet presAssocID="{845EEE4A-27BE-417C-B4E0-5A2FFC51294B}" presName="dummy" presStyleCnt="0"/>
      <dgm:spPr/>
    </dgm:pt>
    <dgm:pt modelId="{5416AFCE-C9A3-4B52-BD06-8EE0C8753CD7}" type="pres">
      <dgm:prSet presAssocID="{845EEE4A-27BE-417C-B4E0-5A2FFC51294B}" presName="node" presStyleLbl="revTx" presStyleIdx="0" presStyleCnt="4" custScaleX="101840" custScaleY="101840" custRadScaleRad="106998" custRadScaleInc="12116">
        <dgm:presLayoutVars>
          <dgm:bulletEnabled val="1"/>
        </dgm:presLayoutVars>
      </dgm:prSet>
      <dgm:spPr/>
    </dgm:pt>
    <dgm:pt modelId="{156A3E65-26A8-4D1D-8E17-FB3DDCEE21D6}" type="pres">
      <dgm:prSet presAssocID="{1A55FC62-0038-46D9-802C-53CC2368A564}" presName="sibTrans" presStyleLbl="node1" presStyleIdx="0" presStyleCnt="4" custScaleX="101840" custScaleY="101840"/>
      <dgm:spPr/>
    </dgm:pt>
    <dgm:pt modelId="{1623C625-3B68-4F8A-8B7F-F38E9364C411}" type="pres">
      <dgm:prSet presAssocID="{370EAB79-A373-4F18-B038-060E828D981F}" presName="dummy" presStyleCnt="0"/>
      <dgm:spPr/>
    </dgm:pt>
    <dgm:pt modelId="{CF612E32-779A-4469-B9B2-1FCB9A6AA7C8}" type="pres">
      <dgm:prSet presAssocID="{370EAB79-A373-4F18-B038-060E828D981F}" presName="node" presStyleLbl="revTx" presStyleIdx="1" presStyleCnt="4" custScaleX="161863" custScaleY="101840" custRadScaleRad="106998" custRadScaleInc="-12116">
        <dgm:presLayoutVars>
          <dgm:bulletEnabled val="1"/>
        </dgm:presLayoutVars>
      </dgm:prSet>
      <dgm:spPr/>
    </dgm:pt>
    <dgm:pt modelId="{B2B09FB1-4955-404A-9614-D2F2BFD1699B}" type="pres">
      <dgm:prSet presAssocID="{B86ADAA0-774D-4AEA-A2E6-6C693165D544}" presName="sibTrans" presStyleLbl="node1" presStyleIdx="1" presStyleCnt="4"/>
      <dgm:spPr/>
    </dgm:pt>
    <dgm:pt modelId="{826A022D-7AA9-4926-A854-54357491DD29}" type="pres">
      <dgm:prSet presAssocID="{4435B3CC-AD38-4BA1-B047-965CCA36D067}" presName="dummy" presStyleCnt="0"/>
      <dgm:spPr/>
    </dgm:pt>
    <dgm:pt modelId="{FD2C82B5-139F-4006-81B0-1550EAC1F29C}" type="pres">
      <dgm:prSet presAssocID="{4435B3CC-AD38-4BA1-B047-965CCA36D067}" presName="node" presStyleLbl="revTx" presStyleIdx="2" presStyleCnt="4" custScaleX="101840" custScaleY="101840" custRadScaleRad="105022" custRadScaleInc="8926">
        <dgm:presLayoutVars>
          <dgm:bulletEnabled val="1"/>
        </dgm:presLayoutVars>
      </dgm:prSet>
      <dgm:spPr/>
    </dgm:pt>
    <dgm:pt modelId="{D525DF4B-9FE9-41FA-BCB5-A1F2EF07F13E}" type="pres">
      <dgm:prSet presAssocID="{F6AF19AF-9C1B-4D15-B2D5-98E80581B889}" presName="sibTrans" presStyleLbl="node1" presStyleIdx="2" presStyleCnt="4" custScaleX="101840" custScaleY="101840"/>
      <dgm:spPr/>
    </dgm:pt>
    <dgm:pt modelId="{5296ED6C-8948-4683-BA30-E8971C66781F}" type="pres">
      <dgm:prSet presAssocID="{B70C33FC-B557-4768-BD7E-D688064B086B}" presName="dummy" presStyleCnt="0"/>
      <dgm:spPr/>
    </dgm:pt>
    <dgm:pt modelId="{5B7DF627-234B-43B6-B5E0-59B6C602982D}" type="pres">
      <dgm:prSet presAssocID="{B70C33FC-B557-4768-BD7E-D688064B086B}" presName="node" presStyleLbl="revTx" presStyleIdx="3" presStyleCnt="4" custScaleX="101840" custScaleY="101840" custRadScaleRad="106649" custRadScaleInc="-5756">
        <dgm:presLayoutVars>
          <dgm:bulletEnabled val="1"/>
        </dgm:presLayoutVars>
      </dgm:prSet>
      <dgm:spPr/>
    </dgm:pt>
    <dgm:pt modelId="{3C4C46D4-B63B-42E7-8E6D-49B040281B81}" type="pres">
      <dgm:prSet presAssocID="{3F80236E-59D1-4EE4-8F01-2F076C398401}" presName="sibTrans" presStyleLbl="node1" presStyleIdx="3" presStyleCnt="4" custScaleX="100001"/>
      <dgm:spPr/>
    </dgm:pt>
  </dgm:ptLst>
  <dgm:cxnLst>
    <dgm:cxn modelId="{53249523-6DD6-4BCF-974E-2AF7439E9F4F}" srcId="{596ABCED-4B24-48DF-8ACD-35EF37C73DF7}" destId="{370EAB79-A373-4F18-B038-060E828D981F}" srcOrd="1" destOrd="0" parTransId="{FAB0DD00-68C9-45B2-8B0F-ED473EDFC3A0}" sibTransId="{B86ADAA0-774D-4AEA-A2E6-6C693165D544}"/>
    <dgm:cxn modelId="{2F93AE2E-1D6F-4963-B870-9318DD52FB1B}" type="presOf" srcId="{596ABCED-4B24-48DF-8ACD-35EF37C73DF7}" destId="{E502347D-EFFE-4625-B251-7A4CE8AA29D8}" srcOrd="0" destOrd="0" presId="urn:microsoft.com/office/officeart/2005/8/layout/cycle1"/>
    <dgm:cxn modelId="{14CB7249-7024-469B-8E48-F33C1454E8EE}" srcId="{596ABCED-4B24-48DF-8ACD-35EF37C73DF7}" destId="{B70C33FC-B557-4768-BD7E-D688064B086B}" srcOrd="3" destOrd="0" parTransId="{78099C14-0136-480C-AA21-115BF1981BFB}" sibTransId="{3F80236E-59D1-4EE4-8F01-2F076C398401}"/>
    <dgm:cxn modelId="{0E50B951-3A69-4536-80A7-F14C2C9E189E}" type="presOf" srcId="{B70C33FC-B557-4768-BD7E-D688064B086B}" destId="{5B7DF627-234B-43B6-B5E0-59B6C602982D}" srcOrd="0" destOrd="0" presId="urn:microsoft.com/office/officeart/2005/8/layout/cycle1"/>
    <dgm:cxn modelId="{E4C8EF71-0842-4E92-9ABC-772436C1684D}" type="presOf" srcId="{3F80236E-59D1-4EE4-8F01-2F076C398401}" destId="{3C4C46D4-B63B-42E7-8E6D-49B040281B81}" srcOrd="0" destOrd="0" presId="urn:microsoft.com/office/officeart/2005/8/layout/cycle1"/>
    <dgm:cxn modelId="{16FEEF57-2DCC-411E-A720-48650864AACF}" type="presOf" srcId="{370EAB79-A373-4F18-B038-060E828D981F}" destId="{CF612E32-779A-4469-B9B2-1FCB9A6AA7C8}" srcOrd="0" destOrd="0" presId="urn:microsoft.com/office/officeart/2005/8/layout/cycle1"/>
    <dgm:cxn modelId="{ECFFA295-C27E-46F2-A7AA-AE7979D65FA1}" type="presOf" srcId="{845EEE4A-27BE-417C-B4E0-5A2FFC51294B}" destId="{5416AFCE-C9A3-4B52-BD06-8EE0C8753CD7}" srcOrd="0" destOrd="0" presId="urn:microsoft.com/office/officeart/2005/8/layout/cycle1"/>
    <dgm:cxn modelId="{0484B995-3730-4D51-A452-CC1623A1B879}" srcId="{596ABCED-4B24-48DF-8ACD-35EF37C73DF7}" destId="{845EEE4A-27BE-417C-B4E0-5A2FFC51294B}" srcOrd="0" destOrd="0" parTransId="{A67CA5C9-401C-45EC-89E7-2BDC667DE92B}" sibTransId="{1A55FC62-0038-46D9-802C-53CC2368A564}"/>
    <dgm:cxn modelId="{AE10BBA9-C7E3-49C4-9952-47F7109EC0D7}" type="presOf" srcId="{1A55FC62-0038-46D9-802C-53CC2368A564}" destId="{156A3E65-26A8-4D1D-8E17-FB3DDCEE21D6}" srcOrd="0" destOrd="0" presId="urn:microsoft.com/office/officeart/2005/8/layout/cycle1"/>
    <dgm:cxn modelId="{D07863C5-026F-453B-8001-C9265B0F1CBB}" type="presOf" srcId="{4435B3CC-AD38-4BA1-B047-965CCA36D067}" destId="{FD2C82B5-139F-4006-81B0-1550EAC1F29C}" srcOrd="0" destOrd="0" presId="urn:microsoft.com/office/officeart/2005/8/layout/cycle1"/>
    <dgm:cxn modelId="{146BBAD6-794E-4BF0-AF85-757A42AEA9B4}" type="presOf" srcId="{F6AF19AF-9C1B-4D15-B2D5-98E80581B889}" destId="{D525DF4B-9FE9-41FA-BCB5-A1F2EF07F13E}" srcOrd="0" destOrd="0" presId="urn:microsoft.com/office/officeart/2005/8/layout/cycle1"/>
    <dgm:cxn modelId="{3CA906E0-2C02-44D9-80E1-A28A3149F7A8}" type="presOf" srcId="{B86ADAA0-774D-4AEA-A2E6-6C693165D544}" destId="{B2B09FB1-4955-404A-9614-D2F2BFD1699B}" srcOrd="0" destOrd="0" presId="urn:microsoft.com/office/officeart/2005/8/layout/cycle1"/>
    <dgm:cxn modelId="{8EF27CF6-8F1A-49F1-BEA0-FDEC8C5A211D}" srcId="{596ABCED-4B24-48DF-8ACD-35EF37C73DF7}" destId="{4435B3CC-AD38-4BA1-B047-965CCA36D067}" srcOrd="2" destOrd="0" parTransId="{7F1614E1-B595-4C2C-8F98-9F10E38C4707}" sibTransId="{F6AF19AF-9C1B-4D15-B2D5-98E80581B889}"/>
    <dgm:cxn modelId="{CD74966A-52EA-497F-893D-41ABE559E3ED}" type="presParOf" srcId="{E502347D-EFFE-4625-B251-7A4CE8AA29D8}" destId="{68C2E969-BD03-48CB-BC07-CBFE926202BF}" srcOrd="0" destOrd="0" presId="urn:microsoft.com/office/officeart/2005/8/layout/cycle1"/>
    <dgm:cxn modelId="{A407A3A5-9DB6-4E08-B16E-C1308D07E330}" type="presParOf" srcId="{E502347D-EFFE-4625-B251-7A4CE8AA29D8}" destId="{5416AFCE-C9A3-4B52-BD06-8EE0C8753CD7}" srcOrd="1" destOrd="0" presId="urn:microsoft.com/office/officeart/2005/8/layout/cycle1"/>
    <dgm:cxn modelId="{095D64CD-9558-449C-95F6-6E9E621306E9}" type="presParOf" srcId="{E502347D-EFFE-4625-B251-7A4CE8AA29D8}" destId="{156A3E65-26A8-4D1D-8E17-FB3DDCEE21D6}" srcOrd="2" destOrd="0" presId="urn:microsoft.com/office/officeart/2005/8/layout/cycle1"/>
    <dgm:cxn modelId="{53D24379-5CFA-4805-9475-D8FD1C55477A}" type="presParOf" srcId="{E502347D-EFFE-4625-B251-7A4CE8AA29D8}" destId="{1623C625-3B68-4F8A-8B7F-F38E9364C411}" srcOrd="3" destOrd="0" presId="urn:microsoft.com/office/officeart/2005/8/layout/cycle1"/>
    <dgm:cxn modelId="{DEAC1FE6-6DEA-4886-83E2-2EA98B244527}" type="presParOf" srcId="{E502347D-EFFE-4625-B251-7A4CE8AA29D8}" destId="{CF612E32-779A-4469-B9B2-1FCB9A6AA7C8}" srcOrd="4" destOrd="0" presId="urn:microsoft.com/office/officeart/2005/8/layout/cycle1"/>
    <dgm:cxn modelId="{E4A498A0-2EF9-41E4-8C65-3175428B04C1}" type="presParOf" srcId="{E502347D-EFFE-4625-B251-7A4CE8AA29D8}" destId="{B2B09FB1-4955-404A-9614-D2F2BFD1699B}" srcOrd="5" destOrd="0" presId="urn:microsoft.com/office/officeart/2005/8/layout/cycle1"/>
    <dgm:cxn modelId="{846DB6FB-A5AC-421E-BF11-FF13A285ADC8}" type="presParOf" srcId="{E502347D-EFFE-4625-B251-7A4CE8AA29D8}" destId="{826A022D-7AA9-4926-A854-54357491DD29}" srcOrd="6" destOrd="0" presId="urn:microsoft.com/office/officeart/2005/8/layout/cycle1"/>
    <dgm:cxn modelId="{9729E924-79D0-4708-8922-94569FADE726}" type="presParOf" srcId="{E502347D-EFFE-4625-B251-7A4CE8AA29D8}" destId="{FD2C82B5-139F-4006-81B0-1550EAC1F29C}" srcOrd="7" destOrd="0" presId="urn:microsoft.com/office/officeart/2005/8/layout/cycle1"/>
    <dgm:cxn modelId="{E8694ECB-5CB9-40CD-89D2-76442A1348EC}" type="presParOf" srcId="{E502347D-EFFE-4625-B251-7A4CE8AA29D8}" destId="{D525DF4B-9FE9-41FA-BCB5-A1F2EF07F13E}" srcOrd="8" destOrd="0" presId="urn:microsoft.com/office/officeart/2005/8/layout/cycle1"/>
    <dgm:cxn modelId="{1D7D521B-04F0-4CD0-9AC5-C67C47E2DD99}" type="presParOf" srcId="{E502347D-EFFE-4625-B251-7A4CE8AA29D8}" destId="{5296ED6C-8948-4683-BA30-E8971C66781F}" srcOrd="9" destOrd="0" presId="urn:microsoft.com/office/officeart/2005/8/layout/cycle1"/>
    <dgm:cxn modelId="{08196B47-16BA-4E17-BB9C-D79DD189CCF5}" type="presParOf" srcId="{E502347D-EFFE-4625-B251-7A4CE8AA29D8}" destId="{5B7DF627-234B-43B6-B5E0-59B6C602982D}" srcOrd="10" destOrd="0" presId="urn:microsoft.com/office/officeart/2005/8/layout/cycle1"/>
    <dgm:cxn modelId="{7E330689-5E0A-4730-B404-EF8669BCDC94}" type="presParOf" srcId="{E502347D-EFFE-4625-B251-7A4CE8AA29D8}" destId="{3C4C46D4-B63B-42E7-8E6D-49B040281B81}" srcOrd="11" destOrd="0" presId="urn:microsoft.com/office/officeart/2005/8/layout/cycle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00D126-BAA1-4390-9DD7-12683E7C50BA}">
      <dsp:nvSpPr>
        <dsp:cNvPr id="0" name=""/>
        <dsp:cNvSpPr/>
      </dsp:nvSpPr>
      <dsp:spPr>
        <a:xfrm>
          <a:off x="533878" y="166998"/>
          <a:ext cx="1951001" cy="677556"/>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271E4CF-2B16-44F8-9635-97905CFE1F57}">
      <dsp:nvSpPr>
        <dsp:cNvPr id="0" name=""/>
        <dsp:cNvSpPr/>
      </dsp:nvSpPr>
      <dsp:spPr>
        <a:xfrm>
          <a:off x="1323353" y="1826105"/>
          <a:ext cx="378101" cy="241984"/>
        </a:xfrm>
        <a:prstGeom prst="down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281B50-6DD4-4F71-A65A-3D8B556DD9CB}">
      <dsp:nvSpPr>
        <dsp:cNvPr id="0" name=""/>
        <dsp:cNvSpPr/>
      </dsp:nvSpPr>
      <dsp:spPr>
        <a:xfrm>
          <a:off x="67646" y="2103509"/>
          <a:ext cx="2889514" cy="4537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016" tIns="128016" rIns="128016" bIns="128016" numCol="1" spcCol="1270" anchor="ctr" anchorCtr="0">
          <a:noAutofit/>
        </a:bodyPr>
        <a:lstStyle/>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endParaRPr lang="en-US" sz="1800" b="0" kern="1200">
            <a:solidFill>
              <a:srgbClr val="003C71"/>
            </a:solidFill>
          </a:endParaRPr>
        </a:p>
        <a:p>
          <a:pPr marL="0" lvl="0" indent="0" algn="ctr" defTabSz="800100">
            <a:lnSpc>
              <a:spcPct val="100000"/>
            </a:lnSpc>
            <a:spcBef>
              <a:spcPct val="0"/>
            </a:spcBef>
            <a:spcAft>
              <a:spcPct val="0"/>
            </a:spcAft>
            <a:buNone/>
          </a:pPr>
          <a:r>
            <a:rPr lang="fr-CA" sz="1800" b="0" kern="1200" noProof="0">
              <a:solidFill>
                <a:srgbClr val="003C71"/>
              </a:solidFill>
            </a:rPr>
            <a:t>Décision d’agrément du </a:t>
          </a:r>
          <a:r>
            <a:rPr lang="en-US" sz="1800" b="0" kern="1200">
              <a:solidFill>
                <a:srgbClr val="003C71"/>
              </a:solidFill>
            </a:rPr>
            <a:t>BCAPG</a:t>
          </a:r>
        </a:p>
      </dsp:txBody>
      <dsp:txXfrm>
        <a:off x="67646" y="2103509"/>
        <a:ext cx="2889514" cy="453721"/>
      </dsp:txXfrm>
    </dsp:sp>
    <dsp:sp modelId="{3F73C24C-2154-44AF-97DA-03C017AAA813}">
      <dsp:nvSpPr>
        <dsp:cNvPr id="0" name=""/>
        <dsp:cNvSpPr/>
      </dsp:nvSpPr>
      <dsp:spPr>
        <a:xfrm>
          <a:off x="1243196" y="896884"/>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Rapport</a:t>
          </a:r>
        </a:p>
      </dsp:txBody>
      <dsp:txXfrm>
        <a:off x="1342865" y="996553"/>
        <a:ext cx="481243" cy="481243"/>
      </dsp:txXfrm>
    </dsp:sp>
    <dsp:sp modelId="{BD3DEE1C-0B95-46C6-8552-455EF75097C7}">
      <dsp:nvSpPr>
        <dsp:cNvPr id="0" name=""/>
        <dsp:cNvSpPr/>
      </dsp:nvSpPr>
      <dsp:spPr>
        <a:xfrm>
          <a:off x="756201" y="38629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fr-CA" sz="700" kern="1200" noProof="0" dirty="0"/>
            <a:t>Visite</a:t>
          </a:r>
        </a:p>
      </dsp:txBody>
      <dsp:txXfrm>
        <a:off x="855870" y="485966"/>
        <a:ext cx="481243" cy="481243"/>
      </dsp:txXfrm>
    </dsp:sp>
    <dsp:sp modelId="{6C8DB2E7-E018-4665-A26D-D65A79CDD342}">
      <dsp:nvSpPr>
        <dsp:cNvPr id="0" name=""/>
        <dsp:cNvSpPr/>
      </dsp:nvSpPr>
      <dsp:spPr>
        <a:xfrm>
          <a:off x="1451907" y="221747"/>
          <a:ext cx="680581" cy="68058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311150">
            <a:lnSpc>
              <a:spcPct val="90000"/>
            </a:lnSpc>
            <a:spcBef>
              <a:spcPct val="0"/>
            </a:spcBef>
            <a:spcAft>
              <a:spcPct val="35000"/>
            </a:spcAft>
            <a:buNone/>
          </a:pPr>
          <a:r>
            <a:rPr lang="en-US" sz="700" kern="1200"/>
            <a:t>Examen des documents</a:t>
          </a:r>
        </a:p>
      </dsp:txBody>
      <dsp:txXfrm>
        <a:off x="1551576" y="321416"/>
        <a:ext cx="481243" cy="481243"/>
      </dsp:txXfrm>
    </dsp:sp>
    <dsp:sp modelId="{F14762E7-D0D4-4D60-B8E2-E88F754B07DB}">
      <dsp:nvSpPr>
        <dsp:cNvPr id="0" name=""/>
        <dsp:cNvSpPr/>
      </dsp:nvSpPr>
      <dsp:spPr>
        <a:xfrm>
          <a:off x="453721" y="83816"/>
          <a:ext cx="2117365" cy="1693892"/>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172317" y="50107"/>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dirty="0">
              <a:effectLst/>
              <a:latin typeface="Arial" charset="0"/>
            </a:rPr>
            <a:t>Évaluation des résultats du programme</a:t>
          </a:r>
        </a:p>
      </dsp:txBody>
      <dsp:txXfrm>
        <a:off x="3172317" y="50107"/>
        <a:ext cx="1156185" cy="1156185"/>
      </dsp:txXfrm>
    </dsp:sp>
    <dsp:sp modelId="{156A3E65-26A8-4D1D-8E17-FB3DDCEE21D6}">
      <dsp:nvSpPr>
        <dsp:cNvPr id="0" name=""/>
        <dsp:cNvSpPr/>
      </dsp:nvSpPr>
      <dsp:spPr>
        <a:xfrm>
          <a:off x="1118265" y="-43837"/>
          <a:ext cx="3268876" cy="3268876"/>
        </a:xfrm>
        <a:prstGeom prst="circularArrow">
          <a:avLst>
            <a:gd name="adj1" fmla="val 6897"/>
            <a:gd name="adj2" fmla="val 464954"/>
            <a:gd name="adj3" fmla="val 317299"/>
            <a:gd name="adj4" fmla="val 2061891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3172317" y="1898547"/>
          <a:ext cx="1156185" cy="132030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Changements prévus (programme d’études, cours, mesure du rendement etc.)</a:t>
          </a:r>
        </a:p>
      </dsp:txBody>
      <dsp:txXfrm>
        <a:off x="3172317" y="1898547"/>
        <a:ext cx="1156185" cy="1320303"/>
      </dsp:txXfrm>
    </dsp:sp>
    <dsp:sp modelId="{B2B09FB1-4955-404A-9614-D2F2BFD1699B}">
      <dsp:nvSpPr>
        <dsp:cNvPr id="0" name=""/>
        <dsp:cNvSpPr/>
      </dsp:nvSpPr>
      <dsp:spPr>
        <a:xfrm>
          <a:off x="1086979" y="76425"/>
          <a:ext cx="3209815" cy="3209815"/>
        </a:xfrm>
        <a:prstGeom prst="circularArrow">
          <a:avLst>
            <a:gd name="adj1" fmla="val 6897"/>
            <a:gd name="adj2" fmla="val 464954"/>
            <a:gd name="adj3" fmla="val 6277360"/>
            <a:gd name="adj4" fmla="val 4163627"/>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1016130" y="198061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Mise en œuvre des changements</a:t>
          </a:r>
        </a:p>
      </dsp:txBody>
      <dsp:txXfrm>
        <a:off x="1016130" y="1980619"/>
        <a:ext cx="1156185" cy="1156185"/>
      </dsp:txXfrm>
    </dsp:sp>
    <dsp:sp modelId="{D525DF4B-9FE9-41FA-BCB5-A1F2EF07F13E}">
      <dsp:nvSpPr>
        <dsp:cNvPr id="0" name=""/>
        <dsp:cNvSpPr/>
      </dsp:nvSpPr>
      <dsp:spPr>
        <a:xfrm>
          <a:off x="936467" y="-79341"/>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1016126" y="17410"/>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Collecte et évaluation des données</a:t>
          </a:r>
        </a:p>
      </dsp:txBody>
      <dsp:txXfrm>
        <a:off x="1016126" y="17410"/>
        <a:ext cx="1156185" cy="1156185"/>
      </dsp:txXfrm>
    </dsp:sp>
    <dsp:sp modelId="{3C4C46D4-B63B-42E7-8E6D-49B040281B81}">
      <dsp:nvSpPr>
        <dsp:cNvPr id="0" name=""/>
        <dsp:cNvSpPr/>
      </dsp:nvSpPr>
      <dsp:spPr>
        <a:xfrm>
          <a:off x="1057041" y="-110995"/>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16AFCE-C9A3-4B52-BD06-8EE0C8753CD7}">
      <dsp:nvSpPr>
        <dsp:cNvPr id="0" name=""/>
        <dsp:cNvSpPr/>
      </dsp:nvSpPr>
      <dsp:spPr>
        <a:xfrm>
          <a:off x="3032028" y="61066"/>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dirty="0">
              <a:effectLst/>
              <a:latin typeface="Arial" charset="0"/>
            </a:rPr>
            <a:t>Évaluation des résultats du programme</a:t>
          </a:r>
        </a:p>
      </dsp:txBody>
      <dsp:txXfrm>
        <a:off x="3032028" y="61066"/>
        <a:ext cx="1156185" cy="1156185"/>
      </dsp:txXfrm>
    </dsp:sp>
    <dsp:sp modelId="{156A3E65-26A8-4D1D-8E17-FB3DDCEE21D6}">
      <dsp:nvSpPr>
        <dsp:cNvPr id="0" name=""/>
        <dsp:cNvSpPr/>
      </dsp:nvSpPr>
      <dsp:spPr>
        <a:xfrm>
          <a:off x="978815" y="-30029"/>
          <a:ext cx="3268876" cy="3268876"/>
        </a:xfrm>
        <a:prstGeom prst="circularArrow">
          <a:avLst>
            <a:gd name="adj1" fmla="val 6897"/>
            <a:gd name="adj2" fmla="val 464954"/>
            <a:gd name="adj3" fmla="val 523612"/>
            <a:gd name="adj4" fmla="val 20611433"/>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F612E32-779A-4469-B9B2-1FCB9A6AA7C8}">
      <dsp:nvSpPr>
        <dsp:cNvPr id="0" name=""/>
        <dsp:cNvSpPr/>
      </dsp:nvSpPr>
      <dsp:spPr>
        <a:xfrm>
          <a:off x="2691308" y="1991565"/>
          <a:ext cx="1837623"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Changements prévus (programmes d’études cours, mesure du rendement, etc.)</a:t>
          </a:r>
        </a:p>
      </dsp:txBody>
      <dsp:txXfrm>
        <a:off x="2691308" y="1991565"/>
        <a:ext cx="1837623" cy="1156185"/>
      </dsp:txXfrm>
    </dsp:sp>
    <dsp:sp modelId="{B2B09FB1-4955-404A-9614-D2F2BFD1699B}">
      <dsp:nvSpPr>
        <dsp:cNvPr id="0" name=""/>
        <dsp:cNvSpPr/>
      </dsp:nvSpPr>
      <dsp:spPr>
        <a:xfrm>
          <a:off x="954457" y="90608"/>
          <a:ext cx="3209815" cy="3209815"/>
        </a:xfrm>
        <a:prstGeom prst="circularArrow">
          <a:avLst>
            <a:gd name="adj1" fmla="val 6897"/>
            <a:gd name="adj2" fmla="val 464954"/>
            <a:gd name="adj3" fmla="val 6298538"/>
            <a:gd name="adj4" fmla="val 5067199"/>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FD2C82B5-139F-4006-81B0-1550EAC1F29C}">
      <dsp:nvSpPr>
        <dsp:cNvPr id="0" name=""/>
        <dsp:cNvSpPr/>
      </dsp:nvSpPr>
      <dsp:spPr>
        <a:xfrm>
          <a:off x="875841" y="1991578"/>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dirty="0">
              <a:effectLst/>
              <a:latin typeface="Arial" charset="0"/>
            </a:rPr>
            <a:t>Mise en </a:t>
          </a:r>
          <a:r>
            <a:rPr kumimoji="0" lang="fr-CA" sz="1200" b="1" i="0" u="none" strike="noStrike" kern="1200" cap="none" normalizeH="0" baseline="0" noProof="0" dirty="0">
              <a:effectLst/>
              <a:latin typeface="Arial" charset="0"/>
            </a:rPr>
            <a:t>œuvre</a:t>
          </a:r>
          <a:r>
            <a:rPr kumimoji="0" lang="fr-CA" sz="1200" b="1" i="0" u="none" strike="noStrike" kern="1200" cap="none" normalizeH="0" baseline="0" dirty="0">
              <a:effectLst/>
              <a:latin typeface="Arial" charset="0"/>
            </a:rPr>
            <a:t> des changements</a:t>
          </a:r>
        </a:p>
      </dsp:txBody>
      <dsp:txXfrm>
        <a:off x="875841" y="1991578"/>
        <a:ext cx="1156185" cy="1156185"/>
      </dsp:txXfrm>
    </dsp:sp>
    <dsp:sp modelId="{D525DF4B-9FE9-41FA-BCB5-A1F2EF07F13E}">
      <dsp:nvSpPr>
        <dsp:cNvPr id="0" name=""/>
        <dsp:cNvSpPr/>
      </dsp:nvSpPr>
      <dsp:spPr>
        <a:xfrm>
          <a:off x="796178" y="-68382"/>
          <a:ext cx="3268876" cy="3268876"/>
        </a:xfrm>
        <a:prstGeom prst="circularArrow">
          <a:avLst>
            <a:gd name="adj1" fmla="val 6897"/>
            <a:gd name="adj2" fmla="val 464954"/>
            <a:gd name="adj3" fmla="val 11308766"/>
            <a:gd name="adj4" fmla="val 9710221"/>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5B7DF627-234B-43B6-B5E0-59B6C602982D}">
      <dsp:nvSpPr>
        <dsp:cNvPr id="0" name=""/>
        <dsp:cNvSpPr/>
      </dsp:nvSpPr>
      <dsp:spPr>
        <a:xfrm>
          <a:off x="875837" y="28369"/>
          <a:ext cx="1156185" cy="11561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fr-CA" sz="1200" b="1" i="0" u="none" strike="noStrike" kern="1200" cap="none" normalizeH="0" baseline="0" noProof="0">
              <a:effectLst/>
              <a:latin typeface="Arial" charset="0"/>
            </a:rPr>
            <a:t>Collecte et évaluation des données</a:t>
          </a:r>
        </a:p>
      </dsp:txBody>
      <dsp:txXfrm>
        <a:off x="875837" y="28369"/>
        <a:ext cx="1156185" cy="1156185"/>
      </dsp:txXfrm>
    </dsp:sp>
    <dsp:sp modelId="{3C4C46D4-B63B-42E7-8E6D-49B040281B81}">
      <dsp:nvSpPr>
        <dsp:cNvPr id="0" name=""/>
        <dsp:cNvSpPr/>
      </dsp:nvSpPr>
      <dsp:spPr>
        <a:xfrm>
          <a:off x="916752" y="-100036"/>
          <a:ext cx="3209847" cy="3209815"/>
        </a:xfrm>
        <a:prstGeom prst="circularArrow">
          <a:avLst>
            <a:gd name="adj1" fmla="val 6897"/>
            <a:gd name="adj2" fmla="val 464954"/>
            <a:gd name="adj3" fmla="val 17052289"/>
            <a:gd name="adj4" fmla="val 14938776"/>
            <a:gd name="adj5" fmla="val 8047"/>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tileRect/>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C8DF17D-9138-41B8-BC64-9A6FBF7BAF08}"/>
              </a:ext>
            </a:extLst>
          </p:cNvPr>
          <p:cNvSpPr>
            <a:spLocks noGrp="1"/>
          </p:cNvSpPr>
          <p:nvPr>
            <p:ph type="hdr" sz="quarter"/>
          </p:nvPr>
        </p:nvSpPr>
        <p:spPr>
          <a:xfrm>
            <a:off x="0" y="0"/>
            <a:ext cx="2971800" cy="466725"/>
          </a:xfrm>
          <a:prstGeom prst="rect">
            <a:avLst/>
          </a:prstGeom>
        </p:spPr>
        <p:txBody>
          <a:bodyPr vert="horz" lIns="91440" tIns="45720" rIns="91440" bIns="45720" rtlCol="0"/>
          <a:lstStyle>
            <a:lvl1pPr algn="l">
              <a:defRPr sz="1200"/>
            </a:lvl1pPr>
          </a:lstStyle>
          <a:p>
            <a:endParaRPr lang="en-CA"/>
          </a:p>
        </p:txBody>
      </p:sp>
      <p:sp>
        <p:nvSpPr>
          <p:cNvPr id="3" name="Date Placeholder 2">
            <a:extLst>
              <a:ext uri="{FF2B5EF4-FFF2-40B4-BE49-F238E27FC236}">
                <a16:creationId xmlns:a16="http://schemas.microsoft.com/office/drawing/2014/main" id="{188EB91D-5075-45AF-A534-E2EF38E390F6}"/>
              </a:ext>
            </a:extLst>
          </p:cNvPr>
          <p:cNvSpPr>
            <a:spLocks noGrp="1"/>
          </p:cNvSpPr>
          <p:nvPr>
            <p:ph type="dt" sz="quarter" idx="1"/>
          </p:nvPr>
        </p:nvSpPr>
        <p:spPr>
          <a:xfrm>
            <a:off x="3884613" y="0"/>
            <a:ext cx="2971800" cy="466725"/>
          </a:xfrm>
          <a:prstGeom prst="rect">
            <a:avLst/>
          </a:prstGeom>
        </p:spPr>
        <p:txBody>
          <a:bodyPr vert="horz" lIns="91440" tIns="45720" rIns="91440" bIns="45720" rtlCol="0"/>
          <a:lstStyle>
            <a:lvl1pPr algn="r">
              <a:defRPr sz="1200"/>
            </a:lvl1pPr>
          </a:lstStyle>
          <a:p>
            <a:fld id="{7696F9B8-332F-4015-BF25-27520265463F}" type="datetimeFigureOut">
              <a:rPr lang="en-CA" smtClean="0"/>
              <a:t>2023-10-16</a:t>
            </a:fld>
            <a:endParaRPr lang="en-CA"/>
          </a:p>
        </p:txBody>
      </p:sp>
      <p:sp>
        <p:nvSpPr>
          <p:cNvPr id="4" name="Footer Placeholder 3">
            <a:extLst>
              <a:ext uri="{FF2B5EF4-FFF2-40B4-BE49-F238E27FC236}">
                <a16:creationId xmlns:a16="http://schemas.microsoft.com/office/drawing/2014/main" id="{01489889-A5BA-4E64-8D71-FC622B8CD00B}"/>
              </a:ext>
            </a:extLst>
          </p:cNvPr>
          <p:cNvSpPr>
            <a:spLocks noGrp="1"/>
          </p:cNvSpPr>
          <p:nvPr>
            <p:ph type="ftr" sz="quarter" idx="2"/>
          </p:nvPr>
        </p:nvSpPr>
        <p:spPr>
          <a:xfrm>
            <a:off x="0" y="8829675"/>
            <a:ext cx="2971800" cy="466725"/>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a:extLst>
              <a:ext uri="{FF2B5EF4-FFF2-40B4-BE49-F238E27FC236}">
                <a16:creationId xmlns:a16="http://schemas.microsoft.com/office/drawing/2014/main" id="{091BAB48-016A-4485-AFD2-1CA006198806}"/>
              </a:ext>
            </a:extLst>
          </p:cNvPr>
          <p:cNvSpPr>
            <a:spLocks noGrp="1"/>
          </p:cNvSpPr>
          <p:nvPr>
            <p:ph type="sldNum" sz="quarter" idx="3"/>
          </p:nvPr>
        </p:nvSpPr>
        <p:spPr>
          <a:xfrm>
            <a:off x="3884613" y="8829675"/>
            <a:ext cx="2971800" cy="466725"/>
          </a:xfrm>
          <a:prstGeom prst="rect">
            <a:avLst/>
          </a:prstGeom>
        </p:spPr>
        <p:txBody>
          <a:bodyPr vert="horz" lIns="91440" tIns="45720" rIns="91440" bIns="45720" rtlCol="0" anchor="b"/>
          <a:lstStyle>
            <a:lvl1pPr algn="r">
              <a:defRPr sz="1200"/>
            </a:lvl1pPr>
          </a:lstStyle>
          <a:p>
            <a:fld id="{239A8921-1C3C-46F4-9CA3-560243B325BE}" type="slidenum">
              <a:rPr lang="en-CA" smtClean="0"/>
              <a:t>‹#›</a:t>
            </a:fld>
            <a:endParaRPr lang="en-CA"/>
          </a:p>
        </p:txBody>
      </p:sp>
    </p:spTree>
    <p:extLst>
      <p:ext uri="{BB962C8B-B14F-4D97-AF65-F5344CB8AC3E}">
        <p14:creationId xmlns:p14="http://schemas.microsoft.com/office/powerpoint/2010/main" val="2473948285"/>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4.051"/>
    </inkml:context>
    <inkml:brush xml:id="br0">
      <inkml:brushProperty name="width" value="0.025" units="cm"/>
      <inkml:brushProperty name="height" value="0.025" units="cm"/>
      <inkml:brushProperty name="color" value="#00A0D7"/>
    </inkml:brush>
  </inkml:definitions>
  <inkml:trace contextRef="#ctx0" brushRef="#br0">0 0 24575,'0'0'-8191</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6.299"/>
    </inkml:context>
    <inkml:brush xml:id="br0">
      <inkml:brushProperty name="width" value="0.025" units="cm"/>
      <inkml:brushProperty name="height" value="0.025" units="cm"/>
      <inkml:brushProperty name="color" value="#00A0D7"/>
    </inkml:brush>
  </inkml:definitions>
  <inkml:trace contextRef="#ctx0" brushRef="#br0">0 0 24575,'4'0'0,"2"0"-8191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2-08-29T15:36:06.915"/>
    </inkml:context>
    <inkml:brush xml:id="br0">
      <inkml:brushProperty name="width" value="0.025" units="cm"/>
      <inkml:brushProperty name="height" value="0.025" units="cm"/>
      <inkml:brushProperty name="color" value="#00A0D7"/>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64820"/>
          </a:xfrm>
          <a:prstGeom prst="rect">
            <a:avLst/>
          </a:prstGeom>
        </p:spPr>
        <p:txBody>
          <a:bodyPr vert="horz" lIns="92757" tIns="46378" rIns="92757" bIns="46378" rtlCol="0"/>
          <a:lstStyle>
            <a:lvl1pPr algn="l">
              <a:defRPr sz="1200"/>
            </a:lvl1pPr>
          </a:lstStyle>
          <a:p>
            <a:endParaRPr lang="en-CA"/>
          </a:p>
        </p:txBody>
      </p:sp>
      <p:sp>
        <p:nvSpPr>
          <p:cNvPr id="3" name="Date Placeholder 2"/>
          <p:cNvSpPr>
            <a:spLocks noGrp="1"/>
          </p:cNvSpPr>
          <p:nvPr>
            <p:ph type="dt" idx="1"/>
          </p:nvPr>
        </p:nvSpPr>
        <p:spPr>
          <a:xfrm>
            <a:off x="3884613" y="1"/>
            <a:ext cx="2971800" cy="464820"/>
          </a:xfrm>
          <a:prstGeom prst="rect">
            <a:avLst/>
          </a:prstGeom>
        </p:spPr>
        <p:txBody>
          <a:bodyPr vert="horz" lIns="92757" tIns="46378" rIns="92757" bIns="46378" rtlCol="0"/>
          <a:lstStyle>
            <a:lvl1pPr algn="r">
              <a:defRPr sz="1200"/>
            </a:lvl1pPr>
          </a:lstStyle>
          <a:p>
            <a:fld id="{4AF9A62D-7271-43F3-95D8-503CB70887F4}" type="datetimeFigureOut">
              <a:rPr lang="en-CA" smtClean="0"/>
              <a:t>2023-10-16</a:t>
            </a:fld>
            <a:endParaRPr lang="en-CA"/>
          </a:p>
        </p:txBody>
      </p:sp>
      <p:sp>
        <p:nvSpPr>
          <p:cNvPr id="4" name="Slide Image Placeholder 3"/>
          <p:cNvSpPr>
            <a:spLocks noGrp="1" noRot="1" noChangeAspect="1"/>
          </p:cNvSpPr>
          <p:nvPr>
            <p:ph type="sldImg" idx="2"/>
          </p:nvPr>
        </p:nvSpPr>
        <p:spPr>
          <a:xfrm>
            <a:off x="330200" y="696913"/>
            <a:ext cx="6197600" cy="3487737"/>
          </a:xfrm>
          <a:prstGeom prst="rect">
            <a:avLst/>
          </a:prstGeom>
          <a:noFill/>
          <a:ln w="12700">
            <a:solidFill>
              <a:prstClr val="black"/>
            </a:solidFill>
          </a:ln>
        </p:spPr>
        <p:txBody>
          <a:bodyPr vert="horz" lIns="92757" tIns="46378" rIns="92757" bIns="46378" rtlCol="0" anchor="ctr"/>
          <a:lstStyle/>
          <a:p>
            <a:endParaRPr lang="en-CA"/>
          </a:p>
        </p:txBody>
      </p:sp>
      <p:sp>
        <p:nvSpPr>
          <p:cNvPr id="5" name="Notes Placeholder 4"/>
          <p:cNvSpPr>
            <a:spLocks noGrp="1"/>
          </p:cNvSpPr>
          <p:nvPr>
            <p:ph type="body" sz="quarter" idx="3"/>
          </p:nvPr>
        </p:nvSpPr>
        <p:spPr>
          <a:xfrm>
            <a:off x="685800" y="4415791"/>
            <a:ext cx="5486400" cy="4183380"/>
          </a:xfrm>
          <a:prstGeom prst="rect">
            <a:avLst/>
          </a:prstGeom>
        </p:spPr>
        <p:txBody>
          <a:bodyPr vert="horz" lIns="92757" tIns="46378" rIns="92757" bIns="4637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829967"/>
            <a:ext cx="2971800" cy="464820"/>
          </a:xfrm>
          <a:prstGeom prst="rect">
            <a:avLst/>
          </a:prstGeom>
        </p:spPr>
        <p:txBody>
          <a:bodyPr vert="horz" lIns="92757" tIns="46378" rIns="92757" bIns="46378"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829967"/>
            <a:ext cx="2971800" cy="464820"/>
          </a:xfrm>
          <a:prstGeom prst="rect">
            <a:avLst/>
          </a:prstGeom>
        </p:spPr>
        <p:txBody>
          <a:bodyPr vert="horz" lIns="92757" tIns="46378" rIns="92757" bIns="46378" rtlCol="0" anchor="b"/>
          <a:lstStyle>
            <a:lvl1pPr algn="r">
              <a:defRPr sz="1200"/>
            </a:lvl1pPr>
          </a:lstStyle>
          <a:p>
            <a:fld id="{36156972-B91D-4EFE-BBE6-780876B81408}" type="slidenum">
              <a:rPr lang="en-CA" smtClean="0"/>
              <a:t>‹#›</a:t>
            </a:fld>
            <a:endParaRPr lang="en-CA"/>
          </a:p>
        </p:txBody>
      </p:sp>
    </p:spTree>
    <p:extLst>
      <p:ext uri="{BB962C8B-B14F-4D97-AF65-F5344CB8AC3E}">
        <p14:creationId xmlns:p14="http://schemas.microsoft.com/office/powerpoint/2010/main" val="2237596149"/>
      </p:ext>
    </p:extLst>
  </p:cSld>
  <p:clrMap bg1="lt1" tx1="dk1" bg2="lt2" tx2="dk2" accent1="accent1" accent2="accent2" accent3="accent3" accent4="accent4" accent5="accent5" accent6="accent6" hlink="hlink" folHlink="folHlink"/>
  <p:notesStyle>
    <a:lvl1pPr marL="0" algn="l" defTabSz="914400" rtl="0" eaLnBrk="1" latinLnBrk="0" hangingPunct="1">
      <a:defRPr sz="2000" kern="1200">
        <a:solidFill>
          <a:schemeClr val="tx1"/>
        </a:solidFill>
        <a:latin typeface="+mn-lt"/>
        <a:ea typeface="+mn-ea"/>
        <a:cs typeface="+mn-cs"/>
      </a:defRPr>
    </a:lvl1pPr>
    <a:lvl2pPr marL="457200" algn="l" defTabSz="914400" rtl="0" eaLnBrk="1" latinLnBrk="0" hangingPunct="1">
      <a:defRPr sz="2000" kern="1200">
        <a:solidFill>
          <a:schemeClr val="tx1"/>
        </a:solidFill>
        <a:latin typeface="+mn-lt"/>
        <a:ea typeface="+mn-ea"/>
        <a:cs typeface="+mn-cs"/>
      </a:defRPr>
    </a:lvl2pPr>
    <a:lvl3pPr marL="914400" algn="l" defTabSz="914400" rtl="0" eaLnBrk="1" latinLnBrk="0" hangingPunct="1">
      <a:defRPr sz="2000" kern="1200">
        <a:solidFill>
          <a:schemeClr val="tx1"/>
        </a:solidFill>
        <a:latin typeface="+mn-lt"/>
        <a:ea typeface="+mn-ea"/>
        <a:cs typeface="+mn-cs"/>
      </a:defRPr>
    </a:lvl3pPr>
    <a:lvl4pPr marL="1371600" algn="l" defTabSz="914400" rtl="0" eaLnBrk="1" latinLnBrk="0" hangingPunct="1">
      <a:defRPr sz="2000" kern="1200">
        <a:solidFill>
          <a:schemeClr val="tx1"/>
        </a:solidFill>
        <a:latin typeface="+mn-lt"/>
        <a:ea typeface="+mn-ea"/>
        <a:cs typeface="+mn-cs"/>
      </a:defRPr>
    </a:lvl4pPr>
    <a:lvl5pPr marL="1828800" algn="l" defTabSz="914400" rtl="0" eaLnBrk="1" latinLnBrk="0" hangingPunct="1">
      <a:defRPr sz="2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a:t>
            </a:fld>
            <a:endParaRPr lang="en-CA" dirty="0"/>
          </a:p>
        </p:txBody>
      </p:sp>
    </p:spTree>
    <p:extLst>
      <p:ext uri="{BB962C8B-B14F-4D97-AF65-F5344CB8AC3E}">
        <p14:creationId xmlns:p14="http://schemas.microsoft.com/office/powerpoint/2010/main" val="26595096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Certains comparent le processus d’agrément à un « audit » : chaque visite est un « audit » aléatoire des points à considérer. Les éléments sélectionnés pour cet examen peuvent varier selon les programmes et les visites. </a:t>
            </a:r>
          </a:p>
          <a:p>
            <a:endParaRPr lang="fr-CA" sz="1100" dirty="0"/>
          </a:p>
          <a:p>
            <a:r>
              <a:rPr lang="fr-CA" sz="1100" dirty="0"/>
              <a:t>Des équipes d’experts examinent l’information sur les programmes, à la fois sur papier et sur les lieux, puis colligent cette information dans un rapport.</a:t>
            </a:r>
          </a:p>
          <a:p>
            <a:r>
              <a:rPr lang="fr-CA" sz="1100" dirty="0"/>
              <a:t>L’équipe compare les données du Questionnaire, des entrevues sur place et de l’examen des documents sur place. </a:t>
            </a:r>
          </a:p>
          <a:p>
            <a:r>
              <a:rPr lang="fr-CA" sz="1100" dirty="0"/>
              <a:t>Le Bureau d’agrément se fonde sur ce rapport et sur tous les autres renseignements pertinents, ainsi que sur son expérience collective pour prendre des décisions d’agrément</a:t>
            </a:r>
          </a:p>
          <a:p>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10</a:t>
            </a:fld>
            <a:endParaRPr lang="en-CA"/>
          </a:p>
        </p:txBody>
      </p:sp>
    </p:spTree>
    <p:extLst>
      <p:ext uri="{BB962C8B-B14F-4D97-AF65-F5344CB8AC3E}">
        <p14:creationId xmlns:p14="http://schemas.microsoft.com/office/powerpoint/2010/main" val="3460219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11</a:t>
            </a:fld>
            <a:endParaRPr lang="en-CA"/>
          </a:p>
        </p:txBody>
      </p:sp>
    </p:spTree>
    <p:extLst>
      <p:ext uri="{BB962C8B-B14F-4D97-AF65-F5344CB8AC3E}">
        <p14:creationId xmlns:p14="http://schemas.microsoft.com/office/powerpoint/2010/main" val="43593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À toutes les étapes : communication constante entre le doyen/la doyenne ou le responsable désigné et le président/la présidente de l'équipe</a:t>
            </a:r>
          </a:p>
        </p:txBody>
      </p:sp>
      <p:sp>
        <p:nvSpPr>
          <p:cNvPr id="4" name="Slide Number Placeholder 3"/>
          <p:cNvSpPr>
            <a:spLocks noGrp="1"/>
          </p:cNvSpPr>
          <p:nvPr>
            <p:ph type="sldNum" sz="quarter" idx="10"/>
          </p:nvPr>
        </p:nvSpPr>
        <p:spPr/>
        <p:txBody>
          <a:bodyPr/>
          <a:lstStyle/>
          <a:p>
            <a:fld id="{36156972-B91D-4EFE-BBE6-780876B81408}" type="slidenum">
              <a:rPr lang="en-CA" smtClean="0"/>
              <a:t>12</a:t>
            </a:fld>
            <a:endParaRPr lang="en-CA"/>
          </a:p>
        </p:txBody>
      </p:sp>
    </p:spTree>
    <p:extLst>
      <p:ext uri="{BB962C8B-B14F-4D97-AF65-F5344CB8AC3E}">
        <p14:creationId xmlns:p14="http://schemas.microsoft.com/office/powerpoint/2010/main" val="1680187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13</a:t>
            </a:fld>
            <a:endParaRPr lang="en-CA"/>
          </a:p>
        </p:txBody>
      </p:sp>
    </p:spTree>
    <p:extLst>
      <p:ext uri="{BB962C8B-B14F-4D97-AF65-F5344CB8AC3E}">
        <p14:creationId xmlns:p14="http://schemas.microsoft.com/office/powerpoint/2010/main" val="15823797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14</a:t>
            </a:fld>
            <a:endParaRPr lang="en-CA"/>
          </a:p>
        </p:txBody>
      </p:sp>
    </p:spTree>
    <p:extLst>
      <p:ext uri="{BB962C8B-B14F-4D97-AF65-F5344CB8AC3E}">
        <p14:creationId xmlns:p14="http://schemas.microsoft.com/office/powerpoint/2010/main" val="119140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15</a:t>
            </a:fld>
            <a:endParaRPr lang="en-CA"/>
          </a:p>
        </p:txBody>
      </p:sp>
    </p:spTree>
    <p:extLst>
      <p:ext uri="{BB962C8B-B14F-4D97-AF65-F5344CB8AC3E}">
        <p14:creationId xmlns:p14="http://schemas.microsoft.com/office/powerpoint/2010/main" val="22409065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p:sp>
      <p:sp>
        <p:nvSpPr>
          <p:cNvPr id="3" name="Notes Placeholder 2"/>
          <p:cNvSpPr>
            <a:spLocks noGrp="1"/>
          </p:cNvSpPr>
          <p:nvPr>
            <p:ph type="body" idx="1"/>
          </p:nvPr>
        </p:nvSpPr>
        <p:spPr/>
        <p:txBody>
          <a:bodyPr/>
          <a:lstStyle/>
          <a:p>
            <a:pPr>
              <a:defRPr/>
            </a:pPr>
            <a:r>
              <a:rPr lang="fr-CA" sz="1100" noProof="0" dirty="0"/>
              <a:t>La liste d'objectifs de l'équipe de visiteurs est présentée plus en détail dans les « Normes et procédures d'agrément 2018 », y compris la liste des normes d'agrément regroupées dans les catégories suivantes :</a:t>
            </a:r>
          </a:p>
          <a:p>
            <a:pPr marL="173311" indent="-173311">
              <a:buFontTx/>
              <a:buChar char="-"/>
              <a:defRPr/>
            </a:pPr>
            <a:r>
              <a:rPr lang="fr-CA" sz="1100" noProof="0" dirty="0"/>
              <a:t>Amélioration continue</a:t>
            </a:r>
          </a:p>
          <a:p>
            <a:pPr marL="173311" indent="-173311">
              <a:buFontTx/>
              <a:buChar char="-"/>
              <a:defRPr/>
            </a:pPr>
            <a:r>
              <a:rPr lang="fr-CA" sz="1100" noProof="0" dirty="0"/>
              <a:t>Qualités requises des diplômés</a:t>
            </a:r>
          </a:p>
          <a:p>
            <a:pPr marL="173311" indent="-173311">
              <a:buFontTx/>
              <a:buChar char="-"/>
              <a:defRPr/>
            </a:pPr>
            <a:r>
              <a:rPr lang="fr-CA" sz="1100" noProof="0" dirty="0"/>
              <a:t>Étudiants</a:t>
            </a:r>
          </a:p>
          <a:p>
            <a:pPr marL="173311" indent="-173311">
              <a:buFontTx/>
              <a:buChar char="-"/>
              <a:defRPr/>
            </a:pPr>
            <a:r>
              <a:rPr lang="fr-CA" sz="1100" noProof="0" dirty="0"/>
              <a:t>Contenu du programme d'études</a:t>
            </a:r>
          </a:p>
          <a:p>
            <a:pPr marL="173311" indent="-173311">
              <a:buFontTx/>
              <a:buChar char="-"/>
              <a:defRPr/>
            </a:pPr>
            <a:r>
              <a:rPr lang="fr-CA" sz="1100" noProof="0" dirty="0"/>
              <a:t>Cadre de prestation du programme</a:t>
            </a:r>
          </a:p>
          <a:p>
            <a:pPr marL="173311" indent="-173311">
              <a:buFontTx/>
              <a:buChar char="-"/>
              <a:defRPr/>
            </a:pPr>
            <a:endParaRPr lang="fr-CA" sz="1100" noProof="0" dirty="0"/>
          </a:p>
          <a:p>
            <a:pPr>
              <a:defRPr/>
            </a:pPr>
            <a:r>
              <a:rPr lang="fr-CA" sz="1100" noProof="0" dirty="0"/>
              <a:t>Le modèle du rapport final, le produit livrable de la visite, est le « Modèle de rédaction du rapport de l'équipe de visiteurs ». Chaque visiteur de programme rédigera son propre rapport (ou un rapport de consensus lorsqu'il y a plus d'un visiteur pour un programme). Les observations du visiteur général, du vice-président et du président seront intégrées dans les rapports des visiteurs de programme et formeront les éléments préliminaires et définitifs du rapport. En outre, le visiteur général préparera, à l’intention de l’organisme de réglementation compétent, un rapport documentant le processus de la visite, en utilisant le modèle « Rapport du visiteur général aux organismes provinciaux et territoriaux de réglementation du génie ».</a:t>
            </a:r>
          </a:p>
        </p:txBody>
      </p:sp>
      <p:sp>
        <p:nvSpPr>
          <p:cNvPr id="6963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963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963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17</a:t>
            </a:fld>
            <a:endParaRPr lang="en-CA"/>
          </a:p>
        </p:txBody>
      </p:sp>
    </p:spTree>
    <p:extLst>
      <p:ext uri="{BB962C8B-B14F-4D97-AF65-F5344CB8AC3E}">
        <p14:creationId xmlns:p14="http://schemas.microsoft.com/office/powerpoint/2010/main" val="919350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18</a:t>
            </a:fld>
            <a:endParaRPr lang="en-CA"/>
          </a:p>
        </p:txBody>
      </p:sp>
    </p:spTree>
    <p:extLst>
      <p:ext uri="{BB962C8B-B14F-4D97-AF65-F5344CB8AC3E}">
        <p14:creationId xmlns:p14="http://schemas.microsoft.com/office/powerpoint/2010/main" val="2276668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19</a:t>
            </a:fld>
            <a:endParaRPr lang="en-CA"/>
          </a:p>
        </p:txBody>
      </p:sp>
    </p:spTree>
    <p:extLst>
      <p:ext uri="{BB962C8B-B14F-4D97-AF65-F5344CB8AC3E}">
        <p14:creationId xmlns:p14="http://schemas.microsoft.com/office/powerpoint/2010/main" val="872441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600" dirty="0"/>
          </a:p>
        </p:txBody>
      </p:sp>
      <p:sp>
        <p:nvSpPr>
          <p:cNvPr id="4" name="Slide Number Placeholder 3"/>
          <p:cNvSpPr>
            <a:spLocks noGrp="1"/>
          </p:cNvSpPr>
          <p:nvPr>
            <p:ph type="sldNum" sz="quarter" idx="10"/>
          </p:nvPr>
        </p:nvSpPr>
        <p:spPr/>
        <p:txBody>
          <a:bodyPr/>
          <a:lstStyle/>
          <a:p>
            <a:fld id="{36156972-B91D-4EFE-BBE6-780876B81408}" type="slidenum">
              <a:rPr lang="en-CA" smtClean="0"/>
              <a:t>2</a:t>
            </a:fld>
            <a:endParaRPr lang="en-CA" dirty="0"/>
          </a:p>
        </p:txBody>
      </p:sp>
    </p:spTree>
    <p:extLst>
      <p:ext uri="{BB962C8B-B14F-4D97-AF65-F5344CB8AC3E}">
        <p14:creationId xmlns:p14="http://schemas.microsoft.com/office/powerpoint/2010/main" val="1332584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20</a:t>
            </a:fld>
            <a:endParaRPr lang="en-CA"/>
          </a:p>
        </p:txBody>
      </p:sp>
    </p:spTree>
    <p:extLst>
      <p:ext uri="{BB962C8B-B14F-4D97-AF65-F5344CB8AC3E}">
        <p14:creationId xmlns:p14="http://schemas.microsoft.com/office/powerpoint/2010/main" val="3281454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100" b="0" noProof="0" dirty="0">
                <a:solidFill>
                  <a:srgbClr val="000000"/>
                </a:solidFill>
                <a:latin typeface="Calibri" panose="020F0502020204030204" pitchFamily="34" charset="0"/>
              </a:rPr>
              <a:t>Insister sur l’importance de respecter l’horaire des visites établi par le président de l’équipe.  Même si les visiteurs ont le temps d’examiner les documents sur place, vous pouvez maintenant le faire à l’avance et de façon itérative avant la visite étant donné que tous les documents seront soumis par voie électronique pour ce cycle. Les réunions de préparation de l’équipe de visiteurs contribueront à l’examen des documents, il est donc important d’y participer. Pendant le cycle d’agrément 2020-2021, nous avons constaté que les présidents ont convoqué un plus grand nombre de réunions de préparation que par le passé.  Ils estimaient que c’était nécessaire pour préparer correctement l’équipe à la visite virtuelle. Il y aura plus de travail en amont de la visite, mais la visite n’en sera que plus facile, car vous serez bien préparé. </a:t>
            </a:r>
          </a:p>
          <a:p>
            <a:endParaRPr lang="fr-CA" sz="1100" noProof="0" dirty="0"/>
          </a:p>
          <a:p>
            <a:r>
              <a:rPr lang="fr-CA" sz="1100" noProof="0" dirty="0"/>
              <a:t>La visite va commencer le dimanche, avec les programmes qui feront une présentation sur les QRD/AC. Cependant, la visite de préparation du samedi sera probablement annulée étant donné le calendrier des visites de préparation qui aura été établi.  </a:t>
            </a:r>
          </a:p>
          <a:p>
            <a:endParaRPr lang="en-US" sz="1100" noProof="0" dirty="0"/>
          </a:p>
          <a:p>
            <a:r>
              <a:rPr lang="en-US" sz="1100" noProof="0" dirty="0">
                <a:highlight>
                  <a:srgbClr val="00FF00"/>
                </a:highlight>
              </a:rPr>
              <a:t>*</a:t>
            </a:r>
            <a:r>
              <a:rPr lang="fr-FR" sz="1100" noProof="0" dirty="0">
                <a:highlight>
                  <a:srgbClr val="00FF00"/>
                </a:highlight>
              </a:rPr>
              <a:t>L'objectif est d’éviter de prolonger la visite par des entretiens supplémentaires. Toutefois, en raison des fuseaux horaires, il est possible qu'un jour calendaire supplémentaire soit ajouté à l’horaire.</a:t>
            </a:r>
            <a:r>
              <a:rPr lang="en-US" sz="1100" noProof="0" dirty="0">
                <a:highlight>
                  <a:srgbClr val="00FF00"/>
                </a:highlight>
              </a:rPr>
              <a:t> </a:t>
            </a:r>
          </a:p>
          <a:p>
            <a:endParaRPr lang="fr-CA" sz="1100" noProof="0" dirty="0"/>
          </a:p>
        </p:txBody>
      </p:sp>
      <p:sp>
        <p:nvSpPr>
          <p:cNvPr id="4" name="Slide Number Placeholder 3"/>
          <p:cNvSpPr>
            <a:spLocks noGrp="1"/>
          </p:cNvSpPr>
          <p:nvPr>
            <p:ph type="sldNum" sz="quarter" idx="10"/>
          </p:nvPr>
        </p:nvSpPr>
        <p:spPr/>
        <p:txBody>
          <a:bodyPr/>
          <a:lstStyle/>
          <a:p>
            <a:fld id="{36156972-B91D-4EFE-BBE6-780876B81408}" type="slidenum">
              <a:rPr lang="en-CA" smtClean="0"/>
              <a:t>21</a:t>
            </a:fld>
            <a:endParaRPr lang="en-CA"/>
          </a:p>
        </p:txBody>
      </p:sp>
    </p:spTree>
    <p:extLst>
      <p:ext uri="{BB962C8B-B14F-4D97-AF65-F5344CB8AC3E}">
        <p14:creationId xmlns:p14="http://schemas.microsoft.com/office/powerpoint/2010/main" val="1936184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30200" y="696913"/>
            <a:ext cx="6197600" cy="3487737"/>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22</a:t>
            </a:fld>
            <a:endParaRPr lang="en-CA"/>
          </a:p>
        </p:txBody>
      </p:sp>
    </p:spTree>
    <p:extLst>
      <p:ext uri="{BB962C8B-B14F-4D97-AF65-F5344CB8AC3E}">
        <p14:creationId xmlns:p14="http://schemas.microsoft.com/office/powerpoint/2010/main" val="34453037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23</a:t>
            </a:fld>
            <a:endParaRPr lang="en-CA"/>
          </a:p>
        </p:txBody>
      </p:sp>
    </p:spTree>
    <p:extLst>
      <p:ext uri="{BB962C8B-B14F-4D97-AF65-F5344CB8AC3E}">
        <p14:creationId xmlns:p14="http://schemas.microsoft.com/office/powerpoint/2010/main" val="1786376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24</a:t>
            </a:fld>
            <a:endParaRPr lang="en-CA"/>
          </a:p>
        </p:txBody>
      </p:sp>
    </p:spTree>
    <p:extLst>
      <p:ext uri="{BB962C8B-B14F-4D97-AF65-F5344CB8AC3E}">
        <p14:creationId xmlns:p14="http://schemas.microsoft.com/office/powerpoint/2010/main" val="857378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7107687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fr-CA" altLang="fr-FR" dirty="0"/>
              <a:t>Concernant le point 3 : </a:t>
            </a:r>
            <a:r>
              <a:rPr lang="fr-FR" altLang="fr-FR" dirty="0"/>
              <a:t>les visiteurs de programme sont responsables de l’application de leurs connaissances spécialisées (propres à leur discipline) aux normes lors de l’évaluation d’un programme.</a:t>
            </a:r>
            <a:endParaRPr lang="fr-CA" altLang="fr-FR" dirty="0"/>
          </a:p>
          <a:p>
            <a:pPr>
              <a:defRPr/>
            </a:pPr>
            <a:endParaRPr lang="en-US" altLang="fr-FR"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902907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27</a:t>
            </a:fld>
            <a:endParaRPr lang="en-CA"/>
          </a:p>
        </p:txBody>
      </p:sp>
    </p:spTree>
    <p:extLst>
      <p:ext uri="{BB962C8B-B14F-4D97-AF65-F5344CB8AC3E}">
        <p14:creationId xmlns:p14="http://schemas.microsoft.com/office/powerpoint/2010/main" val="144381091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100" noProof="0" dirty="0">
                <a:solidFill>
                  <a:srgbClr val="000000"/>
                </a:solidFill>
                <a:latin typeface="Calibri" panose="020F0502020204030204" pitchFamily="34" charset="0"/>
              </a:rPr>
              <a:t>Pour ce qui est des documents normalement mis à la disposition de l’équipe de visiteurs sur les lieux, le dimanche précédant une visite en personne, l’EES doit s'assurer que les membres de l'équipe de visiteurs ont accès au matériel de cours et à la documentation sur les qualités des diplômés et l’amélioration continue, comme l’indique la section du Questionnaire portant sur la documentation devant être fournie sur les lieux. Ces documents peuvent être téléchargés avec les documents du Questionnaire décrits ci-dessus, ou l’EES peut les afficher sur son propre système de gestion de l'apprentissage. Si les programmes prévoient de mettre les documents à disposition via leur système de gestion de l’apprentissage ou une autre plateforme interne et qu’il faut créer des comptes personnalisés pour les visiteurs, l’EES devra s’assurer que tous les membres de l’équipe de visiteurs ont bel et bien accès à la plateforme. Ces documents doivent être disponibles </a:t>
            </a:r>
            <a:r>
              <a:rPr lang="fr-CA" sz="1100" b="1" noProof="0" dirty="0">
                <a:solidFill>
                  <a:srgbClr val="000000"/>
                </a:solidFill>
                <a:latin typeface="Calibri" panose="020F0502020204030204" pitchFamily="34" charset="0"/>
              </a:rPr>
              <a:t>quatre à six semaines </a:t>
            </a:r>
            <a:r>
              <a:rPr lang="fr-CA" sz="1100" noProof="0" dirty="0">
                <a:solidFill>
                  <a:srgbClr val="000000"/>
                </a:solidFill>
                <a:latin typeface="Calibri" panose="020F0502020204030204" pitchFamily="34" charset="0"/>
              </a:rPr>
              <a:t>avant la visite, en fonction de ce sur quoi le responsable désigné et le président de la visite se sont mis d'accord. </a:t>
            </a:r>
          </a:p>
          <a:p>
            <a:endParaRPr lang="en-CA" sz="1100" dirty="0"/>
          </a:p>
        </p:txBody>
      </p:sp>
      <p:sp>
        <p:nvSpPr>
          <p:cNvPr id="4" name="Slide Number Placeholder 3"/>
          <p:cNvSpPr>
            <a:spLocks noGrp="1"/>
          </p:cNvSpPr>
          <p:nvPr>
            <p:ph type="sldNum" sz="quarter" idx="10"/>
          </p:nvPr>
        </p:nvSpPr>
        <p:spPr/>
        <p:txBody>
          <a:bodyPr/>
          <a:lstStyle/>
          <a:p>
            <a:fld id="{36156972-B91D-4EFE-BBE6-780876B81408}" type="slidenum">
              <a:rPr lang="en-CA" smtClean="0"/>
              <a:t>28</a:t>
            </a:fld>
            <a:endParaRPr lang="en-CA"/>
          </a:p>
        </p:txBody>
      </p:sp>
    </p:spTree>
    <p:extLst>
      <p:ext uri="{BB962C8B-B14F-4D97-AF65-F5344CB8AC3E}">
        <p14:creationId xmlns:p14="http://schemas.microsoft.com/office/powerpoint/2010/main" val="26372645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Le président ou la présidente de l'équipe communiquera avec le doyen ou le responsable désigné pour identifier les problèmes potentiels avant que l'équipe n'arrive sur place. Cela aide à réduire le stress de l'EES et rend la visite plus efficace. Parfois, de l'information complémentaire peut être fournie par le programme au visiteur, d'autres fois, ces discussions permettent de faciliter l’élaboration de l'horaire de la visite. L'ouverture et la transparence avec l'EES sont primordiales. </a:t>
            </a:r>
          </a:p>
        </p:txBody>
      </p:sp>
      <p:sp>
        <p:nvSpPr>
          <p:cNvPr id="4" name="Slide Number Placeholder 3"/>
          <p:cNvSpPr>
            <a:spLocks noGrp="1"/>
          </p:cNvSpPr>
          <p:nvPr>
            <p:ph type="sldNum" sz="quarter" idx="10"/>
          </p:nvPr>
        </p:nvSpPr>
        <p:spPr/>
        <p:txBody>
          <a:bodyPr/>
          <a:lstStyle/>
          <a:p>
            <a:fld id="{36156972-B91D-4EFE-BBE6-780876B81408}" type="slidenum">
              <a:rPr lang="en-CA" smtClean="0"/>
              <a:t>29</a:t>
            </a:fld>
            <a:endParaRPr lang="en-CA"/>
          </a:p>
        </p:txBody>
      </p:sp>
    </p:spTree>
    <p:extLst>
      <p:ext uri="{BB962C8B-B14F-4D97-AF65-F5344CB8AC3E}">
        <p14:creationId xmlns:p14="http://schemas.microsoft.com/office/powerpoint/2010/main" val="34488398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3</a:t>
            </a:fld>
            <a:endParaRPr lang="en-CA" dirty="0"/>
          </a:p>
        </p:txBody>
      </p:sp>
    </p:spTree>
    <p:extLst>
      <p:ext uri="{BB962C8B-B14F-4D97-AF65-F5344CB8AC3E}">
        <p14:creationId xmlns:p14="http://schemas.microsoft.com/office/powerpoint/2010/main" val="25877911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none" strike="noStrike" kern="1200" cap="none" spc="0" normalizeH="0" baseline="0" noProof="0" dirty="0">
                <a:ln>
                  <a:noFill/>
                </a:ln>
                <a:solidFill>
                  <a:prstClr val="black"/>
                </a:solidFill>
                <a:effectLst/>
                <a:uLnTx/>
                <a:uFillTx/>
                <a:latin typeface="Calibri"/>
                <a:ea typeface="+mn-ea"/>
                <a:cs typeface="+mn-cs"/>
              </a:rPr>
              <a:t>Les visiteurs de programme sont responsables de l’application de leurs connaissances spécialisées (propres à leur discipline) aux normes lors de l’évaluation d’un programme.</a:t>
            </a:r>
            <a:endParaRPr kumimoji="0" lang="en-GB" sz="14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CA" sz="1400" b="0" i="0" u="none" strike="noStrike" kern="1200" cap="none" spc="0" normalizeH="0" baseline="0" dirty="0">
              <a:ln>
                <a:noFill/>
              </a:ln>
              <a:solidFill>
                <a:prstClr val="black"/>
              </a:solidFill>
              <a:effectLst/>
              <a:uLnTx/>
              <a:uFillTx/>
              <a:latin typeface="Calibri"/>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fr-CA" sz="1400" u="sng" dirty="0">
                <a:solidFill>
                  <a:srgbClr val="000000"/>
                </a:solidFill>
                <a:latin typeface="Calibri" panose="020F0502020204030204" pitchFamily="34" charset="0"/>
              </a:rPr>
              <a:t>Principes généraux pour les observations dans les rapports des équipes de visiteurs</a:t>
            </a:r>
            <a:endParaRPr kumimoji="0" lang="fr-CA" sz="1400" b="0" i="0" u="sng" strike="noStrike" kern="1200" cap="none" spc="0" normalizeH="0" baseline="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1. Un </a:t>
            </a:r>
            <a:r>
              <a:rPr kumimoji="0" lang="fr-CA" sz="1400" b="1" i="0" u="none" strike="noStrike" kern="1200" cap="none" spc="0" normalizeH="0" baseline="0" dirty="0">
                <a:ln>
                  <a:noFill/>
                </a:ln>
                <a:solidFill>
                  <a:srgbClr val="000000"/>
                </a:solidFill>
                <a:effectLst/>
                <a:uLnTx/>
                <a:uFillTx/>
                <a:latin typeface="Segoe UI Symbol" panose="020B0502040204020203" pitchFamily="34" charset="0"/>
                <a:ea typeface="+mn-ea"/>
                <a:cs typeface="+mn-cs"/>
              </a:rPr>
              <a:t>✓</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signifie qu'il n'y a pas de point à considérer observé en lien avec la norme ou qu'il s'agit d’une norme numérique dont le résultat binaire est positif.</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2"/>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Un * s</a:t>
            </a:r>
            <a:r>
              <a:rPr kumimoji="0" lang="fr-FR" sz="1400" b="0" i="0" u="none" strike="noStrike" kern="1200" cap="none" spc="0" normalizeH="0" baseline="0" dirty="0" err="1">
                <a:ln>
                  <a:noFill/>
                </a:ln>
                <a:solidFill>
                  <a:srgbClr val="000000"/>
                </a:solidFill>
                <a:effectLst/>
                <a:uLnTx/>
                <a:uFillTx/>
                <a:latin typeface="Calibri" panose="020F0502020204030204" pitchFamily="34" charset="0"/>
                <a:ea typeface="+mn-ea"/>
                <a:cs typeface="+mn-cs"/>
              </a:rPr>
              <a:t>ignifie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que le champ Observation du visiteur du programme contiendra la description d'un élément observé signalé pour examen par le BCAPG qui, de l'avis de l'équipe de visiteurs, risque de compromettre la conformité future ou empêche actuellement la conformité à la norme.</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Une observation a plusieurs destinataires et objectifs : </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programme.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lang="fr-FR" sz="1400" dirty="0">
                <a:solidFill>
                  <a:srgbClr val="000000"/>
                </a:solidFill>
                <a:latin typeface="Calibri" panose="020F0502020204030204" pitchFamily="34" charset="0"/>
              </a:rPr>
              <a:t>Lui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permet de comprendre le problème et les questions que le visiteur se pose sur la conformité à une norme, et de formuler une réponse appropriée.</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vérificateur</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Lui permet de comprendre les problèmes liés au respect de la norme, afin qu'il puisse formuler une motion au BCAPG.</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président de l'équipe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réviseur</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et les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membres du BCAPG.</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lang="fr-FR" sz="1400" dirty="0">
                <a:solidFill>
                  <a:srgbClr val="000000"/>
                </a:solidFill>
                <a:latin typeface="Calibri" panose="020F0502020204030204" pitchFamily="34" charset="0"/>
              </a:rPr>
              <a:t>Leur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permet de comprendre clairement le problème.</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30</a:t>
            </a:fld>
            <a:endParaRPr lang="en-CA"/>
          </a:p>
        </p:txBody>
      </p:sp>
    </p:spTree>
    <p:extLst>
      <p:ext uri="{BB962C8B-B14F-4D97-AF65-F5344CB8AC3E}">
        <p14:creationId xmlns:p14="http://schemas.microsoft.com/office/powerpoint/2010/main" val="725134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On demande à tous les visiteurs de respecter ce format.</a:t>
            </a:r>
          </a:p>
        </p:txBody>
      </p:sp>
      <p:sp>
        <p:nvSpPr>
          <p:cNvPr id="4" name="Slide Number Placeholder 3"/>
          <p:cNvSpPr>
            <a:spLocks noGrp="1"/>
          </p:cNvSpPr>
          <p:nvPr>
            <p:ph type="sldNum" sz="quarter" idx="5"/>
          </p:nvPr>
        </p:nvSpPr>
        <p:spPr/>
        <p:txBody>
          <a:bodyPr/>
          <a:lstStyle/>
          <a:p>
            <a:fld id="{36156972-B91D-4EFE-BBE6-780876B81408}" type="slidenum">
              <a:rPr lang="en-CA" smtClean="0"/>
              <a:t>31</a:t>
            </a:fld>
            <a:endParaRPr lang="en-CA"/>
          </a:p>
        </p:txBody>
      </p:sp>
    </p:spTree>
    <p:extLst>
      <p:ext uri="{BB962C8B-B14F-4D97-AF65-F5344CB8AC3E}">
        <p14:creationId xmlns:p14="http://schemas.microsoft.com/office/powerpoint/2010/main" val="296945378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32</a:t>
            </a:fld>
            <a:endParaRPr lang="en-CA"/>
          </a:p>
        </p:txBody>
      </p:sp>
    </p:spTree>
    <p:extLst>
      <p:ext uri="{BB962C8B-B14F-4D97-AF65-F5344CB8AC3E}">
        <p14:creationId xmlns:p14="http://schemas.microsoft.com/office/powerpoint/2010/main" val="34926279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33</a:t>
            </a:fld>
            <a:endParaRPr lang="en-CA"/>
          </a:p>
        </p:txBody>
      </p:sp>
    </p:spTree>
    <p:extLst>
      <p:ext uri="{BB962C8B-B14F-4D97-AF65-F5344CB8AC3E}">
        <p14:creationId xmlns:p14="http://schemas.microsoft.com/office/powerpoint/2010/main" val="310836861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34</a:t>
            </a:fld>
            <a:endParaRPr lang="en-CA"/>
          </a:p>
        </p:txBody>
      </p:sp>
    </p:spTree>
    <p:extLst>
      <p:ext uri="{BB962C8B-B14F-4D97-AF65-F5344CB8AC3E}">
        <p14:creationId xmlns:p14="http://schemas.microsoft.com/office/powerpoint/2010/main" val="12178596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35</a:t>
            </a:fld>
            <a:endParaRPr lang="en-CA"/>
          </a:p>
        </p:txBody>
      </p:sp>
    </p:spTree>
    <p:extLst>
      <p:ext uri="{BB962C8B-B14F-4D97-AF65-F5344CB8AC3E}">
        <p14:creationId xmlns:p14="http://schemas.microsoft.com/office/powerpoint/2010/main" val="122007250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Normes axées sur les intrants et normes axées sur les résultats : pourquoi les deux? Les EES souhaitent que l'on évolue d'un système d'évaluation des intrants vers un système d'évaluation des résultats. Mais les organismes de réglementation aiment les intrants. En gardant les deux, nous pensons pouvoir aider les établissements à réduire leur charge de travail. Les pays signataires de l'Accord de Washington se dirigent tous vers une évaluation des résultats, alors nous devons les suivre pour rester membres de l’Accord. Le fait d'être membre de l’Accord est très important pour la mobilité des ingénieurs. Les organismes de réglementation le souhaitent aussi (si quelqu'un dépose une candidature en provenance d'un pays membre de l’Accord, il y a une confiance).</a:t>
            </a:r>
          </a:p>
          <a:p>
            <a:r>
              <a:rPr lang="fr-CA" sz="1100" dirty="0"/>
              <a:t> </a:t>
            </a:r>
          </a:p>
          <a:p>
            <a:r>
              <a:rPr lang="fr-CA" sz="1100" dirty="0"/>
              <a:t>Démontrer que nous évaluons à la fois les intrants et les résultats, ce qui nécessite beaucoup moins de données d'entrée.</a:t>
            </a:r>
          </a:p>
          <a:p>
            <a:r>
              <a:rPr lang="fr-CA" sz="1100" dirty="0"/>
              <a:t>Nos patrons sont les organismes de réglementation et ils sont à l'aise avec l'évaluation des intrants. Les résultats n'ont pas remplacé les intrants. Pendant les visites, nous regardons le processus par opposition aux résultats... pour faire gagner du temps aux EES dans leurs explications au BA.</a:t>
            </a:r>
          </a:p>
        </p:txBody>
      </p:sp>
      <p:sp>
        <p:nvSpPr>
          <p:cNvPr id="4" name="Slide Number Placeholder 3"/>
          <p:cNvSpPr>
            <a:spLocks noGrp="1"/>
          </p:cNvSpPr>
          <p:nvPr>
            <p:ph type="sldNum" sz="quarter" idx="10"/>
          </p:nvPr>
        </p:nvSpPr>
        <p:spPr/>
        <p:txBody>
          <a:bodyPr/>
          <a:lstStyle/>
          <a:p>
            <a:fld id="{36156972-B91D-4EFE-BBE6-780876B81408}" type="slidenum">
              <a:rPr lang="en-CA" smtClean="0"/>
              <a:t>36</a:t>
            </a:fld>
            <a:endParaRPr lang="en-CA"/>
          </a:p>
        </p:txBody>
      </p:sp>
    </p:spTree>
    <p:extLst>
      <p:ext uri="{BB962C8B-B14F-4D97-AF65-F5344CB8AC3E}">
        <p14:creationId xmlns:p14="http://schemas.microsoft.com/office/powerpoint/2010/main" val="4185962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100"/>
              <a:t>Cette liste n’est pas exhaustive.</a:t>
            </a:r>
          </a:p>
        </p:txBody>
      </p:sp>
      <p:sp>
        <p:nvSpPr>
          <p:cNvPr id="4" name="Slide Number Placeholder 3"/>
          <p:cNvSpPr>
            <a:spLocks noGrp="1"/>
          </p:cNvSpPr>
          <p:nvPr>
            <p:ph type="sldNum" sz="quarter" idx="10"/>
          </p:nvPr>
        </p:nvSpPr>
        <p:spPr/>
        <p:txBody>
          <a:bodyPr/>
          <a:lstStyle/>
          <a:p>
            <a:fld id="{36156972-B91D-4EFE-BBE6-780876B81408}" type="slidenum">
              <a:rPr lang="en-CA" smtClean="0"/>
              <a:t>37</a:t>
            </a:fld>
            <a:endParaRPr lang="en-CA"/>
          </a:p>
        </p:txBody>
      </p:sp>
    </p:spTree>
    <p:extLst>
      <p:ext uri="{BB962C8B-B14F-4D97-AF65-F5344CB8AC3E}">
        <p14:creationId xmlns:p14="http://schemas.microsoft.com/office/powerpoint/2010/main" val="75630557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p:sp>
      <p:sp>
        <p:nvSpPr>
          <p:cNvPr id="8806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Les normes d'agrément sont décrites dans les « Normes et procédures d'agrément 20xx ».</a:t>
            </a:r>
          </a:p>
          <a:p>
            <a:endParaRPr lang="en-US" altLang="fr-FR" sz="1100"/>
          </a:p>
          <a:p>
            <a:r>
              <a:rPr lang="en-US" altLang="fr-FR" sz="1100"/>
              <a:t>Assurent le cheminement minimum.</a:t>
            </a:r>
          </a:p>
          <a:p>
            <a:endParaRPr lang="en-US" altLang="fr-FR" sz="1100"/>
          </a:p>
        </p:txBody>
      </p:sp>
      <p:sp>
        <p:nvSpPr>
          <p:cNvPr id="8806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6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807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807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93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noProof="0" dirty="0">
                <a:latin typeface="+mn-lt"/>
              </a:rPr>
              <a:t>Une réduction par rapport </a:t>
            </a:r>
            <a:r>
              <a:rPr lang="fr-CA" sz="1100" dirty="0"/>
              <a:t>aux </a:t>
            </a:r>
            <a:r>
              <a:rPr lang="fr-CA" sz="1100" noProof="0" dirty="0">
                <a:latin typeface="+mn-lt"/>
              </a:rPr>
              <a:t>1 950 UA a été mise en œuvre dans le manuel de 2020.</a:t>
            </a:r>
          </a:p>
          <a:p>
            <a:endParaRPr lang="fr-CA" sz="1100" noProof="0" dirty="0">
              <a:latin typeface="+mn-lt"/>
            </a:endParaRPr>
          </a:p>
          <a:p>
            <a:r>
              <a:rPr lang="fr-CA" altLang="fr-FR" sz="1100" noProof="0" dirty="0">
                <a:latin typeface="+mn-lt"/>
              </a:rPr>
              <a:t>TRÈS IMPORTANT :</a:t>
            </a:r>
          </a:p>
          <a:p>
            <a:r>
              <a:rPr lang="fr-CA" altLang="fr-FR" sz="1100" noProof="0" dirty="0">
                <a:latin typeface="+mn-lt"/>
              </a:rPr>
              <a:t>La norme 3.4.6 stipule que le programme doit avoir un minimum de 1 950 unités d’agrément, mais le Bureau d’agrément n’exige pas que le programme DÉPASSE ce minimum. Le BA n’oblige ni n’encourage les responsables des programmes à « gonfler » leurs comptes d’UA. Si le programme a 1 950 UA, il satisfait à la norme 3.4.6.</a:t>
            </a:r>
          </a:p>
          <a:p>
            <a:endParaRPr lang="fr-CA" altLang="fr-FR" sz="1100" noProof="0" dirty="0">
              <a:latin typeface="+mn-lt"/>
            </a:endParaRPr>
          </a:p>
          <a:p>
            <a:r>
              <a:rPr lang="fr-CA" sz="1100" noProof="0" dirty="0">
                <a:effectLst/>
                <a:latin typeface="+mn-lt"/>
                <a:ea typeface="Calibri" panose="020F0502020204030204" pitchFamily="34" charset="0"/>
                <a:cs typeface="Times New Roman" panose="02020603050405020304" pitchFamily="18" charset="0"/>
              </a:rPr>
              <a:t>Dans la déclaration sur les reports liés à la COVID, il est indiqué que les EES peuvent choisir quel ensemble de normes ils utiliseront (l’actuel ou le nouveau); il peut donc y avoir une différence entre le nombre d'UA requis stipulé dans les Normes et ce que les programmes déclarent. </a:t>
            </a:r>
          </a:p>
          <a:p>
            <a:r>
              <a:rPr lang="fr-CA" sz="1100" noProof="0" dirty="0">
                <a:latin typeface="+mn-lt"/>
              </a:rPr>
              <a:t> </a:t>
            </a:r>
          </a:p>
        </p:txBody>
      </p:sp>
      <p:sp>
        <p:nvSpPr>
          <p:cNvPr id="4" name="Slide Number Placeholder 3"/>
          <p:cNvSpPr>
            <a:spLocks noGrp="1"/>
          </p:cNvSpPr>
          <p:nvPr>
            <p:ph type="sldNum" sz="quarter" idx="5"/>
          </p:nvPr>
        </p:nvSpPr>
        <p:spPr/>
        <p:txBody>
          <a:bodyPr/>
          <a:lstStyle/>
          <a:p>
            <a:fld id="{94C345D2-5F75-4C67-BD7A-51D5C348478D}" type="slidenum">
              <a:rPr lang="en-CA" smtClean="0"/>
              <a:t>39</a:t>
            </a:fld>
            <a:endParaRPr lang="en-CA"/>
          </a:p>
        </p:txBody>
      </p:sp>
    </p:spTree>
    <p:extLst>
      <p:ext uri="{BB962C8B-B14F-4D97-AF65-F5344CB8AC3E}">
        <p14:creationId xmlns:p14="http://schemas.microsoft.com/office/powerpoint/2010/main" val="26852173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4</a:t>
            </a:fld>
            <a:endParaRPr lang="en-CA"/>
          </a:p>
        </p:txBody>
      </p:sp>
    </p:spTree>
    <p:extLst>
      <p:ext uri="{BB962C8B-B14F-4D97-AF65-F5344CB8AC3E}">
        <p14:creationId xmlns:p14="http://schemas.microsoft.com/office/powerpoint/2010/main" val="345485497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p:sp>
      <p:sp>
        <p:nvSpPr>
          <p:cNvPr id="9011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9011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011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011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25510629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p:cNvSpPr>
            <a:spLocks noGrp="1" noRot="1" noChangeAspect="1" noTextEdit="1"/>
          </p:cNvSpPr>
          <p:nvPr>
            <p:ph type="sldImg"/>
          </p:nvPr>
        </p:nvSpPr>
        <p:spPr/>
      </p:sp>
      <p:sp>
        <p:nvSpPr>
          <p:cNvPr id="9113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fr-FR" sz="1100"/>
              <a:t>Concernant le dernier point de cette diapositive, notez que certaines personnes, selon la province, détiendront un permis d'exercice (restreint ou restrictif), mais n’auront pas le titre ing. ou P.Eng.</a:t>
            </a:r>
          </a:p>
        </p:txBody>
      </p:sp>
      <p:sp>
        <p:nvSpPr>
          <p:cNvPr id="9114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114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114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7539951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83181573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3040130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78298693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Image Placeholder 1"/>
          <p:cNvSpPr>
            <a:spLocks noGrp="1" noRot="1" noChangeAspect="1" noTextEdit="1"/>
          </p:cNvSpPr>
          <p:nvPr>
            <p:ph type="sldImg"/>
          </p:nvPr>
        </p:nvSpPr>
        <p:spPr/>
      </p:sp>
      <p:sp>
        <p:nvSpPr>
          <p:cNvPr id="921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b="1"/>
          </a:p>
        </p:txBody>
      </p:sp>
      <p:sp>
        <p:nvSpPr>
          <p:cNvPr id="921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21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21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22317248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err="1"/>
              <a:t>Normes</a:t>
            </a:r>
            <a:r>
              <a:rPr lang="en-US" sz="1100" dirty="0"/>
              <a:t> QRD/AC</a:t>
            </a:r>
          </a:p>
        </p:txBody>
      </p:sp>
      <p:sp>
        <p:nvSpPr>
          <p:cNvPr id="4" name="Slide Number Placeholder 3"/>
          <p:cNvSpPr>
            <a:spLocks noGrp="1"/>
          </p:cNvSpPr>
          <p:nvPr>
            <p:ph type="sldNum" sz="quarter" idx="5"/>
          </p:nvPr>
        </p:nvSpPr>
        <p:spPr/>
        <p:txBody>
          <a:bodyPr/>
          <a:lstStyle/>
          <a:p>
            <a:fld id="{36156972-B91D-4EFE-BBE6-780876B81408}" type="slidenum">
              <a:rPr lang="en-CA" smtClean="0"/>
              <a:t>46</a:t>
            </a:fld>
            <a:endParaRPr lang="en-CA"/>
          </a:p>
        </p:txBody>
      </p:sp>
    </p:spTree>
    <p:extLst>
      <p:ext uri="{BB962C8B-B14F-4D97-AF65-F5344CB8AC3E}">
        <p14:creationId xmlns:p14="http://schemas.microsoft.com/office/powerpoint/2010/main" val="429166426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Image Placeholder 1"/>
          <p:cNvSpPr>
            <a:spLocks noGrp="1" noRot="1" noChangeAspect="1" noTextEdit="1"/>
          </p:cNvSpPr>
          <p:nvPr>
            <p:ph type="sldImg"/>
          </p:nvPr>
        </p:nvSpPr>
        <p:spPr/>
      </p:sp>
      <p:sp>
        <p:nvSpPr>
          <p:cNvPr id="9421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421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421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421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69453990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p:sp>
      <p:sp>
        <p:nvSpPr>
          <p:cNvPr id="9728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728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728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728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65839820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472156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p:sp>
      <p:sp>
        <p:nvSpPr>
          <p:cNvPr id="6656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b="1" noProof="0" dirty="0"/>
              <a:t>Renseignements supplémentaires concernant cette diapositive</a:t>
            </a:r>
          </a:p>
          <a:p>
            <a:endParaRPr lang="fr-CA" altLang="fr-FR" sz="1100" noProof="0" dirty="0"/>
          </a:p>
          <a:p>
            <a:r>
              <a:rPr lang="fr-CA" altLang="fr-FR" sz="1100" noProof="0" dirty="0"/>
              <a:t>Cette diapositive fournit seulement de l'information sommaire. L'établissement fournit les renseignements complets sur l'établissement et les programmes visités dans le «Questionnaire » et les remet aux membres de l'équipe 8 semaines avant la visite.</a:t>
            </a:r>
          </a:p>
        </p:txBody>
      </p:sp>
      <p:sp>
        <p:nvSpPr>
          <p:cNvPr id="6656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6656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6656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1662"/>
              </a:spcBef>
            </a:pPr>
            <a:r>
              <a:rPr lang="fr-CA" altLang="fr-FR" sz="1100" dirty="0"/>
              <a:t>L'information dans la carte du programme d’études :</a:t>
            </a:r>
          </a:p>
          <a:p>
            <a:pPr lvl="1"/>
            <a:r>
              <a:rPr lang="fr-CA" altLang="fr-FR" sz="1100" dirty="0"/>
              <a:t>Est exacte, avec une certaine profondeur</a:t>
            </a:r>
          </a:p>
          <a:p>
            <a:pPr lvl="1"/>
            <a:r>
              <a:rPr lang="fr-CA" altLang="fr-FR" sz="1100" dirty="0"/>
              <a:t>Indique les résultats attendus des expériences d’apprentissage</a:t>
            </a:r>
          </a:p>
          <a:p>
            <a:pPr lvl="1"/>
            <a:r>
              <a:rPr lang="fr-CA" altLang="fr-FR" sz="1100" dirty="0"/>
              <a:t>Ne se limite pas à une liste des sujets traités</a:t>
            </a:r>
          </a:p>
          <a:p>
            <a:pPr>
              <a:spcBef>
                <a:spcPts val="2435"/>
              </a:spcBef>
            </a:pPr>
            <a:r>
              <a:rPr lang="fr-CA" altLang="fr-FR" sz="1100" dirty="0"/>
              <a:t>La carte fournit de l’information pour chaque qualité requise</a:t>
            </a:r>
          </a:p>
          <a:p>
            <a:pPr lvl="1"/>
            <a:r>
              <a:rPr lang="fr-CA" altLang="fr-FR" sz="1100" dirty="0"/>
              <a:t>Peut comprendre des expériences pédagogiques et d'autres expériences</a:t>
            </a:r>
          </a:p>
          <a:p>
            <a:pPr defTabSz="927567">
              <a:defRPr/>
            </a:pP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97810258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fr-CA" sz="1100" dirty="0"/>
              <a:t>« Élément d’une QRD » : indication précise dans la description de la qualité requise dans la section 3 des « Normes et procédures d’agrément » (p. ex. : les mathématiques sont un élément de la description des connaissances en génie)</a:t>
            </a:r>
          </a:p>
          <a:p>
            <a:pPr marL="463784" indent="-463784">
              <a:buFont typeface="Arial" panose="020B0604020202020204" pitchFamily="34" charset="0"/>
              <a:buChar char="•"/>
            </a:pPr>
            <a:r>
              <a:rPr lang="fr-CA" sz="1100" dirty="0"/>
              <a:t>« Niveaux de performance » : Échelles de descripteurs des niveaux de performance correspondant à un indicateur particulier. Les niveaux de performance pour un groupe cohérent d’indicateurs correspondant aux étudiants individuels sont agrégés pour mesurer les niveaux d’acquisition des QRD. </a:t>
            </a:r>
          </a:p>
          <a:p>
            <a:pPr marL="463784" indent="-463784">
              <a:buFont typeface="Arial" panose="020B0604020202020204" pitchFamily="34" charset="0"/>
              <a:buChar char="•"/>
            </a:pPr>
            <a:r>
              <a:rPr lang="fr-CA" altLang="fr-FR" sz="1100" dirty="0"/>
              <a:t>Un indicateur est comme un détecteur : quels indicateurs le programme a-t-il choisis? </a:t>
            </a:r>
          </a:p>
          <a:p>
            <a:pPr marL="463784" indent="-463784">
              <a:buFont typeface="Arial" panose="020B0604020202020204" pitchFamily="34" charset="0"/>
              <a:buChar char="•"/>
            </a:pPr>
            <a:r>
              <a:rPr lang="fr-CA" altLang="fr-FR" sz="1100" dirty="0"/>
              <a:t>Où les indicateurs sont-ils placés? Où sont les points de collecte de données?</a:t>
            </a:r>
          </a:p>
          <a:p>
            <a:pPr marL="463784" indent="-463784">
              <a:buFont typeface="Arial" panose="020B0604020202020204" pitchFamily="34" charset="0"/>
              <a:buChar char="•"/>
            </a:pPr>
            <a:r>
              <a:rPr lang="fr-CA" altLang="fr-FR" sz="1100" dirty="0"/>
              <a:t>Le plan de collecte de données proposé est-il logique? (c.-à.-d., les indicateurs sont-ils bien choisis? Les points d'évaluation sont-ils bien choisis? La collecte de données proposée cible-t-elle des données valables et fiables? Le plan est-il cyclique, continu?)</a:t>
            </a:r>
          </a:p>
          <a:p>
            <a:pPr marL="463784" indent="-463784">
              <a:buFont typeface="Arial" panose="020B0604020202020204" pitchFamily="34" charset="0"/>
              <a:buChar char="•"/>
            </a:pPr>
            <a:r>
              <a:rPr lang="fr-CA" altLang="fr-FR" sz="1100" dirty="0"/>
              <a:t>Les indicateurs concordent bien avec les qualités et les questions.</a:t>
            </a:r>
          </a:p>
          <a:p>
            <a:pPr marL="463784" indent="-463784">
              <a:buFont typeface="Arial" panose="020B0604020202020204" pitchFamily="34" charset="0"/>
              <a:buChar char="•"/>
            </a:pPr>
            <a:r>
              <a:rPr lang="fr-CA" altLang="fr-FR" sz="1100" dirty="0"/>
              <a:t>Les indicateurs sont des «indicateurs avancés » : essentiels à la qualité; indiquent la compétence.</a:t>
            </a:r>
          </a:p>
          <a:p>
            <a:pPr marL="463784" indent="-463784">
              <a:buFont typeface="Arial" panose="020B0604020202020204" pitchFamily="34" charset="0"/>
              <a:buChar char="•"/>
            </a:pPr>
            <a:r>
              <a:rPr lang="fr-CA" altLang="fr-FR" sz="1100" dirty="0"/>
              <a:t>Il y a suffisamment d'indicateurs pour déterminer les points forts et les points faibles pour chaque qualité requise.</a:t>
            </a:r>
          </a:p>
          <a:p>
            <a:pPr marL="463784" indent="-463784">
              <a:buFont typeface="Arial" panose="020B0604020202020204" pitchFamily="34" charset="0"/>
              <a:buChar char="•"/>
            </a:pPr>
            <a:r>
              <a:rPr lang="fr-CA" altLang="fr-FR" sz="1100" dirty="0"/>
              <a:t>Il n'y a pas trop d'indicateurs, ce qui donne lieu à une grande quantité de données, mais à peu d'information pertinente.</a:t>
            </a:r>
          </a:p>
          <a:p>
            <a:pPr marL="463784" indent="-463784">
              <a:buFont typeface="Arial" panose="020B0604020202020204" pitchFamily="34" charset="0"/>
              <a:buChar char="•"/>
            </a:pPr>
            <a:r>
              <a:rPr lang="fr-CA" altLang="fr-FR" sz="1100" dirty="0"/>
              <a:t>Les indicateurs sont énoncés clairement et sont facilement mesurables.</a:t>
            </a:r>
          </a:p>
          <a:p>
            <a:endParaRPr lang="en-US" altLang="fr-FR" sz="1100" dirty="0"/>
          </a:p>
          <a:p>
            <a:pPr defTabSz="927567">
              <a:defRPr/>
            </a:pPr>
            <a:endParaRPr lang="fr-FR" altLang="fr-FR" sz="1100" dirty="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1090038722"/>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63784" indent="-463784">
              <a:buFont typeface="Arial" panose="020B0604020202020204" pitchFamily="34" charset="0"/>
              <a:buChar char="•"/>
            </a:pPr>
            <a:r>
              <a:rPr lang="fr-CA" altLang="fr-FR" sz="1100" noProof="0"/>
              <a:t>Sur quels aspects le programme propose-t-il de recueillir des données (indicateurs)? Quelles sont les méthodes proposées pour recueillir les données?</a:t>
            </a:r>
          </a:p>
          <a:p>
            <a:pPr marL="463784" indent="-463784">
              <a:buFont typeface="Arial" panose="020B0604020202020204" pitchFamily="34" charset="0"/>
              <a:buChar char="•"/>
            </a:pPr>
            <a:r>
              <a:rPr lang="fr-CA" altLang="fr-FR" sz="1100" noProof="0"/>
              <a:t>En règle générale, l'apprentissage est démontré par le biais :</a:t>
            </a:r>
          </a:p>
          <a:p>
            <a:pPr marL="927567" lvl="1" indent="-463784">
              <a:buFont typeface="Arial" panose="020B0604020202020204" pitchFamily="34" charset="0"/>
              <a:buChar char="•"/>
            </a:pPr>
            <a:r>
              <a:rPr lang="fr-CA" altLang="fr-FR" sz="1100" noProof="0"/>
              <a:t>de réalisations, p. ex., test écrit, rapport, projet construit</a:t>
            </a:r>
          </a:p>
          <a:p>
            <a:pPr marL="927567" lvl="1" indent="-463784">
              <a:buFont typeface="Arial" panose="020B0604020202020204" pitchFamily="34" charset="0"/>
              <a:buChar char="•"/>
            </a:pPr>
            <a:r>
              <a:rPr lang="fr-CA" altLang="fr-FR" sz="1100" noProof="0"/>
              <a:t>de prestations, p. ex., exposé oral, pratique observée</a:t>
            </a:r>
          </a:p>
          <a:p>
            <a:pPr marL="463784" indent="-463784">
              <a:buFont typeface="Arial" panose="020B0604020202020204" pitchFamily="34" charset="0"/>
              <a:buChar char="•"/>
            </a:pPr>
            <a:r>
              <a:rPr lang="fr-CA" altLang="fr-FR" sz="1100" noProof="0"/>
              <a:t>Les indicateurs concordent bien avec les points d'évaluation proposés</a:t>
            </a:r>
          </a:p>
          <a:p>
            <a:pPr marL="463784" indent="-463784">
              <a:buFont typeface="Arial" panose="020B0604020202020204" pitchFamily="34" charset="0"/>
              <a:buChar char="•"/>
            </a:pPr>
            <a:r>
              <a:rPr lang="fr-CA" altLang="fr-FR" sz="1100" noProof="0"/>
              <a:t>Il y a suffisamment de points d'évaluation</a:t>
            </a:r>
          </a:p>
          <a:p>
            <a:pPr marL="463784" indent="-463784">
              <a:buFont typeface="Arial" panose="020B0604020202020204" pitchFamily="34" charset="0"/>
              <a:buChar char="•"/>
            </a:pPr>
            <a:r>
              <a:rPr lang="fr-CA" altLang="fr-FR" sz="1100" noProof="0"/>
              <a:t>Les attentes quant à la qualité de la performance sont claires, c.-à-d., l'échelle est définie.</a:t>
            </a:r>
          </a:p>
          <a:p>
            <a:pPr>
              <a:spcBef>
                <a:spcPts val="1826"/>
              </a:spcBef>
            </a:pPr>
            <a:endParaRPr lang="fr-CA" altLang="fr-FR" sz="1100" noProof="0"/>
          </a:p>
          <a:p>
            <a:pPr>
              <a:spcBef>
                <a:spcPts val="1826"/>
              </a:spcBef>
            </a:pPr>
            <a:r>
              <a:rPr lang="fr-CA" altLang="fr-FR" sz="1100" noProof="0"/>
              <a:t>Définitions :</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Indicateurs valables : </a:t>
            </a:r>
            <a:r>
              <a:rPr lang="fr-CA" sz="1100" b="0" noProof="0"/>
              <a:t>mesurent ce qu'ils sont censés mesurer</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Indicateurs fiables : </a:t>
            </a:r>
            <a:r>
              <a:rPr lang="fr-CA" sz="1100" b="0" noProof="0"/>
              <a:t>Les résultats sont constants; les mesures sont les mêmes lorsqu'elles sont répétées avec les mêmes sujets dans les mêmes conditions.</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Mesures directes : </a:t>
            </a:r>
            <a:r>
              <a:rPr lang="fr-CA" sz="1100" b="0" noProof="0"/>
              <a:t>L'évaluation de l'apprentissage des étudiants est directement observable ou mesurable.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Mesures indirectes : </a:t>
            </a:r>
            <a:r>
              <a:rPr lang="fr-CA" sz="1100" b="0" noProof="0"/>
              <a:t>Opinion ou auto-évaluation de l'apprentissage des étudiants ou de l'expérience éducative.</a:t>
            </a:r>
          </a:p>
          <a:p>
            <a:pPr marL="504974" indent="-463784">
              <a:buSzPct val="45000"/>
              <a:buFont typeface="Arial" panose="020B0604020202020204"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r>
              <a:rPr lang="fr-CA" sz="1100" b="1" noProof="0"/>
              <a:t>Si possible, utilisez des mesures directes et indirectes.</a:t>
            </a:r>
          </a:p>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fr-CA" sz="1100" noProof="0"/>
          </a:p>
          <a:p>
            <a:pPr defTabSz="927567">
              <a:defRPr/>
            </a:pPr>
            <a:endParaRPr lang="fr-FR" altLang="fr-FR" sz="1100"/>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939356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p:sp>
      <p:sp>
        <p:nvSpPr>
          <p:cNvPr id="11161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CA" altLang="fr-FR"/>
          </a:p>
        </p:txBody>
      </p:sp>
      <p:sp>
        <p:nvSpPr>
          <p:cNvPr id="4" name="Header Placeholder 3"/>
          <p:cNvSpPr>
            <a:spLocks noGrp="1"/>
          </p:cNvSpPr>
          <p:nvPr>
            <p:ph type="hdr" sz="quarter"/>
          </p:nvPr>
        </p:nvSpPr>
        <p:spPr/>
        <p:txBody>
          <a:bodyPr/>
          <a:lstStyle/>
          <a:p>
            <a:pPr>
              <a:defRPr/>
            </a:pPr>
            <a:r>
              <a:rPr lang="en-US"/>
              <a:t>*</a:t>
            </a:r>
          </a:p>
        </p:txBody>
      </p:sp>
      <p:sp>
        <p:nvSpPr>
          <p:cNvPr id="5" name="Date Placeholder 4"/>
          <p:cNvSpPr>
            <a:spLocks noGrp="1"/>
          </p:cNvSpPr>
          <p:nvPr>
            <p:ph type="dt" sz="quarter" idx="1"/>
          </p:nvPr>
        </p:nvSpPr>
        <p:spPr/>
        <p:txBody>
          <a:bodyPr/>
          <a:lstStyle/>
          <a:p>
            <a:pPr>
              <a:defRPr/>
            </a:pPr>
            <a:r>
              <a:rPr lang="en-US"/>
              <a:t>07/16/96</a:t>
            </a:r>
          </a:p>
        </p:txBody>
      </p:sp>
      <p:sp>
        <p:nvSpPr>
          <p:cNvPr id="6" name="Footer Placeholder 5"/>
          <p:cNvSpPr>
            <a:spLocks noGrp="1"/>
          </p:cNvSpPr>
          <p:nvPr>
            <p:ph type="ftr" sz="quarter" idx="4"/>
          </p:nvPr>
        </p:nvSpPr>
        <p:spPr/>
        <p:txBody>
          <a:bodyPr/>
          <a:lstStyle/>
          <a:p>
            <a:pPr>
              <a:defRPr/>
            </a:pPr>
            <a:r>
              <a:rPr lang="en-US"/>
              <a:t>*</a:t>
            </a:r>
          </a:p>
        </p:txBody>
      </p:sp>
      <p:sp>
        <p:nvSpPr>
          <p:cNvPr id="7" name="Slide Number Placeholder 6"/>
          <p:cNvSpPr>
            <a:spLocks noGrp="1"/>
          </p:cNvSpPr>
          <p:nvPr>
            <p:ph type="sldNum" sz="quarter" idx="5"/>
          </p:nvPr>
        </p:nvSpPr>
        <p:spPr/>
        <p:txBody>
          <a:bodyPr/>
          <a:lstStyle/>
          <a:p>
            <a:pPr>
              <a:defRPr/>
            </a:pPr>
            <a:r>
              <a:rPr lang="en-US"/>
              <a:t>##</a:t>
            </a:r>
          </a:p>
        </p:txBody>
      </p:sp>
    </p:spTree>
    <p:extLst>
      <p:ext uri="{BB962C8B-B14F-4D97-AF65-F5344CB8AC3E}">
        <p14:creationId xmlns:p14="http://schemas.microsoft.com/office/powerpoint/2010/main" val="177230114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49054713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868217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56</a:t>
            </a:fld>
            <a:endParaRPr lang="en-CA"/>
          </a:p>
        </p:txBody>
      </p:sp>
    </p:spTree>
    <p:extLst>
      <p:ext uri="{BB962C8B-B14F-4D97-AF65-F5344CB8AC3E}">
        <p14:creationId xmlns:p14="http://schemas.microsoft.com/office/powerpoint/2010/main" val="270792591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FR" altLang="fr-FR" sz="1100"/>
              <a:t>Triangulation des processus d’amélioration :</a:t>
            </a:r>
          </a:p>
          <a:p>
            <a:pPr marL="347838" indent="-347838">
              <a:spcBef>
                <a:spcPts val="1826"/>
              </a:spcBef>
              <a:buFont typeface="Arial" panose="020B0604020202020204" pitchFamily="34" charset="0"/>
              <a:buChar char="•"/>
            </a:pPr>
            <a:r>
              <a:rPr lang="en-US" altLang="fr-FR" sz="1100"/>
              <a:t>Des possibilités d'évaluation non officielle, d'auto-évaluation de l'apprentissage des étudiants et même de collecte non sollicitée de données auprès de superviseurs de stage ou d'employeurs sont-elles prévues?</a:t>
            </a:r>
          </a:p>
          <a:p>
            <a:pPr marL="347838" indent="-347838">
              <a:spcBef>
                <a:spcPts val="1826"/>
              </a:spcBef>
              <a:buFont typeface="Arial" panose="020B0604020202020204" pitchFamily="34" charset="0"/>
              <a:buChar char="•"/>
            </a:pPr>
            <a:r>
              <a:rPr lang="en-US" altLang="fr-FR" sz="1100"/>
              <a:t>Y a-t-il plusieurs types d'évaluation utilisés pour analyser les données?</a:t>
            </a:r>
          </a:p>
          <a:p>
            <a:pPr marL="347838" indent="-347838">
              <a:spcBef>
                <a:spcPts val="1826"/>
              </a:spcBef>
              <a:buFont typeface="Arial" panose="020B0604020202020204" pitchFamily="34" charset="0"/>
              <a:buChar char="•"/>
            </a:pPr>
            <a:r>
              <a:rPr lang="en-US" altLang="fr-FR" sz="1100"/>
              <a:t>Une importance est-elle accordée à toutes les évaluations, pas seulement aux principaux événements?</a:t>
            </a:r>
          </a:p>
          <a:p>
            <a:pPr marL="347838" indent="-347838">
              <a:spcBef>
                <a:spcPts val="1826"/>
              </a:spcBef>
              <a:buFont typeface="Arial" panose="020B0604020202020204" pitchFamily="34" charset="0"/>
              <a:buChar char="•"/>
            </a:pPr>
            <a:r>
              <a:rPr lang="en-US" altLang="fr-FR" sz="1100"/>
              <a:t>Les données de l'évaluation sont-elles utilisées pour répondre aux questions relatives à l'apprentissage authentique?</a:t>
            </a:r>
          </a:p>
          <a:p>
            <a:pPr marL="347838" indent="-347838">
              <a:spcBef>
                <a:spcPts val="1826"/>
              </a:spcBef>
              <a:buFont typeface="Arial" panose="020B0604020202020204" pitchFamily="34" charset="0"/>
              <a:buChar char="•"/>
            </a:pPr>
            <a:r>
              <a:rPr lang="en-US" altLang="fr-FR" sz="1100"/>
              <a:t>Les données sont-elles examinées à intervalles réguliers?</a:t>
            </a: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5624533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48951314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p:sp>
      <p:sp>
        <p:nvSpPr>
          <p:cNvPr id="993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389028">
              <a:buSzPct val="45000"/>
              <a:buFont typeface="Arial" pitchFamily="34" charset="0"/>
              <a:buChar char="•"/>
              <a:tabLst>
                <a:tab pos="666106" algn="l"/>
                <a:tab pos="1332211" algn="l"/>
                <a:tab pos="1998316" algn="l"/>
                <a:tab pos="2664422" algn="l"/>
                <a:tab pos="3330527" algn="l"/>
                <a:tab pos="3996633" algn="l"/>
                <a:tab pos="4662738" algn="l"/>
                <a:tab pos="5328844" algn="l"/>
                <a:tab pos="5994949" algn="l"/>
                <a:tab pos="6661055" algn="l"/>
                <a:tab pos="7327160" algn="l"/>
                <a:tab pos="7993265" algn="l"/>
              </a:tabLst>
              <a:defRPr/>
            </a:pPr>
            <a:endParaRPr lang="en-US"/>
          </a:p>
          <a:p>
            <a:pPr defTabSz="927567">
              <a:defRPr/>
            </a:pPr>
            <a:endParaRPr lang="fr-FR" altLang="fr-FR"/>
          </a:p>
        </p:txBody>
      </p:sp>
      <p:sp>
        <p:nvSpPr>
          <p:cNvPr id="993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993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993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8077510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fr-FR" sz="1200" noProof="0" dirty="0">
                <a:effectLst/>
                <a:latin typeface="Calibri"/>
                <a:ea typeface="Calibri" panose="020F0502020204030204" pitchFamily="34" charset="0"/>
                <a:cs typeface="Calibri"/>
              </a:rPr>
              <a:t>Tous les programmes accueillant des visites au cours du cycle 2023/2024 doivent mettre à la disposition de l'équipe de visiteurs, par voie électronique, les documents suivants (conformément au questionnaire 2023-2024) quatre à six semaines avant la date de la visite, la date finale étant décidée par le président de l’équipe de visiteurs en consultation avec l'établissement d'enseignement supérieur :</a:t>
            </a:r>
          </a:p>
          <a:p>
            <a:pPr>
              <a:spcAft>
                <a:spcPts val="800"/>
              </a:spcAft>
            </a:pPr>
            <a:r>
              <a:rPr lang="fr-FR" sz="1200" noProof="0" dirty="0">
                <a:effectLst/>
                <a:latin typeface="Calibri"/>
                <a:ea typeface="Calibri" panose="020F0502020204030204" pitchFamily="34" charset="0"/>
                <a:cs typeface="Calibri"/>
              </a:rPr>
              <a:t>A.	Information opérationnelle sur le programme</a:t>
            </a:r>
          </a:p>
          <a:p>
            <a:pPr>
              <a:spcAft>
                <a:spcPts val="800"/>
              </a:spcAft>
            </a:pPr>
            <a:r>
              <a:rPr lang="fr-FR" sz="1200" noProof="0" dirty="0">
                <a:effectLst/>
                <a:latin typeface="Calibri"/>
                <a:ea typeface="Calibri" panose="020F0502020204030204" pitchFamily="34" charset="0"/>
                <a:cs typeface="Calibri"/>
              </a:rPr>
              <a:t>B.	Explication détaillée des QRD et de l’AC </a:t>
            </a:r>
          </a:p>
          <a:p>
            <a:pPr>
              <a:spcAft>
                <a:spcPts val="800"/>
              </a:spcAft>
            </a:pPr>
            <a:r>
              <a:rPr lang="fr-FR" sz="1200" noProof="0" dirty="0">
                <a:effectLst/>
                <a:latin typeface="Calibri"/>
                <a:ea typeface="Calibri" panose="020F0502020204030204" pitchFamily="34" charset="0"/>
                <a:cs typeface="Calibri"/>
              </a:rPr>
              <a:t>C.	Plans de cours détaillés</a:t>
            </a:r>
          </a:p>
          <a:p>
            <a:pPr>
              <a:spcAft>
                <a:spcPts val="800"/>
              </a:spcAft>
            </a:pPr>
            <a:r>
              <a:rPr lang="fr-FR" sz="1200" noProof="0" dirty="0">
                <a:effectLst/>
                <a:latin typeface="Calibri"/>
                <a:ea typeface="Calibri" panose="020F0502020204030204" pitchFamily="34" charset="0"/>
                <a:cs typeface="Calibri"/>
              </a:rPr>
              <a:t>D.	Exemples de travaux et d’évaluations </a:t>
            </a:r>
          </a:p>
          <a:p>
            <a:pPr>
              <a:spcAft>
                <a:spcPts val="800"/>
              </a:spcAft>
            </a:pPr>
            <a:r>
              <a:rPr lang="fr-FR" sz="1200" noProof="0" dirty="0">
                <a:effectLst/>
                <a:latin typeface="Calibri"/>
                <a:ea typeface="Calibri" panose="020F0502020204030204" pitchFamily="34" charset="0"/>
                <a:cs typeface="Calibri"/>
              </a:rPr>
              <a:t>E.	Travaux d’étudiants évalués</a:t>
            </a:r>
          </a:p>
          <a:p>
            <a:pPr>
              <a:spcAft>
                <a:spcPts val="800"/>
              </a:spcAft>
            </a:pPr>
            <a:r>
              <a:rPr lang="fr-FR" sz="1200" noProof="0" dirty="0">
                <a:effectLst/>
                <a:latin typeface="Calibri"/>
                <a:ea typeface="Calibri" panose="020F0502020204030204" pitchFamily="34" charset="0"/>
                <a:cs typeface="Calibri"/>
              </a:rPr>
              <a:t>F.	Éléments probants d’une culture de sécurité</a:t>
            </a: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Logistique :</a:t>
            </a:r>
          </a:p>
          <a:p>
            <a:pPr>
              <a:lnSpc>
                <a:spcPct val="107000"/>
              </a:lnSpc>
              <a:spcAft>
                <a:spcPts val="800"/>
              </a:spcAft>
            </a:pPr>
            <a:r>
              <a:rPr lang="fr-CA" sz="1200" dirty="0">
                <a:effectLst/>
                <a:latin typeface="Calibri" panose="020F0502020204030204" pitchFamily="34" charset="0"/>
                <a:ea typeface="Calibri" panose="020F0502020204030204" pitchFamily="34" charset="0"/>
                <a:cs typeface="Arial" panose="020B0604020202020204" pitchFamily="34" charset="0"/>
              </a:rPr>
              <a:t>- Réservez </a:t>
            </a:r>
            <a:r>
              <a:rPr lang="fr-FR" sz="1200" dirty="0">
                <a:effectLst/>
                <a:latin typeface="Calibri" panose="020F0502020204030204" pitchFamily="34" charset="0"/>
                <a:ea typeface="Calibri" panose="020F0502020204030204" pitchFamily="34" charset="0"/>
                <a:cs typeface="Arial" panose="020B0604020202020204" pitchFamily="34" charset="0"/>
              </a:rPr>
              <a:t>votre vol le plus tôt possible (le vol le plus économique qui permet un bagage enregistré). Vous pouvez soumettre vos frais de vol immédiatement et attendre la fin de la visite pour soumettre le reste de vos dépenses</a:t>
            </a:r>
          </a:p>
          <a:p>
            <a:pPr>
              <a:lnSpc>
                <a:spcPct val="107000"/>
              </a:lnSpc>
              <a:spcAft>
                <a:spcPts val="800"/>
              </a:spcAft>
            </a:pPr>
            <a:r>
              <a:rPr lang="fr-FR" sz="1200" dirty="0">
                <a:effectLst/>
                <a:latin typeface="Calibri" panose="020F0502020204030204" pitchFamily="34" charset="0"/>
                <a:ea typeface="Calibri" panose="020F0502020204030204" pitchFamily="34" charset="0"/>
                <a:cs typeface="Arial" panose="020B0604020202020204" pitchFamily="34" charset="0"/>
              </a:rPr>
              <a:t>- Les chambres d'hôtel sont réservées par le secrétariat. Nous vous enverrons les numéros de confirmation.</a:t>
            </a:r>
            <a:endParaRPr lang="fr-CA" sz="12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fr-CA" sz="1800" noProof="0" dirty="0">
                <a:effectLst/>
                <a:latin typeface="Calibri" panose="020F0502020204030204" pitchFamily="34" charset="0"/>
                <a:ea typeface="Calibri" panose="020F0502020204030204" pitchFamily="34" charset="0"/>
                <a:cs typeface="Arial" panose="020B0604020202020204" pitchFamily="34" charset="0"/>
              </a:rPr>
              <a:t> </a:t>
            </a:r>
          </a:p>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6</a:t>
            </a:fld>
            <a:endParaRPr lang="en-CA"/>
          </a:p>
        </p:txBody>
      </p:sp>
    </p:spTree>
    <p:extLst>
      <p:ext uri="{BB962C8B-B14F-4D97-AF65-F5344CB8AC3E}">
        <p14:creationId xmlns:p14="http://schemas.microsoft.com/office/powerpoint/2010/main" val="2529608141"/>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60</a:t>
            </a:fld>
            <a:endParaRPr lang="en-CA"/>
          </a:p>
        </p:txBody>
      </p:sp>
    </p:spTree>
    <p:extLst>
      <p:ext uri="{BB962C8B-B14F-4D97-AF65-F5344CB8AC3E}">
        <p14:creationId xmlns:p14="http://schemas.microsoft.com/office/powerpoint/2010/main" val="38196940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28625" y="4415791"/>
            <a:ext cx="5991225" cy="4183380"/>
          </a:xfrm>
        </p:spPr>
        <p:txBody>
          <a:bodyPr/>
          <a:lstStyle/>
          <a:p>
            <a:r>
              <a:rPr lang="fr-CA" sz="1300" dirty="0"/>
              <a:t>Voici quelques </a:t>
            </a:r>
            <a:r>
              <a:rPr lang="fr-CA" sz="1300" b="1" i="1" dirty="0"/>
              <a:t>suggestions</a:t>
            </a:r>
            <a:r>
              <a:rPr lang="fr-CA" sz="1300" dirty="0"/>
              <a:t> de questions à poser aux étudiants </a:t>
            </a:r>
            <a:r>
              <a:rPr lang="fr-CA" sz="1300" b="0" i="0" dirty="0"/>
              <a:t>:</a:t>
            </a:r>
          </a:p>
          <a:p>
            <a:pPr marL="342900" indent="-342900">
              <a:buFont typeface="Arial" panose="020B0604020202020204" pitchFamily="34" charset="0"/>
              <a:buChar char="•"/>
            </a:pPr>
            <a:r>
              <a:rPr lang="fr-FR" sz="1300" dirty="0"/>
              <a:t>Savez-vous s’il existe des services de santé mentale pour les étudiants? </a:t>
            </a:r>
          </a:p>
          <a:p>
            <a:pPr marL="342900" indent="-342900">
              <a:buFont typeface="Arial" panose="020B0604020202020204" pitchFamily="34" charset="0"/>
              <a:buChar char="•"/>
            </a:pPr>
            <a:r>
              <a:rPr lang="fr-FR" sz="1300" dirty="0"/>
              <a:t>Si vous viviez un épisode de détresse psychologique, où iriez-vous? À qui vous adresseriez-vous? </a:t>
            </a:r>
          </a:p>
          <a:p>
            <a:pPr marL="342900" indent="-342900">
              <a:buFont typeface="Arial" panose="020B0604020202020204" pitchFamily="34" charset="0"/>
              <a:buChar char="•"/>
            </a:pPr>
            <a:r>
              <a:rPr lang="fr-FR" sz="1300" dirty="0"/>
              <a:t>Si un ou une de vos camarades présentait des signes de détresse psychologique, que feriez-vous?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3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300" dirty="0"/>
              <a:t>Voici quelques </a:t>
            </a:r>
            <a:r>
              <a:rPr lang="fr-CA" sz="1300" b="1" i="1" dirty="0"/>
              <a:t>suggestions</a:t>
            </a:r>
            <a:r>
              <a:rPr lang="fr-CA" sz="1300" b="0" i="0" dirty="0"/>
              <a:t> de questions à poser au personnel des services aux étudiants :</a:t>
            </a:r>
          </a:p>
          <a:p>
            <a:pPr marL="342900" indent="-342900">
              <a:buFont typeface="Arial" panose="020B0604020202020204" pitchFamily="34" charset="0"/>
              <a:buChar char="•"/>
            </a:pPr>
            <a:r>
              <a:rPr lang="fr-FR" sz="1300" dirty="0"/>
              <a:t>Quels services sont offerts? (échange d’étudiants, admissions, bourses d’études, tutorat par les pairs, aide scolaire, comment faire face aux étudiants difficiles, appels)? </a:t>
            </a:r>
          </a:p>
          <a:p>
            <a:pPr marL="342900" indent="-342900">
              <a:buFont typeface="Arial" panose="020B0604020202020204" pitchFamily="34" charset="0"/>
              <a:buChar char="•"/>
            </a:pPr>
            <a:r>
              <a:rPr lang="fr-FR" sz="1300" dirty="0"/>
              <a:t>Responsabilités du personnel </a:t>
            </a:r>
          </a:p>
          <a:p>
            <a:pPr marL="342900" indent="-342900">
              <a:buFont typeface="Arial" panose="020B0604020202020204" pitchFamily="34" charset="0"/>
              <a:buChar char="•"/>
            </a:pPr>
            <a:r>
              <a:rPr lang="fr-FR" sz="1300" dirty="0"/>
              <a:t>Diriger les étudiants vers les personnes/systèmes appropriés </a:t>
            </a:r>
          </a:p>
          <a:p>
            <a:pPr marL="342900" indent="-342900">
              <a:buFont typeface="Arial" panose="020B0604020202020204" pitchFamily="34" charset="0"/>
              <a:buChar char="•"/>
            </a:pPr>
            <a:r>
              <a:rPr lang="fr-FR" sz="1300" dirty="0"/>
              <a:t>Ressources en matière de services aux étudiants (conseillers, conseils médicaux, etc.) </a:t>
            </a:r>
          </a:p>
          <a:p>
            <a:pPr marL="342900" indent="-342900">
              <a:buFont typeface="Arial" panose="020B0604020202020204" pitchFamily="34" charset="0"/>
              <a:buChar char="•"/>
            </a:pPr>
            <a:r>
              <a:rPr lang="fr-FR" sz="1300" dirty="0"/>
              <a:t>Décrivez les services de santé mentale accessibles aux étudiants. Avez-vous l’impression que les étudiants connaissent l’existence de ces services? Y font-ils appel? </a:t>
            </a:r>
          </a:p>
          <a:p>
            <a:pPr marL="342900" indent="-342900">
              <a:buFont typeface="Arial" panose="020B0604020202020204" pitchFamily="34" charset="0"/>
              <a:buChar char="•"/>
            </a:pPr>
            <a:r>
              <a:rPr lang="fr-FR" sz="1300" dirty="0"/>
              <a:t>Quelles mesures proactives sont prises pour surveiller la santé mentale des étudiants?</a:t>
            </a:r>
          </a:p>
          <a:p>
            <a:pPr marL="342900" indent="-342900">
              <a:buFont typeface="Arial" panose="020B0604020202020204" pitchFamily="34" charset="0"/>
              <a:buChar char="•"/>
            </a:pPr>
            <a:r>
              <a:rPr lang="fr-FR" sz="1300" dirty="0"/>
              <a:t>Si un étudiant vous paraissait en détresse psychologique, quelles mesures prendriez-vous? Quelles sont les procédures organisationnelles pour un tel scénario? </a:t>
            </a:r>
          </a:p>
          <a:p>
            <a:pPr marL="342900" indent="-342900">
              <a:buFont typeface="Arial" panose="020B0604020202020204" pitchFamily="34" charset="0"/>
              <a:buChar char="•"/>
            </a:pPr>
            <a:r>
              <a:rPr lang="fr-FR" sz="1300" dirty="0"/>
              <a:t>Comment fait-on la promotion des services de santé mentale auprès des étudiants? Des enseignants? Du personnel de soutien?</a:t>
            </a:r>
          </a:p>
          <a:p>
            <a:pPr marL="342900" indent="-342900">
              <a:buFont typeface="Arial" panose="020B0604020202020204" pitchFamily="34" charset="0"/>
              <a:buChar char="•"/>
            </a:pPr>
            <a:endParaRPr lang="fr-CA" sz="14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156972-B91D-4EFE-BBE6-780876B81408}" type="slidenum">
              <a:rPr kumimoji="0" lang="en-CA"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73166081"/>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62</a:t>
            </a:fld>
            <a:endParaRPr lang="en-CA"/>
          </a:p>
        </p:txBody>
      </p:sp>
    </p:spTree>
    <p:extLst>
      <p:ext uri="{BB962C8B-B14F-4D97-AF65-F5344CB8AC3E}">
        <p14:creationId xmlns:p14="http://schemas.microsoft.com/office/powerpoint/2010/main" val="267695511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63</a:t>
            </a:fld>
            <a:endParaRPr lang="en-CA"/>
          </a:p>
        </p:txBody>
      </p:sp>
    </p:spTree>
    <p:extLst>
      <p:ext uri="{BB962C8B-B14F-4D97-AF65-F5344CB8AC3E}">
        <p14:creationId xmlns:p14="http://schemas.microsoft.com/office/powerpoint/2010/main" val="173847066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09575" y="4302579"/>
            <a:ext cx="6118225" cy="418338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Cheminement minimum : </a:t>
            </a:r>
            <a:r>
              <a:rPr lang="fr-FR" sz="1200" b="0" dirty="0">
                <a:effectLst/>
                <a:latin typeface="Calibri" panose="020F0502020204030204" pitchFamily="34" charset="0"/>
                <a:ea typeface="Times New Roman" panose="02020603050405020304" pitchFamily="18" charset="0"/>
                <a:cs typeface="Times New Roman" panose="02020603050405020304" pitchFamily="18" charset="0"/>
              </a:rPr>
              <a:t>Ensemble d'activités d'apprentissage qui fournissent le plus petit nombre d'unités d'agrément (UA) dans chaque composante du programme d'études du Bureau canadien d'agrément des programmes de génie, calculé à partir des données de la fiche d’information sur les cours.  Le calcul du cheminement minimal suppose que l'étudiant choisit les cours comportant le plus petit nombre d'UA en sciences du génie ou en conception en ingénierie, ce qui peut l’obliger à suivre un plus grand nombre d'activités d'apprentissage à option que le nombre minimal M spécifié par le programme pour répondre aux exigences des normes, en particulier si le programme offre un nombre important d'activités d'apprentissage à option comportant un faible nombre d'UA en sciences du génie ou en conception en ingénierie.</a:t>
            </a:r>
            <a:r>
              <a:rPr lang="en-US" sz="1200" b="1" dirty="0">
                <a:effectLst/>
                <a:latin typeface="Calibri" panose="020F0502020204030204" pitchFamily="34" charset="0"/>
                <a:ea typeface="Times New Roman" panose="02020603050405020304" pitchFamily="18" charset="0"/>
                <a:cs typeface="Times New Roman" panose="02020603050405020304" pitchFamily="18" charset="0"/>
              </a:rPr>
              <a:t> </a:t>
            </a:r>
          </a:p>
          <a:p>
            <a:endParaRPr lang="en-CA" sz="1200" dirty="0"/>
          </a:p>
          <a:p>
            <a:r>
              <a:rPr lang="en-CA" sz="1200" dirty="0"/>
              <a:t>Distinct de :</a:t>
            </a:r>
          </a:p>
          <a:p>
            <a:pPr>
              <a:lnSpc>
                <a:spcPts val="1300"/>
              </a:lnSpc>
              <a:spcAft>
                <a:spcPts val="1000"/>
              </a:spcAft>
            </a:pPr>
            <a:r>
              <a:rPr lang="fr-FR" sz="1200" b="1" dirty="0">
                <a:effectLst/>
                <a:latin typeface="Calibri" panose="020F0502020204030204" pitchFamily="34" charset="0"/>
                <a:ea typeface="Times New Roman" panose="02020603050405020304" pitchFamily="18" charset="0"/>
                <a:cs typeface="Times New Roman" panose="02020603050405020304" pitchFamily="18" charset="0"/>
              </a:rPr>
              <a:t>Cheminement le plus court pour l'obtention du diplôme </a:t>
            </a:r>
            <a:r>
              <a:rPr lang="fr-FR" sz="1200" b="0" dirty="0">
                <a:effectLst/>
                <a:latin typeface="Calibri" panose="020F0502020204030204" pitchFamily="34" charset="0"/>
                <a:ea typeface="Times New Roman" panose="02020603050405020304" pitchFamily="18" charset="0"/>
                <a:cs typeface="Times New Roman" panose="02020603050405020304" pitchFamily="18" charset="0"/>
              </a:rPr>
              <a:t>: Le plus petit ensemble d’activités d’apprentissage qu’un étudiant doit réussir pour obtenir un diplôme d’un programme.</a:t>
            </a:r>
          </a:p>
          <a:p>
            <a:pPr>
              <a:lnSpc>
                <a:spcPts val="1300"/>
              </a:lnSpc>
              <a:spcAft>
                <a:spcPts val="1000"/>
              </a:spcAft>
            </a:pPr>
            <a:r>
              <a:rPr lang="fr-FR" sz="1200" b="0" dirty="0">
                <a:effectLst/>
                <a:latin typeface="Calibri" panose="020F0502020204030204" pitchFamily="34" charset="0"/>
                <a:ea typeface="Times New Roman" panose="02020603050405020304" pitchFamily="18" charset="0"/>
                <a:cs typeface="Times New Roman" panose="02020603050405020304" pitchFamily="18" charset="0"/>
              </a:rPr>
              <a:t>• Si le programme respecte le nombre minimum d'UA en matière d'activités d'apprentissage obligatoires, le cheminement le plus court pour l'obtention du diplôme comprend les activités d'apprentissage obligatoires et tout nombre M d’activités d'apprentissage à option.</a:t>
            </a:r>
          </a:p>
          <a:p>
            <a:pPr>
              <a:lnSpc>
                <a:spcPts val="1300"/>
              </a:lnSpc>
              <a:spcAft>
                <a:spcPts val="1000"/>
              </a:spcAft>
            </a:pPr>
            <a:r>
              <a:rPr lang="fr-FR" sz="1200" b="0" dirty="0">
                <a:effectLst/>
                <a:latin typeface="Calibri" panose="020F0502020204030204" pitchFamily="34" charset="0"/>
                <a:ea typeface="Times New Roman" panose="02020603050405020304" pitchFamily="18" charset="0"/>
                <a:cs typeface="Times New Roman" panose="02020603050405020304" pitchFamily="18" charset="0"/>
              </a:rPr>
              <a:t>• Si le programme exige que les activités d'apprentissage à option respectent le nombre minimum d'UA et que le programme dispose de mécanismes internes pour limiter les activités d'apprentissage à option afin de s'assurer que le nombre minimum d'UA sont respectés, le cheminement le plus court pour l'obtention du diplôme comprend les activités d'apprentissage obligatoires et le nombre M d’activités d'apprentissage à option qui respectent les contraintes.</a:t>
            </a:r>
          </a:p>
          <a:p>
            <a:pPr>
              <a:lnSpc>
                <a:spcPts val="1300"/>
              </a:lnSpc>
              <a:spcAft>
                <a:spcPts val="1000"/>
              </a:spcAft>
            </a:pPr>
            <a:r>
              <a:rPr lang="fr-FR" sz="1200" b="0" dirty="0">
                <a:effectLst/>
                <a:latin typeface="Calibri" panose="020F0502020204030204" pitchFamily="34" charset="0"/>
                <a:ea typeface="Times New Roman" panose="02020603050405020304" pitchFamily="18" charset="0"/>
                <a:cs typeface="Times New Roman" panose="02020603050405020304" pitchFamily="18" charset="0"/>
              </a:rPr>
              <a:t>• Si le programme exige que les activités d'apprentissage à option respectent le nombre minimum d'UA et qu'il ne dispose pas de mécanismes internes pour limiter les activités d'apprentissage à option afin de s'assurer du respect du nombre minimum d'UA, le cheminement le plus court pour l'obtention du diplôme comprend les activités d'apprentissage obligatoires et les activités d'apprentissage à option calculées par le cheminement minimum.</a:t>
            </a:r>
          </a:p>
        </p:txBody>
      </p:sp>
      <p:sp>
        <p:nvSpPr>
          <p:cNvPr id="4" name="Slide Number Placeholder 3"/>
          <p:cNvSpPr>
            <a:spLocks noGrp="1"/>
          </p:cNvSpPr>
          <p:nvPr>
            <p:ph type="sldNum" sz="quarter" idx="5"/>
          </p:nvPr>
        </p:nvSpPr>
        <p:spPr/>
        <p:txBody>
          <a:bodyPr/>
          <a:lstStyle/>
          <a:p>
            <a:fld id="{36156972-B91D-4EFE-BBE6-780876B81408}" type="slidenum">
              <a:rPr lang="en-CA" smtClean="0"/>
              <a:t>64</a:t>
            </a:fld>
            <a:endParaRPr lang="en-CA"/>
          </a:p>
        </p:txBody>
      </p:sp>
    </p:spTree>
    <p:extLst>
      <p:ext uri="{BB962C8B-B14F-4D97-AF65-F5344CB8AC3E}">
        <p14:creationId xmlns:p14="http://schemas.microsoft.com/office/powerpoint/2010/main" val="18424300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fr-CA" sz="1200" b="1" i="0" u="none" strike="noStrike" dirty="0">
                <a:solidFill>
                  <a:srgbClr val="171F23"/>
                </a:solidFill>
                <a:effectLst/>
                <a:latin typeface="+mn-lt"/>
              </a:rPr>
              <a:t>C.  Plans de cours détaillés (Normes 3.1, 3.4)</a:t>
            </a:r>
            <a:r>
              <a:rPr lang="fr-CA" sz="1200" b="0" i="0" dirty="0">
                <a:solidFill>
                  <a:srgbClr val="171F23"/>
                </a:solidFill>
                <a:effectLst/>
                <a:latin typeface="+mn-lt"/>
              </a:rPr>
              <a:t>​</a:t>
            </a:r>
          </a:p>
          <a:p>
            <a:pPr algn="l" rtl="0" fontAlgn="base"/>
            <a:r>
              <a:rPr lang="fr-FR" sz="1200" b="0" i="0" u="none" strike="noStrike" dirty="0">
                <a:solidFill>
                  <a:srgbClr val="000000"/>
                </a:solidFill>
                <a:effectLst/>
                <a:latin typeface="+mn-lt"/>
              </a:rPr>
              <a:t>Les plans de cours et les informations complémentaires requises doivent être fournis en format électronique, au moment convenu par le président de l'équipe et le programme.</a:t>
            </a:r>
            <a:r>
              <a:rPr lang="fr-CA" sz="1200" b="0" i="0" u="none" strike="noStrike" dirty="0">
                <a:solidFill>
                  <a:srgbClr val="000000"/>
                </a:solidFill>
                <a:effectLst/>
                <a:latin typeface="+mn-lt"/>
              </a:rPr>
              <a:t> </a:t>
            </a:r>
            <a:r>
              <a:rPr lang="fr-CA" sz="1200" b="0" i="0" dirty="0">
                <a:solidFill>
                  <a:srgbClr val="000000"/>
                </a:solidFill>
                <a:effectLst/>
                <a:latin typeface="+mn-lt"/>
              </a:rPr>
              <a:t>​</a:t>
            </a:r>
            <a:endParaRPr lang="fr-CA" sz="1200" b="0" i="0" dirty="0">
              <a:solidFill>
                <a:srgbClr val="171F23"/>
              </a:solidFill>
              <a:effectLst/>
              <a:latin typeface="+mn-lt"/>
            </a:endParaRPr>
          </a:p>
          <a:p>
            <a:pPr algn="l" rtl="0" fontAlgn="base">
              <a:buFont typeface="+mj-lt"/>
              <a:buAutoNum type="arabicPeriod"/>
            </a:pPr>
            <a:r>
              <a:rPr lang="fr-CA" sz="1200" b="0" i="0" u="none" strike="noStrike" dirty="0">
                <a:solidFill>
                  <a:srgbClr val="000000"/>
                </a:solidFill>
                <a:effectLst/>
                <a:latin typeface="+mn-lt"/>
              </a:rPr>
              <a:t> Pour les activités d’apprentissage obligatoires satisfaisant </a:t>
            </a:r>
            <a:r>
              <a:rPr lang="fr-FR" sz="1200" b="0" i="0" u="none" strike="noStrike" dirty="0">
                <a:solidFill>
                  <a:srgbClr val="000000"/>
                </a:solidFill>
                <a:effectLst/>
                <a:latin typeface="+mn-lt"/>
              </a:rPr>
              <a:t>aux UA exigées en mathématiques et en sciences naturelles, fournir les plans de cours.</a:t>
            </a:r>
            <a:r>
              <a:rPr lang="fr-CA" sz="1200" b="0" i="0" dirty="0">
                <a:solidFill>
                  <a:srgbClr val="000000"/>
                </a:solidFill>
                <a:effectLst/>
                <a:latin typeface="+mn-lt"/>
              </a:rPr>
              <a:t>​</a:t>
            </a:r>
            <a:endParaRPr lang="fr-CA" sz="1200" b="0" i="0" dirty="0">
              <a:solidFill>
                <a:srgbClr val="171F23"/>
              </a:solidFill>
              <a:effectLst/>
              <a:latin typeface="+mn-lt"/>
            </a:endParaRPr>
          </a:p>
          <a:p>
            <a:pPr algn="l" rtl="0" fontAlgn="base">
              <a:buFont typeface="+mj-lt"/>
              <a:buAutoNum type="arabicPeriod"/>
            </a:pPr>
            <a:r>
              <a:rPr lang="fr-CA" sz="1200" b="0" i="0" u="none" strike="noStrike" dirty="0">
                <a:solidFill>
                  <a:srgbClr val="000000"/>
                </a:solidFill>
                <a:effectLst/>
                <a:latin typeface="+mn-lt"/>
              </a:rPr>
              <a:t> Pour les activités d’apprentissage obligatoires et à option satisfaisant aux UA exigées en sciences du génie et conception en ingénierie, fournir </a:t>
            </a:r>
            <a:r>
              <a:rPr lang="fr-FR" sz="1200" b="0" i="0" u="none" strike="noStrike" dirty="0">
                <a:solidFill>
                  <a:srgbClr val="000000"/>
                </a:solidFill>
                <a:effectLst/>
                <a:latin typeface="+mn-lt"/>
              </a:rPr>
              <a:t>une description semaine par semaine (ou l’équivalent) du contenu du cours et des résultats d'apprentissage, en indiquant l'utilisation d'outils d'ingénierie et l'expérience en laboratoire</a:t>
            </a:r>
            <a:r>
              <a:rPr lang="fr-CA" sz="1200" b="0" i="0" u="none" strike="noStrike" dirty="0">
                <a:solidFill>
                  <a:srgbClr val="000000"/>
                </a:solidFill>
                <a:effectLst/>
                <a:latin typeface="+mn-lt"/>
              </a:rPr>
              <a:t>.  </a:t>
            </a:r>
            <a:r>
              <a:rPr lang="fr-CA" sz="1200" b="0" i="0" dirty="0">
                <a:solidFill>
                  <a:srgbClr val="000000"/>
                </a:solidFill>
                <a:effectLst/>
                <a:latin typeface="+mn-lt"/>
              </a:rPr>
              <a:t>​</a:t>
            </a:r>
            <a:endParaRPr lang="fr-CA" sz="1200" b="0" i="0" dirty="0">
              <a:solidFill>
                <a:srgbClr val="171F23"/>
              </a:solidFill>
              <a:effectLst/>
              <a:latin typeface="+mn-lt"/>
            </a:endParaRPr>
          </a:p>
          <a:p>
            <a:pPr algn="l" rtl="0" fontAlgn="base">
              <a:buFont typeface="+mj-lt"/>
              <a:buAutoNum type="arabicPeriod"/>
            </a:pPr>
            <a:r>
              <a:rPr lang="fr-CA" sz="1200" b="0" i="0" u="none" strike="noStrike" dirty="0">
                <a:solidFill>
                  <a:srgbClr val="000000"/>
                </a:solidFill>
                <a:effectLst/>
                <a:latin typeface="+mn-lt"/>
              </a:rPr>
              <a:t> </a:t>
            </a:r>
            <a:r>
              <a:rPr lang="fr-CA" sz="1200" dirty="0">
                <a:solidFill>
                  <a:srgbClr val="000000"/>
                </a:solidFill>
              </a:rPr>
              <a:t>Pour les activités d’apprentissage obligatoires satisfaisant aux UA exigées en études complémentaires ou autres,</a:t>
            </a:r>
            <a:r>
              <a:rPr lang="fr-CA" sz="1200" b="0" i="0" u="none" strike="noStrike" dirty="0">
                <a:solidFill>
                  <a:srgbClr val="000000"/>
                </a:solidFill>
                <a:effectLst/>
                <a:latin typeface="+mn-lt"/>
              </a:rPr>
              <a:t> </a:t>
            </a:r>
            <a:r>
              <a:rPr lang="fr-FR" sz="1200" b="0" i="0" u="none" strike="noStrike" dirty="0">
                <a:solidFill>
                  <a:srgbClr val="000000"/>
                </a:solidFill>
                <a:effectLst/>
                <a:latin typeface="+mn-lt"/>
              </a:rPr>
              <a:t>fournir des références ou des liens vers des descriptions présentées dans l’annuaire; une description semaine par semaine (ou l’équivalent) du contenu du cours n'est pas requise</a:t>
            </a:r>
            <a:r>
              <a:rPr lang="fr-CA" sz="1200" b="0" i="0" u="none" strike="noStrike" dirty="0">
                <a:solidFill>
                  <a:srgbClr val="000000"/>
                </a:solidFill>
                <a:effectLst/>
                <a:latin typeface="+mn-lt"/>
              </a:rPr>
              <a:t>. </a:t>
            </a:r>
            <a:r>
              <a:rPr lang="fr-FR" sz="1200" b="0" i="0" u="none" strike="noStrike" dirty="0">
                <a:solidFill>
                  <a:srgbClr val="000000"/>
                </a:solidFill>
                <a:effectLst/>
                <a:latin typeface="+mn-lt"/>
              </a:rPr>
              <a:t>Si les descriptions présentées dans l’annuaire ne fournissent pas de preuves claires du contenu des cours de sciences humaines, sciences sociales, arts, langues, gestion, économie de l'ingénierie ou communications, des plans de cours détaillés comprenant les résultats de l'apprentissage doivent être fournis.</a:t>
            </a:r>
            <a:r>
              <a:rPr lang="fr-CA" sz="1200" b="0" i="0" dirty="0">
                <a:solidFill>
                  <a:srgbClr val="000000"/>
                </a:solidFill>
                <a:effectLst/>
                <a:latin typeface="+mn-lt"/>
              </a:rPr>
              <a:t>​</a:t>
            </a:r>
            <a:endParaRPr lang="fr-CA" sz="1200" b="0" i="0" dirty="0">
              <a:solidFill>
                <a:srgbClr val="171F23"/>
              </a:solidFill>
              <a:effectLst/>
              <a:latin typeface="+mn-lt"/>
            </a:endParaRPr>
          </a:p>
          <a:p>
            <a:pPr algn="l" rtl="0" fontAlgn="base">
              <a:buFont typeface="+mj-lt"/>
              <a:buAutoNum type="arabicPeriod"/>
            </a:pPr>
            <a:r>
              <a:rPr lang="fr-CA" sz="1200" b="0" i="0" u="none" strike="noStrike" dirty="0">
                <a:solidFill>
                  <a:srgbClr val="000000"/>
                </a:solidFill>
                <a:effectLst/>
                <a:latin typeface="+mn-lt"/>
              </a:rPr>
              <a:t> Pour les activités d’apprentissage obligatoires et à option </a:t>
            </a:r>
            <a:r>
              <a:rPr lang="fr-FR" sz="1200" b="0" i="0" u="none" strike="noStrike" dirty="0">
                <a:solidFill>
                  <a:srgbClr val="000000"/>
                </a:solidFill>
                <a:effectLst/>
                <a:latin typeface="+mn-lt"/>
              </a:rPr>
              <a:t>enseignées en dehors de la faculté de génie (ou l'équivalent) qui appuient directement les l’acquisition des qualités requises des diplômés et qui ne sont pas couvertes dans les points C.1 à C.3, fournir un programme détaillé, semaine par semaine (ou l'équivalent), du contenu du cours et des attentes, en indiquant l'utilisation d'outils d'ingénierie et l'expérience en laboratoire.</a:t>
            </a:r>
            <a:r>
              <a:rPr lang="fr-CA" sz="1200" b="0" i="0" u="none" strike="noStrike" dirty="0">
                <a:solidFill>
                  <a:srgbClr val="000000"/>
                </a:solidFill>
                <a:effectLst/>
                <a:latin typeface="+mn-lt"/>
              </a:rPr>
              <a:t>  </a:t>
            </a:r>
            <a:endParaRPr lang="fr-CA" sz="1200" b="0" i="0" dirty="0">
              <a:solidFill>
                <a:srgbClr val="171F23"/>
              </a:solidFill>
              <a:effectLst/>
              <a:latin typeface="+mn-lt"/>
            </a:endParaRPr>
          </a:p>
          <a:p>
            <a:pPr marL="285750" indent="-285750">
              <a:buFont typeface="Arial"/>
              <a:buChar char="•"/>
            </a:pPr>
            <a:endParaRPr lang="en-US" sz="1200" dirty="0">
              <a:latin typeface="+mn-lt"/>
              <a:cs typeface="Calibri"/>
            </a:endParaRPr>
          </a:p>
          <a:p>
            <a:pPr algn="l" rtl="0" fontAlgn="base"/>
            <a:r>
              <a:rPr lang="fr-CA" sz="1200" b="1" i="0" u="none" strike="noStrike" dirty="0">
                <a:solidFill>
                  <a:srgbClr val="171F23"/>
                </a:solidFill>
                <a:effectLst/>
                <a:latin typeface="+mn-lt"/>
              </a:rPr>
              <a:t>D.  Exemples de travaux d’étudiants et d’évaluations (Normes 3.1, 3.4.4, 3.4.6, 3.4.7)</a:t>
            </a:r>
            <a:r>
              <a:rPr lang="fr-CA" sz="1200" b="0" i="0" dirty="0">
                <a:solidFill>
                  <a:srgbClr val="171F23"/>
                </a:solidFill>
                <a:effectLst/>
                <a:latin typeface="+mn-lt"/>
              </a:rPr>
              <a:t>​</a:t>
            </a:r>
          </a:p>
          <a:p>
            <a:pPr algn="l" rtl="0" fontAlgn="base"/>
            <a:r>
              <a:rPr lang="fr-FR" sz="1200" b="0" i="0" u="none" strike="noStrike" dirty="0">
                <a:solidFill>
                  <a:srgbClr val="000000"/>
                </a:solidFill>
                <a:effectLst/>
                <a:latin typeface="+mn-lt"/>
              </a:rPr>
              <a:t>Fournir des exemples de travaux et d’évaluations pour les activités d’apprentissage du programme du cheminement le plus court pour l’obtention du diplôme pour lesquelles des unités d’agrément des catégories sciences du génie et conception en ingénierie sont réclamées.  Cette information devrait être fournie en format électronique, si possible, au moment convenu par le président de l'équipe de visiteurs et le responsable du programme.</a:t>
            </a:r>
            <a:r>
              <a:rPr lang="fr-CA" sz="1200" b="0" i="0" dirty="0">
                <a:solidFill>
                  <a:srgbClr val="000000"/>
                </a:solidFill>
                <a:effectLst/>
                <a:latin typeface="+mn-lt"/>
              </a:rPr>
              <a:t>​</a:t>
            </a:r>
            <a:endParaRPr lang="fr-CA" sz="1200" b="0" i="0" dirty="0">
              <a:solidFill>
                <a:srgbClr val="171F23"/>
              </a:solidFill>
              <a:effectLst/>
              <a:latin typeface="+mn-lt"/>
            </a:endParaRPr>
          </a:p>
          <a:p>
            <a:pPr algn="l" rtl="0" fontAlgn="base"/>
            <a:r>
              <a:rPr lang="fr-FR" sz="1200" b="0" i="0" u="none" strike="noStrike" dirty="0">
                <a:solidFill>
                  <a:srgbClr val="000000"/>
                </a:solidFill>
                <a:effectLst/>
                <a:latin typeface="+mn-lt"/>
              </a:rPr>
              <a:t>1. Fournir des questions d’exercice.  Si les questions sont dans un cahier d’exercices, soumettre le cahier ou des copies des questions;</a:t>
            </a:r>
          </a:p>
          <a:p>
            <a:pPr algn="l" rtl="0" fontAlgn="base"/>
            <a:r>
              <a:rPr lang="fr-FR" sz="1200" b="0" i="0" u="none" strike="noStrike" dirty="0">
                <a:solidFill>
                  <a:srgbClr val="000000"/>
                </a:solidFill>
                <a:effectLst/>
                <a:latin typeface="+mn-lt"/>
              </a:rPr>
              <a:t>2. Fournir l’information donnée aux étudiants en laboratoire; inclure les grilles d’évaluation ou les systèmes de correction détaillés des activités d’apprentissage du programme du cheminement le plus court pour l’obtention du dipl</a:t>
            </a:r>
            <a:r>
              <a:rPr lang="fr-FR" sz="1200" dirty="0">
                <a:solidFill>
                  <a:srgbClr val="000000"/>
                </a:solidFill>
              </a:rPr>
              <a:t>ôme</a:t>
            </a:r>
            <a:r>
              <a:rPr lang="fr-FR" sz="1200" b="0" i="0" u="none" strike="noStrike" dirty="0">
                <a:solidFill>
                  <a:srgbClr val="000000"/>
                </a:solidFill>
                <a:effectLst/>
                <a:latin typeface="+mn-lt"/>
              </a:rPr>
              <a:t>, ou, à défaut de ceux-ci, jusqu’à six exemples de travaux de laboratoires notés. Au moins trois de ces exemples de travaux doivent, selon l’enseignant ou les enseignants, satisfaire minimalement aux attentes au moment de l’évaluation. Si tous les travaux satisfont aux attentes, il faut alors fournir au moins trois travaux, qui selon l’enseignant ou les enseignants, sont des travaux de qualité inférieure.  </a:t>
            </a:r>
          </a:p>
          <a:p>
            <a:pPr algn="l" rtl="0" fontAlgn="base"/>
            <a:r>
              <a:rPr lang="fr-FR" sz="1200" b="0" i="0" u="none" strike="noStrike" dirty="0">
                <a:solidFill>
                  <a:srgbClr val="000000"/>
                </a:solidFill>
                <a:effectLst/>
                <a:latin typeface="+mn-lt"/>
              </a:rPr>
              <a:t>3. Fournir des descriptions de projets accompagnées des grilles d’évaluation ou des systèmes de correction détaillés des activités d’apprentissage du programme du cheminement le plus court pour l’obtention du diplôme ou, à défaut de ceux-ci, jusqu’à six exemples de travaux de projet notés. Au moins trois de ces exemples de travaux doivent, selon l’enseignant ou les enseignants, satisfaire minimalement aux attentes au moment de l’évaluation. Si tous les travaux satisfont aux attentes, fournir au moins trois travaux, qui selon l’enseignant ou les enseignants, sont des travaux de qualité inférieure.   </a:t>
            </a:r>
          </a:p>
          <a:p>
            <a:pPr algn="l" rtl="0" fontAlgn="base"/>
            <a:r>
              <a:rPr lang="fr-FR" sz="1200" b="0" i="0" u="none" strike="noStrike" dirty="0">
                <a:solidFill>
                  <a:srgbClr val="000000"/>
                </a:solidFill>
                <a:effectLst/>
                <a:latin typeface="+mn-lt"/>
              </a:rPr>
              <a:t>4. Soumettre des examens, des interrogations, des tests ou d’autres évaluations sommatives, accompagnés des grilles d’évaluation ou des systèmes de correction détaillés, s’il y en a pour les activités d’apprentissage du programme du cheminement le plus court pour l’obtention du diplôme.</a:t>
            </a:r>
            <a:r>
              <a:rPr lang="fr-CA" sz="1200" b="0" i="0" u="none" strike="noStrike" dirty="0">
                <a:solidFill>
                  <a:srgbClr val="171F23"/>
                </a:solidFill>
                <a:effectLst/>
                <a:latin typeface="+mn-lt"/>
              </a:rPr>
              <a:t>  </a:t>
            </a:r>
            <a:endParaRPr lang="fr-CA" sz="1200" b="0" i="0" dirty="0">
              <a:solidFill>
                <a:srgbClr val="171F23"/>
              </a:solidFill>
              <a:effectLst/>
              <a:latin typeface="+mn-lt"/>
            </a:endParaRPr>
          </a:p>
          <a:p>
            <a:pPr fontAlgn="base"/>
            <a:r>
              <a:rPr lang="fr-CA" sz="1200" b="1" dirty="0">
                <a:solidFill>
                  <a:srgbClr val="171F23"/>
                </a:solidFill>
              </a:rPr>
              <a:t>E. Travaux d’étudiants évalués (Normes 3.1, 3.4.4, 3.4.6, 3.4.7)</a:t>
            </a:r>
            <a:r>
              <a:rPr lang="fr-CA" sz="1200" dirty="0">
                <a:solidFill>
                  <a:srgbClr val="171F23"/>
                </a:solidFill>
              </a:rPr>
              <a:t>​</a:t>
            </a:r>
          </a:p>
          <a:p>
            <a:pPr fontAlgn="base"/>
            <a:r>
              <a:rPr lang="fr-FR" sz="1200" dirty="0">
                <a:solidFill>
                  <a:srgbClr val="000000"/>
                </a:solidFill>
              </a:rPr>
              <a:t>Les travaux d’étudiants évalués doivent être fournis en format électronique, si possible, au moment convenu par le président de l'équipe de visiteurs et le responsable du programme.</a:t>
            </a:r>
            <a:r>
              <a:rPr lang="fr-CA" sz="1200" dirty="0">
                <a:solidFill>
                  <a:srgbClr val="000000"/>
                </a:solidFill>
              </a:rPr>
              <a:t>​</a:t>
            </a:r>
            <a:endParaRPr lang="fr-CA" sz="1200" dirty="0">
              <a:solidFill>
                <a:srgbClr val="171F23"/>
              </a:solidFill>
            </a:endParaRPr>
          </a:p>
          <a:p>
            <a:pPr fontAlgn="base"/>
            <a:r>
              <a:rPr lang="fr-CA" sz="1200" dirty="0">
                <a:solidFill>
                  <a:srgbClr val="171F23"/>
                </a:solidFill>
              </a:rPr>
              <a:t>1. Pour </a:t>
            </a:r>
            <a:r>
              <a:rPr lang="fr-FR" sz="1200" dirty="0">
                <a:solidFill>
                  <a:srgbClr val="171F23"/>
                </a:solidFill>
              </a:rPr>
              <a:t>l’expérience de la conception en ingénierie, soumettre toutes les réalisations attendues de 10 projets évalués comprenant, notamment, des rapports écrits, des modèles</a:t>
            </a:r>
            <a:r>
              <a:rPr lang="fr-CA" sz="1200" dirty="0">
                <a:solidFill>
                  <a:srgbClr val="000000"/>
                </a:solidFill>
              </a:rPr>
              <a:t> physiques ou des modèles mathématiques, selon le cas. </a:t>
            </a:r>
            <a:r>
              <a:rPr lang="fr-FR" sz="1200" dirty="0">
                <a:solidFill>
                  <a:srgbClr val="000000"/>
                </a:solidFill>
              </a:rPr>
              <a:t>Ou tous les projets, si moins de 10 projets ont été réalisés dans le cadre d’un cours. Au moins trois de ces exemples de travaux doivent, selon l’enseignant, satisfaire minimalement aux attentes au moment de l’évaluation. Si tous les travaux satisfont aux attentes, fournir au moins trois travaux, qui selon l’enseignant ou les enseignants, sont des travaux de qualité inférieure</a:t>
            </a:r>
            <a:r>
              <a:rPr lang="fr-CA" sz="1200" dirty="0">
                <a:solidFill>
                  <a:srgbClr val="000000"/>
                </a:solidFill>
              </a:rPr>
              <a:t>.   </a:t>
            </a:r>
            <a:endParaRPr lang="fr-CA" sz="1200" dirty="0">
              <a:solidFill>
                <a:srgbClr val="171F23"/>
              </a:solidFill>
            </a:endParaRPr>
          </a:p>
          <a:p>
            <a:r>
              <a:rPr lang="fr-CA" sz="1200" dirty="0">
                <a:solidFill>
                  <a:srgbClr val="000000"/>
                </a:solidFill>
              </a:rPr>
              <a:t>2. </a:t>
            </a:r>
            <a:r>
              <a:rPr lang="fr-FR" sz="1200" dirty="0">
                <a:solidFill>
                  <a:srgbClr val="000000"/>
                </a:solidFill>
              </a:rPr>
              <a:t>Pour 10 activités d’apprentissage obligatoires fournissant des UA en sciences du génie et conception en ingénierie (autres que l’expérience de la conception en ingénierie) suivies par tous les étudiants du programme pendant les deux dernières années d’études, soumettre des examens, des interrogations, des tests ou d’autres évaluations sommatives qui représentent, dans n’importe quelle combinaison, au moins 75 % de la note globale de l’activité d’apprentissage.</a:t>
            </a:r>
            <a:r>
              <a:rPr lang="fr-CA" sz="1200" dirty="0">
                <a:solidFill>
                  <a:srgbClr val="000000"/>
                </a:solidFill>
              </a:rPr>
              <a:t> Pour chaque évaluation, fournir un maximum de six exemples. </a:t>
            </a:r>
            <a:r>
              <a:rPr lang="fr-FR" sz="1200" dirty="0">
                <a:solidFill>
                  <a:srgbClr val="000000"/>
                </a:solidFill>
              </a:rPr>
              <a:t>Au moins trois de ces exemples de travaux doivent, selon l’enseignant, satisfaire minimalement aux attentes au moment de l’évaluation. Si tous les travaux satisfont aux attentes, fournir au moins trois travaux, qui selon l’enseignant ou les enseignants, sont des travaux de qualité inférieure.</a:t>
            </a:r>
            <a:r>
              <a:rPr lang="fr-CA" sz="1200" dirty="0">
                <a:solidFill>
                  <a:srgbClr val="000000"/>
                </a:solidFill>
              </a:rPr>
              <a:t>   </a:t>
            </a:r>
            <a:endParaRPr lang="fr-CA" sz="1200" dirty="0">
              <a:cs typeface="Calibri"/>
            </a:endParaRPr>
          </a:p>
          <a:p>
            <a:r>
              <a:rPr lang="fr-CA" sz="1200" dirty="0">
                <a:solidFill>
                  <a:srgbClr val="000000"/>
                </a:solidFill>
              </a:rPr>
              <a:t>3. </a:t>
            </a:r>
            <a:r>
              <a:rPr lang="fr-FR" sz="1200" dirty="0">
                <a:solidFill>
                  <a:srgbClr val="000000"/>
                </a:solidFill>
              </a:rPr>
              <a:t>Si les exigences du programme pour les deux dernières années d'études consistent en moins de dix activités d’apprentissage obligatoires, le programme peut choisir de soumettre des activités d’apprentissage obligatoires de l'année d'études précédente, ou des activités d’apprentissage à option à taux d'inscription élevé du cheminement le plus court pour l'obtention du diplôme dans les dernières années. Le programme doit fournir suffisamment d’information pour faire la preuve de la conformité aux normes.</a:t>
            </a:r>
            <a:r>
              <a:rPr lang="fr-CA" sz="1200" dirty="0">
                <a:solidFill>
                  <a:srgbClr val="000000"/>
                </a:solidFill>
              </a:rPr>
              <a:t> </a:t>
            </a:r>
            <a:endParaRPr lang="fr-CA" sz="1200" dirty="0">
              <a:cs typeface="Calibri"/>
            </a:endParaRPr>
          </a:p>
          <a:p>
            <a:r>
              <a:rPr lang="fr-CA" sz="1200" dirty="0">
                <a:cs typeface="Calibri"/>
              </a:rPr>
              <a:t>4. </a:t>
            </a:r>
            <a:r>
              <a:rPr lang="fr-FR" sz="1200" dirty="0">
                <a:cs typeface="Calibri"/>
              </a:rPr>
              <a:t>Fournir des exemples supplémentaires de l’acquisition des qualités requises des diplômés qui n'ont pas été inclus dans l'expérience de la conception (E.1) ou dans les dix activités d'apprentissage sélectionnées dans E.2 et E.3 de manière à ce qu'au moins un ensemble d’exemple liés à chacune des QRD soit disponible. Ces exemples devraient être tirés de cours du cheminement le plus court pour l'obtention du diplôme à un niveau de développement intermédiaire (D) ou d'application avancée (A). Jusqu'à six exemples peuvent être fournis pour étayer la conformité à chacune des QRD qui ne sont pas abordés dans E1, E2 ou E3, mais ils doivent inclure au moins trois exemples de travaux qui, de l'avis du ou des professeurs au moment de la notation, répondent marginalement aux attentes.</a:t>
            </a:r>
            <a:r>
              <a:rPr lang="fr-CA" sz="1200" dirty="0">
                <a:solidFill>
                  <a:srgbClr val="171F23"/>
                </a:solidFill>
              </a:rPr>
              <a:t> </a:t>
            </a:r>
          </a:p>
          <a:p>
            <a:endParaRPr lang="fr-CA" sz="1200" dirty="0">
              <a:solidFill>
                <a:srgbClr val="171F23"/>
              </a:solidFill>
              <a:cs typeface="Calibri"/>
            </a:endParaRPr>
          </a:p>
          <a:p>
            <a:pPr fontAlgn="base"/>
            <a:r>
              <a:rPr lang="fr-CA" sz="1200" b="1" dirty="0">
                <a:solidFill>
                  <a:srgbClr val="171F23"/>
                </a:solidFill>
              </a:rPr>
              <a:t>F. Éléments probants d’une culture de sécurité (Norme 3.4.7)</a:t>
            </a:r>
            <a:r>
              <a:rPr lang="fr-CA" sz="1200" dirty="0">
                <a:solidFill>
                  <a:srgbClr val="171F23"/>
                </a:solidFill>
              </a:rPr>
              <a:t>​</a:t>
            </a:r>
          </a:p>
          <a:p>
            <a:pPr fontAlgn="base"/>
            <a:r>
              <a:rPr lang="fr-FR" sz="1200" dirty="0">
                <a:solidFill>
                  <a:srgbClr val="000000"/>
                </a:solidFill>
              </a:rPr>
              <a:t>Des éléments probants d'une culture de la sécurité devraient être disponibles lors de la visite. Il peut s’agir, entre autres, de manuels de sécurité, de documentation sur la formation dispensée aux étudiants, de procès-verbaux de réunions sur la sécurité, de dossiers et de signalisation.</a:t>
            </a:r>
            <a:endParaRPr lang="fr-CA" sz="1200" dirty="0">
              <a:solidFill>
                <a:srgbClr val="171F23"/>
              </a:solidFill>
            </a:endParaRPr>
          </a:p>
          <a:p>
            <a:pPr marL="0" indent="0">
              <a:buFont typeface="Arial"/>
              <a:buNone/>
            </a:pPr>
            <a:endParaRPr lang="en-US" sz="1200" dirty="0">
              <a:latin typeface="+mn-lt"/>
              <a:cs typeface="Calibri"/>
            </a:endParaRPr>
          </a:p>
          <a:p>
            <a:endParaRPr lang="en-US" sz="1200" dirty="0">
              <a:latin typeface="+mn-lt"/>
              <a:cs typeface="Calibri"/>
            </a:endParaRPr>
          </a:p>
        </p:txBody>
      </p:sp>
      <p:sp>
        <p:nvSpPr>
          <p:cNvPr id="4" name="Slide Number Placeholder 3"/>
          <p:cNvSpPr>
            <a:spLocks noGrp="1"/>
          </p:cNvSpPr>
          <p:nvPr>
            <p:ph type="sldNum" sz="quarter" idx="5"/>
          </p:nvPr>
        </p:nvSpPr>
        <p:spPr/>
        <p:txBody>
          <a:bodyPr/>
          <a:lstStyle/>
          <a:p>
            <a:fld id="{94C345D2-5F75-4C67-BD7A-51D5C348478D}" type="slidenum">
              <a:rPr lang="en-CA" smtClean="0"/>
              <a:t>65</a:t>
            </a:fld>
            <a:endParaRPr lang="en-CA" dirty="0"/>
          </a:p>
        </p:txBody>
      </p:sp>
    </p:spTree>
    <p:extLst>
      <p:ext uri="{BB962C8B-B14F-4D97-AF65-F5344CB8AC3E}">
        <p14:creationId xmlns:p14="http://schemas.microsoft.com/office/powerpoint/2010/main" val="21588968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b="0" i="0" dirty="0">
                <a:solidFill>
                  <a:srgbClr val="3B3B3B"/>
                </a:solidFill>
                <a:effectLst/>
                <a:latin typeface="+mn-lt"/>
              </a:rPr>
              <a:t>L’Exception provisoire pour les étudiants qui participent à des programmes internationaux d’échanges est une politique temporaire qui vise à lever les obstacles liés à l’agrément qui empêchent les étudiants inscrits à un programme de premier cycle en génie dans un établissement d’enseignement supérieur (EES) canadien de participer à des programmes internationaux d’échanges dans le cadre de leur programme d’étude</a:t>
            </a:r>
            <a:r>
              <a:rPr lang="fr-CA" sz="1200" b="0" i="0" dirty="0">
                <a:solidFill>
                  <a:srgbClr val="3B3B3B"/>
                </a:solidFill>
                <a:effectLst/>
                <a:latin typeface="+mn-lt"/>
              </a:rPr>
              <a:t>.</a:t>
            </a:r>
          </a:p>
          <a:p>
            <a:endParaRPr lang="fr-CA" sz="1200" b="0" i="0" dirty="0">
              <a:solidFill>
                <a:srgbClr val="3B3B3B"/>
              </a:solidFill>
              <a:effectLst/>
              <a:latin typeface="+mn-lt"/>
            </a:endParaRPr>
          </a:p>
          <a:p>
            <a:r>
              <a:rPr lang="fr-FR" sz="1200" b="0" i="0" dirty="0">
                <a:solidFill>
                  <a:srgbClr val="3B3B3B"/>
                </a:solidFill>
                <a:effectLst/>
                <a:latin typeface="+mn-lt"/>
              </a:rPr>
              <a:t>Cette Exception provisoire vise à lever les obstacles liés à l’agrément pour les étudiants qui participent à des échanges internationaux, notamment les normes d’agrément relatives au contenu du programme qui doit être dispensé par des  enseignants titulaires d’un permis d’exercice du génie au Canada, et au pourcentage d'un programme qui doit être suivi dans l'établissement d’attache.</a:t>
            </a:r>
            <a:endParaRPr lang="fr-CA" sz="1200" b="0" i="0" dirty="0">
              <a:solidFill>
                <a:srgbClr val="3B3B3B"/>
              </a:solidFill>
              <a:effectLst/>
              <a:latin typeface="+mn-lt"/>
            </a:endParaRPr>
          </a:p>
          <a:p>
            <a:endParaRPr lang="en-GB" sz="1200" b="0" i="0" dirty="0">
              <a:solidFill>
                <a:srgbClr val="3B3B3B"/>
              </a:solidFill>
              <a:effectLst/>
              <a:latin typeface="+mn-lt"/>
            </a:endParaRPr>
          </a:p>
          <a:p>
            <a:pPr algn="l" fontAlgn="base"/>
            <a:r>
              <a:rPr lang="en-GB" sz="1200" b="1" i="0" dirty="0">
                <a:solidFill>
                  <a:srgbClr val="3B3B3B"/>
                </a:solidFill>
                <a:effectLst/>
                <a:latin typeface="+mn-lt"/>
              </a:rPr>
              <a:t>6 </a:t>
            </a:r>
            <a:r>
              <a:rPr lang="fr-CA" sz="1200" b="1" i="0" dirty="0">
                <a:solidFill>
                  <a:srgbClr val="3B3B3B"/>
                </a:solidFill>
                <a:effectLst/>
                <a:latin typeface="+mn-lt"/>
              </a:rPr>
              <a:t>Normes et procédures d’agrément du BCAPG prises en considération dans le cadre de cette Exception provisoire</a:t>
            </a:r>
          </a:p>
          <a:p>
            <a:pPr algn="l" fontAlgn="base"/>
            <a:r>
              <a:rPr lang="fr-FR" sz="1200" b="0" i="0" dirty="0">
                <a:solidFill>
                  <a:srgbClr val="3B3B3B"/>
                </a:solidFill>
                <a:effectLst/>
                <a:latin typeface="+mn-lt"/>
              </a:rPr>
              <a:t>Plusieurs normes et procédures d’agrément du BCAPG sont touchées par la présente Exception provisoire </a:t>
            </a:r>
            <a:r>
              <a:rPr lang="fr-CA" sz="1200" b="0" i="0" dirty="0">
                <a:solidFill>
                  <a:srgbClr val="3B3B3B"/>
                </a:solidFill>
                <a:effectLst/>
                <a:latin typeface="+mn-lt"/>
              </a:rPr>
              <a:t>:</a:t>
            </a:r>
          </a:p>
          <a:p>
            <a:pPr marL="171450" indent="-171450" fontAlgn="base">
              <a:spcAft>
                <a:spcPts val="600"/>
              </a:spcAft>
              <a:buFont typeface="Arial" panose="020B0604020202020204" pitchFamily="34" charset="0"/>
              <a:buChar char="•"/>
            </a:pPr>
            <a:r>
              <a:rPr lang="fr-CA" sz="1200" i="1" dirty="0">
                <a:effectLst/>
                <a:latin typeface="Calibri" panose="020F0502020204030204" pitchFamily="34" charset="0"/>
                <a:ea typeface="Times New Roman" panose="02020603050405020304" pitchFamily="18" charset="0"/>
                <a:cs typeface="Calibri" panose="020F0502020204030204" pitchFamily="34" charset="0"/>
              </a:rPr>
              <a:t>Norme 3.3.1 </a:t>
            </a:r>
            <a:r>
              <a:rPr lang="fr-CA" sz="1200" b="1" i="1" dirty="0">
                <a:effectLst/>
                <a:latin typeface="Calibri" panose="020F0502020204030204" pitchFamily="34" charset="0"/>
                <a:ea typeface="Times New Roman" panose="02020603050405020304" pitchFamily="18" charset="0"/>
                <a:cs typeface="Calibri" panose="020F0502020204030204" pitchFamily="34" charset="0"/>
              </a:rPr>
              <a:t>Admission :</a:t>
            </a:r>
            <a:r>
              <a:rPr lang="fr-CA" sz="1200" i="1" dirty="0">
                <a:effectLst/>
                <a:latin typeface="Calibri" panose="020F0502020204030204" pitchFamily="34" charset="0"/>
                <a:ea typeface="Times New Roman" panose="02020603050405020304" pitchFamily="18" charset="0"/>
                <a:cs typeface="Calibri" panose="020F0502020204030204" pitchFamily="34" charset="0"/>
              </a:rPr>
              <a:t> Des politiques et des processus attestés doivent être en place en ce qui a trait à l’admission des étudiants. L’admission d’étudiants sur la base de l’intégration d’acquis, des études antérieures, des crédits de transfert et/ou des études d’échange doit être conforme aux règlements pertinents du Bureau d’agrément.</a:t>
            </a:r>
            <a:endParaRPr lang="en-US" sz="1200" dirty="0">
              <a:effectLst/>
              <a:latin typeface="Calibri" panose="020F0502020204030204" pitchFamily="34" charset="0"/>
              <a:ea typeface="Times New Roman" panose="02020603050405020304" pitchFamily="18" charset="0"/>
              <a:cs typeface="Times New Roman" panose="02020603050405020304" pitchFamily="18" charset="0"/>
            </a:endParaRPr>
          </a:p>
          <a:p>
            <a:pPr marL="628650" lvl="1" indent="-171450" algn="l" fontAlgn="base">
              <a:buFont typeface="Arial" panose="020B0604020202020204" pitchFamily="34" charset="0"/>
              <a:buChar char="•"/>
            </a:pPr>
            <a:r>
              <a:rPr lang="fr-FR" sz="1200" b="0" i="0" dirty="0">
                <a:solidFill>
                  <a:srgbClr val="3B3B3B"/>
                </a:solidFill>
                <a:effectLst/>
                <a:latin typeface="+mn-lt"/>
              </a:rPr>
              <a:t>L’Exception provisoire s’applique uniquement aux étudiants participant à un programme international d’échanges. L’intégration d’acquis, les études antérieures et les crédits de transfert pour les besoins de l’admission d’étudiants ne relèvent pas de la présente Exception provisoire.</a:t>
            </a:r>
            <a:endParaRPr lang="fr-CA" sz="1200" b="0" i="0" dirty="0">
              <a:solidFill>
                <a:srgbClr val="3B3B3B"/>
              </a:solidFill>
              <a:effectLst/>
              <a:latin typeface="+mn-lt"/>
            </a:endParaRPr>
          </a:p>
          <a:p>
            <a:pPr marL="342900" indent="-342900" algn="l" fontAlgn="base">
              <a:buFont typeface="Arial" panose="020B0604020202020204" pitchFamily="34" charset="0"/>
              <a:buChar char="•"/>
            </a:pPr>
            <a:r>
              <a:rPr lang="fr-CA" sz="1200" i="1" dirty="0">
                <a:effectLst/>
                <a:latin typeface="Calibri" panose="020F0502020204030204" pitchFamily="34" charset="0"/>
                <a:ea typeface="Times New Roman" panose="02020603050405020304" pitchFamily="18" charset="0"/>
              </a:rPr>
              <a:t>Norme 3.3.2 </a:t>
            </a:r>
            <a:r>
              <a:rPr lang="fr-CA" sz="1200" b="1" i="1" dirty="0">
                <a:effectLst/>
                <a:latin typeface="Calibri" panose="020F0502020204030204" pitchFamily="34" charset="0"/>
                <a:ea typeface="Times New Roman" panose="02020603050405020304" pitchFamily="18" charset="0"/>
              </a:rPr>
              <a:t>Passage d’une année à l’autre et obtention du diplôme :</a:t>
            </a:r>
            <a:r>
              <a:rPr lang="fr-CA" sz="1200" i="1" dirty="0">
                <a:effectLst/>
                <a:latin typeface="Calibri" panose="020F0502020204030204" pitchFamily="34" charset="0"/>
                <a:ea typeface="Times New Roman" panose="02020603050405020304" pitchFamily="18" charset="0"/>
              </a:rPr>
              <a:t> Les processus et les politiques doivent être attestés. L’établissement d’enseignement supérieur doit vérifier que les étudiants se conforment à tous ses règlements en ce qui a trait à l’obtention du diplôme dans le programme indiqué sur le relevé de notes et que le programme d’études suivi est conforme à celui du programme agréé. Le nom du programme doit être pertinent pour tous les étudiants qui obtiennent un diplôme de ce programme</a:t>
            </a:r>
            <a:r>
              <a:rPr lang="fr-CA" sz="1200" b="0" i="1" dirty="0">
                <a:solidFill>
                  <a:srgbClr val="3B3B3B"/>
                </a:solidFill>
                <a:effectLst/>
                <a:latin typeface="+mn-lt"/>
              </a:rPr>
              <a:t>.</a:t>
            </a:r>
            <a:endParaRPr lang="fr-CA"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Les programmes de génie dont des étudiants participent à un programme international d’échanges sont tenus de mettre en œuvre et de respecter les procédures et les processus indiqués dans la section 7. Les procédures et les processus relatifs au programme international d’échanges de l’établissement d’attache doivent être soumis à l’examen de l’équipe de visiteurs</a:t>
            </a:r>
            <a:r>
              <a:rPr lang="fr-CA"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Norme 3.4.4.1 Au moins 600 unités d’agrément, constituées d’une combinaison de cours de sciences du génie et de conception en ingénierie faisant partie d’un programme de génie, doivent être dispensées par des enseignants détenant un permis d’exercice du génie ou étant en voie de l’obtenir, conformément à l’Énoncé d’interprétation sur les attentes et les exigences en matière de permis d’exercice</a:t>
            </a:r>
            <a:r>
              <a:rPr lang="fr-CA" sz="1200" b="0" i="1" dirty="0">
                <a:solidFill>
                  <a:srgbClr val="3B3B3B"/>
                </a:solidFill>
                <a:effectLst/>
                <a:latin typeface="+mn-lt"/>
              </a:rPr>
              <a:t>.</a:t>
            </a:r>
            <a:endParaRPr lang="fr-CA"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cette norme si les procédures et les processus de vérification prévus dans la section 7 sont respectés</a:t>
            </a:r>
            <a:r>
              <a:rPr lang="fr-CA"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Norme 3.4.4.4 Au moins 225 unités d’agrément, constituées de cours de conception en ingénierie faisant partie d’un programme de génie, doivent être dispensées par des enseignants détenant un permis d’exercice du génie, conformément à l’Énoncé d’interprétation sur les attentes et les exigences en matière de permis d’exercice</a:t>
            </a:r>
            <a:r>
              <a:rPr lang="fr-CA" sz="1200" b="0" i="1" dirty="0">
                <a:solidFill>
                  <a:srgbClr val="3B3B3B"/>
                </a:solidFill>
                <a:effectLst/>
                <a:latin typeface="+mn-lt"/>
              </a:rPr>
              <a:t>.</a:t>
            </a:r>
            <a:endParaRPr lang="fr-CA"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cette norme si les procédures et les processus de vérification prévus dans la section 7 sont respectés</a:t>
            </a:r>
            <a:r>
              <a:rPr lang="fr-CA"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Norme 3.4.8 Tous les étudiants doivent satisfaire aux exigences relatives au contenu du programme d’études, y compris les étudiants admis sur la base de l’intégration d’acquis, de crédits d’études antérieures de niveau postsecondaire, de crédits de transfert et/ou d’études d’échange</a:t>
            </a:r>
            <a:r>
              <a:rPr lang="en-GB" sz="1200" b="0" i="1" dirty="0">
                <a:solidFill>
                  <a:srgbClr val="3B3B3B"/>
                </a:solidFill>
                <a:effectLst/>
                <a:latin typeface="+mn-lt"/>
              </a:rPr>
              <a:t>.</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cette norme si les procédures et les processus de vérification prévus dans la section 7 sont respectés</a:t>
            </a:r>
            <a:r>
              <a:rPr lang="en-GB"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Norme 3.5.5 Statut des membres du corps professoral à l’égard de la profession d’ingénieur : Les professeurs qui donnent des cours portant essentiellement sur les sciences du génie et la conception en ingénierie devraient être titulaires d’un permis d’exercice du génie au Canada.</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cette norme si les procédures et les processus de vérification prévus dans la section 7 sont respectés</a:t>
            </a:r>
            <a:r>
              <a:rPr lang="en-GB"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Annexe 1, Règlements pour l’octroi de crédits de transferts, article 1.4 : Il n’y a pas de restrictions imposées aux transferts de crédits entre des programmes agréés par le Bureau d’agrément; cependant, dans tous les cas, au moins la moitié (50 %) du programme doit être effectuée à l’établissement d’attache</a:t>
            </a:r>
            <a:r>
              <a:rPr lang="en-GB" sz="1200" b="0" i="1" dirty="0">
                <a:solidFill>
                  <a:srgbClr val="3B3B3B"/>
                </a:solidFill>
                <a:effectLst/>
                <a:latin typeface="+mn-lt"/>
              </a:rPr>
              <a:t>.</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Ce critère est assoupli pour les étudiants qui participent à un programme international d’échanges : au moins 50 % du programme doit être effectuée dans le cadre d’un programme agréé par le BCAPG, au Canada. Les crédits transférés conformément aux protocoles de transfert de crédit de programme de CÉGEP ou d’établissements affiliés décrits dans l’annexe 1 des Normes et procédures d’agrément du BCAPG seront considérés comme faisant partie du programme agréé par le BCAPG</a:t>
            </a:r>
            <a:r>
              <a:rPr lang="en-GB"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Annexe 1, Règlements pour l’octroi de crédits de transferts, article 2.4.1 : Si un crédit de transfert est accordé pour des cours en sciences du génie ou en conception en ingénierie, l’établissement d’attache doit vérifier, par exemple par le biais d’une entente officielle, que l’expertise, la compétence et le statut professionnel du corps professoral sont substantiellement équivalents à ceux des enseignants donnant les programmes d’études agréés au Canada</a:t>
            </a:r>
            <a:r>
              <a:rPr lang="en-GB" sz="1200" b="0" i="1" dirty="0">
                <a:solidFill>
                  <a:srgbClr val="3B3B3B"/>
                </a:solidFill>
                <a:effectLst/>
                <a:latin typeface="+mn-lt"/>
              </a:rPr>
              <a:t>;</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 article si les procédures et les processus de vérification prévus dans la section 7 sont respectés</a:t>
            </a:r>
            <a:r>
              <a:rPr lang="en-GB" sz="1200" b="0" i="0" dirty="0">
                <a:solidFill>
                  <a:srgbClr val="3B3B3B"/>
                </a:solidFill>
                <a:effectLst/>
                <a:latin typeface="+mn-lt"/>
              </a:rPr>
              <a:t>.</a:t>
            </a:r>
          </a:p>
          <a:p>
            <a:pPr marL="342900" indent="-342900" algn="l" fontAlgn="base">
              <a:buFont typeface="Arial" panose="020B0604020202020204" pitchFamily="34" charset="0"/>
              <a:buChar char="•"/>
            </a:pPr>
            <a:r>
              <a:rPr lang="fr-FR" sz="1200" b="0" i="1" dirty="0">
                <a:solidFill>
                  <a:srgbClr val="3B3B3B"/>
                </a:solidFill>
                <a:effectLst/>
                <a:latin typeface="+mn-lt"/>
              </a:rPr>
              <a:t>Annexe 1, Règlements pour l’octroi de crédits de transferts, article 2.4.3 : Dans le cas des crédits de transfert non visés aux articles 2.4.1 [ententes officielles entre l’établissement d’attache et l’établissement d’accueil] ou 2.4.2 [programmes substantiellement équivalents, signataires de l’Accord de Washington, zones de compétence avec lesquelles Ingénieurs Canada a établi une entente de reconnaissance mutuelle], au moins 600 UA en sciences du génie et conception en ingénierie (combinées) et au moins 225 UA en conception en ingénierie doivent être obtenues à l’établissement d’attache et créditées par celui-ci</a:t>
            </a:r>
            <a:r>
              <a:rPr lang="en-GB" sz="1200" b="0" i="1" dirty="0">
                <a:solidFill>
                  <a:srgbClr val="3B3B3B"/>
                </a:solidFill>
                <a:effectLst/>
                <a:latin typeface="+mn-lt"/>
              </a:rPr>
              <a:t>.</a:t>
            </a:r>
            <a:endParaRPr lang="en-GB" sz="1200" b="0" i="0" dirty="0">
              <a:solidFill>
                <a:srgbClr val="3B3B3B"/>
              </a:solidFill>
              <a:effectLst/>
              <a:latin typeface="+mn-lt"/>
            </a:endParaRPr>
          </a:p>
          <a:p>
            <a:pPr marL="800100" lvl="1" indent="-342900" algn="l" fontAlgn="base">
              <a:buFont typeface="Arial" panose="020B0604020202020204" pitchFamily="34" charset="0"/>
              <a:buChar char="•"/>
            </a:pPr>
            <a:r>
              <a:rPr lang="fr-FR" sz="1200" b="0" i="0" dirty="0">
                <a:solidFill>
                  <a:srgbClr val="3B3B3B"/>
                </a:solidFill>
                <a:effectLst/>
                <a:latin typeface="+mn-lt"/>
              </a:rPr>
              <a:t>Un programme international d’échanges est exempté de cet article, mais les étudiants qui participent à un programme international d’échanges sont toujours assujettis à la norme 3.4.4 (minimum de 900 UA dans une combinaison de sciences du génie et de conception en ingénierie; de ce total, au moins 225 UA doivent être liées aux sciences du génie et au moins 225 UA à la conception en ingénierie). Cependant, ces étudiants ne sont pas tenus d’acquérir ces UA à leur établissement d’attache si les procédures et les processus de vérification prévus dans la section 7 sont respectés.</a:t>
            </a:r>
            <a:endParaRPr lang="en-GB" sz="1200" b="0" i="0" dirty="0">
              <a:solidFill>
                <a:srgbClr val="3B3B3B"/>
              </a:solidFill>
              <a:effectLst/>
              <a:latin typeface="+mn-lt"/>
            </a:endParaRPr>
          </a:p>
          <a:p>
            <a:endParaRPr lang="en-CA" sz="12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66</a:t>
            </a:fld>
            <a:endParaRPr lang="en-CA"/>
          </a:p>
        </p:txBody>
      </p:sp>
    </p:spTree>
    <p:extLst>
      <p:ext uri="{BB962C8B-B14F-4D97-AF65-F5344CB8AC3E}">
        <p14:creationId xmlns:p14="http://schemas.microsoft.com/office/powerpoint/2010/main" val="382270710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fr-CA" sz="1200" b="1" i="0" dirty="0">
                <a:solidFill>
                  <a:srgbClr val="3B3B3B"/>
                </a:solidFill>
                <a:effectLst/>
                <a:latin typeface="+mn-lt"/>
              </a:rPr>
              <a:t>7  </a:t>
            </a:r>
            <a:r>
              <a:rPr lang="fr-FR" sz="1200" b="1" i="0" dirty="0">
                <a:solidFill>
                  <a:srgbClr val="3B3B3B"/>
                </a:solidFill>
                <a:effectLst/>
                <a:latin typeface="+mn-lt"/>
              </a:rPr>
              <a:t>Procédures et processus relatifs aux programmes internationaux d’échange</a:t>
            </a:r>
            <a:endParaRPr lang="fr-CA" sz="1200" b="1" i="0" dirty="0">
              <a:solidFill>
                <a:srgbClr val="3B3B3B"/>
              </a:solidFill>
              <a:effectLst/>
              <a:latin typeface="+mn-lt"/>
            </a:endParaRPr>
          </a:p>
          <a:p>
            <a:pPr algn="l" fontAlgn="base"/>
            <a:r>
              <a:rPr lang="fr-FR" sz="1200" b="0" i="0" dirty="0">
                <a:solidFill>
                  <a:srgbClr val="3B3B3B"/>
                </a:solidFill>
                <a:effectLst/>
                <a:latin typeface="+mn-lt"/>
              </a:rPr>
              <a:t>L’établissement d’attache doit consigner l’ensemble des procédures et des processus relatifs aux programmes internationaux d’échanges. Pour les besoins de la mise en œuvre de l’Exception provisoire, il peut utiliser ses procédures et processus relatifs à l’évaluation des crédits de transfert.</a:t>
            </a:r>
            <a:endParaRPr lang="fr-CA" sz="1200" b="0" i="0" dirty="0">
              <a:solidFill>
                <a:srgbClr val="3B3B3B"/>
              </a:solidFill>
              <a:effectLst/>
              <a:latin typeface="+mn-lt"/>
            </a:endParaRPr>
          </a:p>
          <a:p>
            <a:pPr algn="l" fontAlgn="base"/>
            <a:endParaRPr lang="fr-CA" sz="1200" b="1" i="0" dirty="0">
              <a:solidFill>
                <a:srgbClr val="3B3B3B"/>
              </a:solidFill>
              <a:effectLst/>
              <a:latin typeface="+mn-lt"/>
            </a:endParaRPr>
          </a:p>
          <a:p>
            <a:pPr algn="l" fontAlgn="base"/>
            <a:r>
              <a:rPr lang="fr-CA" sz="1200" b="1" i="0" dirty="0">
                <a:solidFill>
                  <a:srgbClr val="3B3B3B"/>
                </a:solidFill>
                <a:effectLst/>
                <a:latin typeface="+mn-lt"/>
              </a:rPr>
              <a:t>7.1 </a:t>
            </a:r>
            <a:r>
              <a:rPr lang="fr-FR" sz="1200" b="1" i="0" dirty="0">
                <a:solidFill>
                  <a:srgbClr val="3B3B3B"/>
                </a:solidFill>
                <a:effectLst/>
                <a:latin typeface="+mn-lt"/>
              </a:rPr>
              <a:t> Procédures et processus d’évaluation des activités d’apprentissage suivies dans un établissement d’accueil</a:t>
            </a:r>
            <a:endParaRPr lang="fr-CA" sz="1200" b="1" i="0" dirty="0">
              <a:solidFill>
                <a:srgbClr val="3B3B3B"/>
              </a:solidFill>
              <a:effectLst/>
              <a:latin typeface="+mn-lt"/>
            </a:endParaRPr>
          </a:p>
          <a:p>
            <a:pPr algn="l" fontAlgn="base"/>
            <a:r>
              <a:rPr lang="fr-FR" sz="1200" b="0" i="0" dirty="0">
                <a:solidFill>
                  <a:srgbClr val="3B3B3B"/>
                </a:solidFill>
                <a:effectLst/>
                <a:latin typeface="+mn-lt"/>
              </a:rPr>
              <a:t>Conformément à l’article 1.2 de l’annexe 1 des Normes et procédures d’agrément du BCAPG, un établissement d’attache doit vérifier et prouver que le niveau de l’activité d’apprentissage pour lequel le crédit est accordé est égal ou supérieur au niveau du programme de génie dispensé par l’établissement d’attache. En outre, en vertu de la présente Exception provisoire, les procédures et processus suivants s’appliquent :</a:t>
            </a:r>
          </a:p>
          <a:p>
            <a:pPr algn="l" fontAlgn="base"/>
            <a:endParaRPr lang="fr-FR" sz="1200" b="0" i="0" dirty="0">
              <a:solidFill>
                <a:srgbClr val="3B3B3B"/>
              </a:solidFill>
              <a:effectLst/>
              <a:latin typeface="+mn-lt"/>
            </a:endParaRPr>
          </a:p>
          <a:p>
            <a:pPr algn="l" fontAlgn="base"/>
            <a:r>
              <a:rPr lang="fr-FR" sz="1200" b="0" i="0" dirty="0">
                <a:solidFill>
                  <a:srgbClr val="3B3B3B"/>
                </a:solidFill>
                <a:effectLst/>
                <a:latin typeface="+mn-lt"/>
              </a:rPr>
              <a:t>1. L’établissement d’attache est tenu d’évaluer la liste des activités d’apprentissage proposées qui seront suivies par l’étudiant qui participe à un programme international d’échanges.</a:t>
            </a:r>
          </a:p>
          <a:p>
            <a:pPr algn="l" fontAlgn="base"/>
            <a:endParaRPr lang="fr-FR" sz="1200" b="0" i="0" dirty="0">
              <a:solidFill>
                <a:srgbClr val="3B3B3B"/>
              </a:solidFill>
              <a:effectLst/>
              <a:latin typeface="+mn-lt"/>
            </a:endParaRPr>
          </a:p>
          <a:p>
            <a:pPr algn="l" fontAlgn="base"/>
            <a:r>
              <a:rPr lang="fr-FR" sz="1200" b="0" i="0" dirty="0">
                <a:solidFill>
                  <a:srgbClr val="3B3B3B"/>
                </a:solidFill>
                <a:effectLst/>
                <a:latin typeface="+mn-lt"/>
              </a:rPr>
              <a:t>Les équivalences d’activités d’apprentissage doivent être évaluées par un représentant du programme de l’établissement d’attache (directeur ou directrice du programme, un titulaire de poste équivalent ou une personne désignée) en collaboration avec d’autres membres du corps professoral qui possèdent des connaissances spécialisées dans la discipline, au besoin. Il n’est pas nécessaire de mettre en correspondance chacune des activités d’apprentissage proposées qui seront suivies dans le cadre d’un programme international d’échanges avec les activités d’apprentissage d’un établissement d’attache. L’ensemble des activités d’apprentissage qui seront suivies dans le cadre d’un programme international d’échanges sera plutôt évalué pour en établir l’équivalence substantielle par rapport aux exigences d’agrément d’un programme.</a:t>
            </a:r>
          </a:p>
          <a:p>
            <a:pPr algn="l" fontAlgn="base"/>
            <a:r>
              <a:rPr lang="fr-CA" sz="1200" b="0" i="0" dirty="0">
                <a:solidFill>
                  <a:srgbClr val="3B3B3B"/>
                </a:solidFill>
                <a:effectLst/>
                <a:latin typeface="+mn-lt"/>
              </a:rPr>
              <a:t>2. </a:t>
            </a:r>
            <a:r>
              <a:rPr lang="fr-FR" sz="1200" b="0" i="0" dirty="0">
                <a:solidFill>
                  <a:srgbClr val="3B3B3B"/>
                </a:solidFill>
                <a:effectLst/>
                <a:latin typeface="+mn-lt"/>
              </a:rPr>
              <a:t>L’établissement d’attache doit mettre en place des procédures et des processus écrits pour vérifier que les activités d’apprentissage de l’établissement d’accueil pour lesquelles un transfert de crédits sera octroyé comportent au moins le même nombre d’UA que celles de l’établissement d’attache conformément aux catégories de contenu de programme mathématiques, sciences naturelles, sciences du génie, conception en ingénierie et études complémentaires du BCAPG.</a:t>
            </a:r>
          </a:p>
          <a:p>
            <a:pPr algn="l" fontAlgn="base"/>
            <a:endParaRPr lang="fr-FR" sz="1200" b="0" i="0" dirty="0">
              <a:solidFill>
                <a:srgbClr val="3B3B3B"/>
              </a:solidFill>
              <a:effectLst/>
              <a:latin typeface="+mn-lt"/>
            </a:endParaRPr>
          </a:p>
          <a:p>
            <a:pPr algn="l" fontAlgn="base"/>
            <a:r>
              <a:rPr lang="fr-FR" sz="1200" b="0" i="0" dirty="0">
                <a:solidFill>
                  <a:srgbClr val="3B3B3B"/>
                </a:solidFill>
                <a:effectLst/>
                <a:latin typeface="+mn-lt"/>
              </a:rPr>
              <a:t>Dans le cas des activités d’apprentissage de l’établissement d’attache ayant un contenu relevant des sciences du génie ou de la conception en ingénierie, il est obligatoire qu’un représentant du programme de l’établissement d’attache titulaire d’un permis d’exercice du génie au Canada atteste que les activités d’apprentissage de l’établissement d’accueil sont substantiellement équivalentes aux activités d’apprentissage de l’établissement d’attache.</a:t>
            </a:r>
          </a:p>
          <a:p>
            <a:pPr algn="l" fontAlgn="base"/>
            <a:endParaRPr lang="fr-CA" sz="1200" b="1" i="0" dirty="0">
              <a:solidFill>
                <a:srgbClr val="3B3B3B"/>
              </a:solidFill>
              <a:effectLst/>
              <a:latin typeface="+mn-lt"/>
            </a:endParaRPr>
          </a:p>
          <a:p>
            <a:pPr algn="l" fontAlgn="base"/>
            <a:r>
              <a:rPr lang="fr-CA" sz="1200" b="1" i="0" dirty="0">
                <a:solidFill>
                  <a:srgbClr val="3B3B3B"/>
                </a:solidFill>
                <a:effectLst/>
                <a:latin typeface="+mn-lt"/>
              </a:rPr>
              <a:t>7.2   </a:t>
            </a:r>
            <a:r>
              <a:rPr lang="fr-FR" sz="1200" b="1" i="0" dirty="0">
                <a:solidFill>
                  <a:srgbClr val="3B3B3B"/>
                </a:solidFill>
                <a:effectLst/>
                <a:latin typeface="+mn-lt"/>
              </a:rPr>
              <a:t>Exigences pour une visite d’agrément</a:t>
            </a:r>
            <a:endParaRPr lang="fr-CA" sz="1200" b="1" i="0" dirty="0">
              <a:solidFill>
                <a:srgbClr val="3B3B3B"/>
              </a:solidFill>
              <a:effectLst/>
              <a:latin typeface="+mn-lt"/>
            </a:endParaRPr>
          </a:p>
          <a:p>
            <a:pPr algn="l" fontAlgn="base"/>
            <a:r>
              <a:rPr lang="fr-FR" sz="1200" b="0" i="0" dirty="0">
                <a:solidFill>
                  <a:srgbClr val="3B3B3B"/>
                </a:solidFill>
                <a:effectLst/>
                <a:latin typeface="+mn-lt"/>
              </a:rPr>
              <a:t>L’équipe de visiteurs doit avoir accès aux procédures et aux processus de l’établissement d’attache exigés conformément à la section 7.1.</a:t>
            </a:r>
          </a:p>
          <a:p>
            <a:pPr algn="l" fontAlgn="base"/>
            <a:endParaRPr lang="fr-FR" sz="1200" b="0" i="0" dirty="0">
              <a:solidFill>
                <a:srgbClr val="3B3B3B"/>
              </a:solidFill>
              <a:effectLst/>
              <a:latin typeface="+mn-lt"/>
            </a:endParaRPr>
          </a:p>
          <a:p>
            <a:pPr algn="l" fontAlgn="base"/>
            <a:r>
              <a:rPr lang="fr-FR" sz="1200" b="0" i="0" dirty="0">
                <a:solidFill>
                  <a:srgbClr val="3B3B3B"/>
                </a:solidFill>
                <a:effectLst/>
                <a:latin typeface="+mn-lt"/>
              </a:rPr>
              <a:t>L’équipe de visiteurs doit avoir accès à la description du processus d’examen, y compris le nom des responsables de l’autorisation des activités d’apprentissage ou des équivalences de programme pour l’octroi du transfert des crédits obtenus dans le cadre d’un programme international d’échanges. Il est impératif que ces responsables soient prêts à décrire le processus d’examen et à en discuter pendant la visite d’agrément. Par ailleurs, l’équipe de visiteurs doit avoir accès à un maximum de trois exemples de documents pertinents attestant de ce processus.</a:t>
            </a:r>
          </a:p>
          <a:p>
            <a:pPr algn="l" fontAlgn="base"/>
            <a:endParaRPr lang="fr-CA" sz="1200" b="0" i="0" dirty="0">
              <a:solidFill>
                <a:srgbClr val="3B3B3B"/>
              </a:solidFill>
              <a:effectLst/>
              <a:latin typeface="+mn-lt"/>
            </a:endParaRPr>
          </a:p>
          <a:p>
            <a:endParaRPr lang="en-CA" sz="1200" dirty="0">
              <a:latin typeface="+mn-lt"/>
            </a:endParaRP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67</a:t>
            </a:fld>
            <a:endParaRPr lang="en-CA"/>
          </a:p>
        </p:txBody>
      </p:sp>
    </p:spTree>
    <p:extLst>
      <p:ext uri="{BB962C8B-B14F-4D97-AF65-F5344CB8AC3E}">
        <p14:creationId xmlns:p14="http://schemas.microsoft.com/office/powerpoint/2010/main" val="179890383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fr-FR" sz="1100" b="1" i="0" u="sng" dirty="0">
                <a:solidFill>
                  <a:srgbClr val="3B3B3B"/>
                </a:solidFill>
                <a:effectLst/>
                <a:latin typeface="Montserrat" panose="00000500000000000000" pitchFamily="2" charset="0"/>
              </a:rPr>
              <a:t>Addenda facultatif </a:t>
            </a:r>
          </a:p>
          <a:p>
            <a:pPr algn="l" fontAlgn="base"/>
            <a:r>
              <a:rPr lang="fr-FR" sz="1100" b="0" i="0" dirty="0">
                <a:solidFill>
                  <a:srgbClr val="3B3B3B"/>
                </a:solidFill>
                <a:effectLst/>
                <a:latin typeface="Montserrat" panose="00000500000000000000" pitchFamily="2" charset="0"/>
              </a:rPr>
              <a:t>Les programmes accueillant des visites au cours du cycle 2023-2024 qui souhaitent intégrer la nouvelle politique dans leurs activités doivent présenter les documents suivants à l’équipe de visiteurs, en plus du Questionnaire :</a:t>
            </a:r>
          </a:p>
          <a:p>
            <a:pPr algn="l" fontAlgn="base"/>
            <a:r>
              <a:rPr lang="fr-FR" sz="1100" b="0" i="0" dirty="0">
                <a:solidFill>
                  <a:srgbClr val="3B3B3B"/>
                </a:solidFill>
                <a:effectLst/>
                <a:latin typeface="Montserrat" panose="00000500000000000000" pitchFamily="2" charset="0"/>
              </a:rPr>
              <a:t>•  Les processus et procédures de l’établissement d’attache, conformément à l’article 7.1 de l’Exception provisoire pour les étudiants qui participent à des échanges internationaux.</a:t>
            </a:r>
          </a:p>
          <a:p>
            <a:pPr algn="l" fontAlgn="base"/>
            <a:r>
              <a:rPr lang="fr-FR" sz="1100" b="0" i="0" dirty="0">
                <a:solidFill>
                  <a:srgbClr val="3B3B3B"/>
                </a:solidFill>
                <a:effectLst/>
                <a:latin typeface="Montserrat" panose="00000500000000000000" pitchFamily="2" charset="0"/>
              </a:rPr>
              <a:t>•  Une description du processus d’évaluation, y compris la mention de la personne ou des personnes responsable(s) d’autoriser les activités d’apprentissage et/ou les équivalences de programme pour l’octroi de crédits de transfert obtenus dans le cadre d’un échange international.</a:t>
            </a:r>
          </a:p>
          <a:p>
            <a:pPr algn="l" fontAlgn="base"/>
            <a:r>
              <a:rPr lang="fr-FR" sz="1100" b="0" i="0" dirty="0">
                <a:solidFill>
                  <a:srgbClr val="3B3B3B"/>
                </a:solidFill>
                <a:effectLst/>
                <a:latin typeface="Montserrat" panose="00000500000000000000" pitchFamily="2" charset="0"/>
              </a:rPr>
              <a:t>•  Un maximum de trois exemples de documents pertinents pour démontrer le processus d’évaluation.</a:t>
            </a:r>
          </a:p>
          <a:p>
            <a:pPr algn="l" fontAlgn="base"/>
            <a:endParaRPr lang="fr-FR" sz="1100" b="0" i="0" dirty="0">
              <a:solidFill>
                <a:srgbClr val="3B3B3B"/>
              </a:solidFill>
              <a:effectLst/>
              <a:latin typeface="Montserrat" panose="00000500000000000000" pitchFamily="2" charset="0"/>
            </a:endParaRPr>
          </a:p>
          <a:p>
            <a:pPr algn="l" fontAlgn="base"/>
            <a:r>
              <a:rPr lang="fr-FR" sz="1100" b="0" i="0" dirty="0">
                <a:solidFill>
                  <a:srgbClr val="3B3B3B"/>
                </a:solidFill>
                <a:effectLst/>
                <a:latin typeface="Montserrat" panose="00000500000000000000" pitchFamily="2" charset="0"/>
              </a:rPr>
              <a:t>La personne responsable ou les personnes responsables doit ou doivent être prête(s) à décrire le processus d’évaluation au cours de la visite d’agrément.</a:t>
            </a:r>
          </a:p>
          <a:p>
            <a:pPr algn="l" fontAlgn="base"/>
            <a:endParaRPr lang="en-GB" sz="1100" b="0" i="0" dirty="0">
              <a:solidFill>
                <a:srgbClr val="3B3B3B"/>
              </a:solidFill>
              <a:effectLst/>
              <a:latin typeface="Montserrat" panose="00000500000000000000" pitchFamily="2" charset="0"/>
            </a:endParaRPr>
          </a:p>
          <a:p>
            <a:pPr algn="l" fontAlgn="base"/>
            <a:endParaRPr lang="en-GB" sz="1100" b="0" i="0" dirty="0">
              <a:solidFill>
                <a:srgbClr val="3B3B3B"/>
              </a:solidFill>
              <a:effectLst/>
              <a:latin typeface="Montserrat" panose="00000500000000000000" pitchFamily="2" charset="0"/>
            </a:endParaRPr>
          </a:p>
          <a:p>
            <a:endParaRPr lang="en-CA" sz="1200" b="1" u="sng"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68</a:t>
            </a:fld>
            <a:endParaRPr lang="en-CA"/>
          </a:p>
        </p:txBody>
      </p:sp>
    </p:spTree>
    <p:extLst>
      <p:ext uri="{BB962C8B-B14F-4D97-AF65-F5344CB8AC3E}">
        <p14:creationId xmlns:p14="http://schemas.microsoft.com/office/powerpoint/2010/main" val="1051972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US" sz="1100" u="sng" kern="100" dirty="0">
                <a:latin typeface="Calibri" panose="020F0502020204030204" pitchFamily="34" charset="0"/>
                <a:ea typeface="Calibri" panose="020F0502020204030204" pitchFamily="34" charset="0"/>
                <a:cs typeface="Times New Roman" panose="02020603050405020304" pitchFamily="18" charset="0"/>
              </a:rPr>
              <a:t>Document d’appui</a:t>
            </a:r>
            <a:r>
              <a:rPr lang="en-US" sz="1100" u="sng" kern="100" dirty="0">
                <a:effectLst/>
                <a:latin typeface="Calibri" panose="020F0502020204030204" pitchFamily="34" charset="0"/>
                <a:ea typeface="Calibri" panose="020F0502020204030204" pitchFamily="34" charset="0"/>
                <a:cs typeface="Times New Roman" panose="02020603050405020304" pitchFamily="18" charset="0"/>
              </a:rPr>
              <a:t> 1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La documentation soumise avant la visite est axée sur le processus des QRD/AC et non sur les données.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Réduction de la documentation requise (avant, on demandait aux EES les données relatives à CHAQUE COURS. Aujourd'hui, on ne demande que des échantillons).</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Nous regardons maintenant plus le processus et moins les données. Les données démontrent l'exécution d'un processus.</a:t>
            </a:r>
          </a:p>
          <a:p>
            <a:pPr>
              <a:lnSpc>
                <a:spcPct val="107000"/>
              </a:lnSpc>
              <a:spcAft>
                <a:spcPts val="800"/>
              </a:spcAft>
            </a:pPr>
            <a:r>
              <a:rPr lang="en-US" sz="1100" u="sng" kern="100" dirty="0">
                <a:effectLst/>
                <a:latin typeface="Calibri" panose="020F0502020204030204" pitchFamily="34" charset="0"/>
                <a:ea typeface="Calibri" panose="020F0502020204030204" pitchFamily="34" charset="0"/>
                <a:cs typeface="Times New Roman" panose="02020603050405020304" pitchFamily="18" charset="0"/>
              </a:rPr>
              <a:t>Questionnaire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Modifications au « dossier des QRD »</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Les instructions actuelles sont vagues, ce qui entraîne une GRANDE quantité de données/documentation sur place.</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Les nouvelles instructions sur la documentation sur place pour les QRD/AC sont plus claires et ciblent ce dont l'équipe de visiteurs a vraiment besoin pour évaluer le </a:t>
            </a:r>
            <a:r>
              <a:rPr lang="fr-CA" sz="1100" b="1" kern="100" dirty="0">
                <a:effectLst/>
                <a:latin typeface="Calibri" panose="020F0502020204030204" pitchFamily="34" charset="0"/>
                <a:ea typeface="Calibri" panose="020F0502020204030204" pitchFamily="34" charset="0"/>
                <a:cs typeface="Times New Roman" panose="02020603050405020304" pitchFamily="18" charset="0"/>
              </a:rPr>
              <a:t>PROCESSUS</a:t>
            </a: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100" u="sng" kern="100" dirty="0" err="1">
                <a:effectLst/>
                <a:latin typeface="Calibri" panose="020F0502020204030204" pitchFamily="34" charset="0"/>
                <a:ea typeface="Calibri" panose="020F0502020204030204" pitchFamily="34" charset="0"/>
                <a:cs typeface="Times New Roman" panose="02020603050405020304" pitchFamily="18" charset="0"/>
              </a:rPr>
              <a:t>Rubriques</a:t>
            </a:r>
            <a:r>
              <a:rPr lang="en-US" sz="1100" u="sng" kern="1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Les rubriques des QRD/AC guident l'équipe de visiteurs pour évaluer les normes des QRD/AC.</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spcAft>
                <a:spcPts val="800"/>
              </a:spcAft>
              <a:buFont typeface="Arial" panose="020B0604020202020204" pitchFamily="34" charset="0"/>
              <a:buChar char="•"/>
              <a:tabLst>
                <a:tab pos="457200" algn="l"/>
              </a:tabLst>
            </a:pPr>
            <a:r>
              <a:rPr lang="fr-CA" sz="1100" kern="100" dirty="0">
                <a:effectLst/>
                <a:latin typeface="Calibri" panose="020F0502020204030204" pitchFamily="34" charset="0"/>
                <a:ea typeface="Calibri" panose="020F0502020204030204" pitchFamily="34" charset="0"/>
                <a:cs typeface="Times New Roman" panose="02020603050405020304" pitchFamily="18" charset="0"/>
              </a:rPr>
              <a:t>Elles aident l'équipe à décrire leurs observations au BCAPG.</a:t>
            </a:r>
            <a:endParaRPr lang="en-US" sz="11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 typeface="Arial" panose="020B0604020202020204" pitchFamily="34" charset="0"/>
              <a:buNone/>
            </a:pPr>
            <a:endParaRPr lang="en-US" sz="1100" u="sng" dirty="0"/>
          </a:p>
          <a:p>
            <a:endParaRPr lang="en-CA" sz="1100" dirty="0"/>
          </a:p>
        </p:txBody>
      </p:sp>
      <p:sp>
        <p:nvSpPr>
          <p:cNvPr id="4" name="Slide Number Placeholder 3"/>
          <p:cNvSpPr>
            <a:spLocks noGrp="1"/>
          </p:cNvSpPr>
          <p:nvPr>
            <p:ph type="sldNum" sz="quarter" idx="5"/>
          </p:nvPr>
        </p:nvSpPr>
        <p:spPr/>
        <p:txBody>
          <a:bodyPr/>
          <a:lstStyle/>
          <a:p>
            <a:fld id="{94C345D2-5F75-4C67-BD7A-51D5C348478D}" type="slidenum">
              <a:rPr lang="en-CA" smtClean="0"/>
              <a:t>69</a:t>
            </a:fld>
            <a:endParaRPr lang="en-CA"/>
          </a:p>
        </p:txBody>
      </p:sp>
    </p:spTree>
    <p:extLst>
      <p:ext uri="{BB962C8B-B14F-4D97-AF65-F5344CB8AC3E}">
        <p14:creationId xmlns:p14="http://schemas.microsoft.com/office/powerpoint/2010/main" val="780909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7</a:t>
            </a:fld>
            <a:endParaRPr lang="en-CA"/>
          </a:p>
        </p:txBody>
      </p:sp>
    </p:spTree>
    <p:extLst>
      <p:ext uri="{BB962C8B-B14F-4D97-AF65-F5344CB8AC3E}">
        <p14:creationId xmlns:p14="http://schemas.microsoft.com/office/powerpoint/2010/main" val="1789400175"/>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2000" dirty="0"/>
          </a:p>
          <a:p>
            <a:endParaRPr lang="en-CA" sz="2000" dirty="0"/>
          </a:p>
          <a:p>
            <a:r>
              <a:rPr lang="fr-CA" sz="1200" noProof="0" dirty="0"/>
              <a:t>En collaboration avec DDIC, le Comité P&amp; P et le BCAPG ont cherché à moderniser l’Énoncé d’interprétation sur les attentes et les exigences en matière de permis d’exercice en supprimant les limites sur les exigences minimales pour les UA qui peuvent être comptabilisées dans un cours.  Cette démarche respecte les pratiques pédagogiques actuelles qui intègrent le contenu dans l’ensemble des programmes et des cours pour avoir un impact maximal sur les étudiants. </a:t>
            </a:r>
          </a:p>
        </p:txBody>
      </p:sp>
      <p:sp>
        <p:nvSpPr>
          <p:cNvPr id="4" name="Slide Number Placeholder 3"/>
          <p:cNvSpPr>
            <a:spLocks noGrp="1"/>
          </p:cNvSpPr>
          <p:nvPr>
            <p:ph type="sldNum" sz="quarter" idx="5"/>
          </p:nvPr>
        </p:nvSpPr>
        <p:spPr/>
        <p:txBody>
          <a:bodyPr/>
          <a:lstStyle/>
          <a:p>
            <a:fld id="{36156972-B91D-4EFE-BBE6-780876B81408}" type="slidenum">
              <a:rPr lang="en-CA" smtClean="0"/>
              <a:t>70</a:t>
            </a:fld>
            <a:endParaRPr lang="en-CA"/>
          </a:p>
        </p:txBody>
      </p:sp>
    </p:spTree>
    <p:extLst>
      <p:ext uri="{BB962C8B-B14F-4D97-AF65-F5344CB8AC3E}">
        <p14:creationId xmlns:p14="http://schemas.microsoft.com/office/powerpoint/2010/main" val="4166746988"/>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100" dirty="0">
              <a:latin typeface="+mn-lt"/>
            </a:endParaRPr>
          </a:p>
        </p:txBody>
      </p:sp>
      <p:sp>
        <p:nvSpPr>
          <p:cNvPr id="4" name="Slide Number Placeholder 3"/>
          <p:cNvSpPr>
            <a:spLocks noGrp="1"/>
          </p:cNvSpPr>
          <p:nvPr>
            <p:ph type="sldNum" sz="quarter" idx="5"/>
          </p:nvPr>
        </p:nvSpPr>
        <p:spPr/>
        <p:txBody>
          <a:bodyPr/>
          <a:lstStyle/>
          <a:p>
            <a:fld id="{36156972-B91D-4EFE-BBE6-780876B81408}" type="slidenum">
              <a:rPr lang="en-CA" smtClean="0"/>
              <a:t>71</a:t>
            </a:fld>
            <a:endParaRPr lang="en-CA"/>
          </a:p>
        </p:txBody>
      </p:sp>
    </p:spTree>
    <p:extLst>
      <p:ext uri="{BB962C8B-B14F-4D97-AF65-F5344CB8AC3E}">
        <p14:creationId xmlns:p14="http://schemas.microsoft.com/office/powerpoint/2010/main" val="42221636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72</a:t>
            </a:fld>
            <a:endParaRPr lang="en-CA"/>
          </a:p>
        </p:txBody>
      </p:sp>
    </p:spTree>
    <p:extLst>
      <p:ext uri="{BB962C8B-B14F-4D97-AF65-F5344CB8AC3E}">
        <p14:creationId xmlns:p14="http://schemas.microsoft.com/office/powerpoint/2010/main" val="2754294970"/>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36156972-B91D-4EFE-BBE6-780876B81408}" type="slidenum">
              <a:rPr lang="en-CA" smtClean="0"/>
              <a:t>73</a:t>
            </a:fld>
            <a:endParaRPr lang="en-CA"/>
          </a:p>
        </p:txBody>
      </p:sp>
    </p:spTree>
    <p:extLst>
      <p:ext uri="{BB962C8B-B14F-4D97-AF65-F5344CB8AC3E}">
        <p14:creationId xmlns:p14="http://schemas.microsoft.com/office/powerpoint/2010/main" val="2195022349"/>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74</a:t>
            </a:fld>
            <a:endParaRPr lang="en-CA"/>
          </a:p>
        </p:txBody>
      </p:sp>
    </p:spTree>
    <p:extLst>
      <p:ext uri="{BB962C8B-B14F-4D97-AF65-F5344CB8AC3E}">
        <p14:creationId xmlns:p14="http://schemas.microsoft.com/office/powerpoint/2010/main" val="78688166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sz="1100" noProof="0" dirty="0"/>
              <a:t>La visite commence généralement le dimanche, quand les programmes donnent une présentation sur les QRD/AC. Cependant, la réunion préparatoire du samedi sera probablement annulée étant donné le calendrier des visites de préparation qui aura été établi.  </a:t>
            </a:r>
          </a:p>
          <a:p>
            <a:endParaRPr lang="fr-CA" altLang="fr-FR" sz="1100" noProof="0" dirty="0"/>
          </a:p>
          <a:p>
            <a:r>
              <a:rPr lang="fr-CA" altLang="fr-FR" sz="1100" noProof="0" dirty="0"/>
              <a:t>Certaines rencontres et réunions sont facultatives, selon les besoins de l’équipe de visiteurs et de l’EES. Lors de la première téléconférence préalable à la visite, le président de l’équipe est encouragé à discuter avec les membres de l’équipe pour déterminer lesquelles des rencontres facultatives devraient être incluses dans l’horaire de la visite. Le principal objectif de la visite est de valider les détails du programme et d’obtenir des précisions en examinant le Questionnaire rempli par l’établissement. Les membres de l’équipe devraient réfléchir à l’information qu’ils doivent obtenir des différents interlocuteurs pour évaluer la conformité du programme aux normes du BA, et l’horaire devrait être établi en fonction de la réalisation de cet objectif.</a:t>
            </a:r>
          </a:p>
          <a:p>
            <a:endParaRPr lang="en-US" altLang="fr-FR" sz="1100" dirty="0"/>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Tree>
    <p:extLst>
      <p:ext uri="{BB962C8B-B14F-4D97-AF65-F5344CB8AC3E}">
        <p14:creationId xmlns:p14="http://schemas.microsoft.com/office/powerpoint/2010/main" val="1795521766"/>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p:sp>
      <p:sp>
        <p:nvSpPr>
          <p:cNvPr id="72707"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noProof="0" dirty="0"/>
              <a:t>Les « Suggestions de questions d'entrevue dans le cadre des visites du Bureau d'agrément » et la description des normes d'agrément fournie dans les « Normes et procédures d'agrément » sont des ressources utiles pour l'exécution des tâches énumérées sur cette diapositive.</a:t>
            </a:r>
          </a:p>
          <a:p>
            <a:endParaRPr lang="fr-CA" altLang="fr-FR" sz="1100" noProof="0" dirty="0"/>
          </a:p>
          <a:p>
            <a:r>
              <a:rPr lang="fr-CA" sz="1100" noProof="0" dirty="0"/>
              <a:t>On ne s’attend pas à ce que les visiteurs de programme posent chaque question textuellement. Ils devraient plutôt songer aux questions qu’ils aimeraient poser lors de l’examen du questionnaire rempli par l’EES. Ce guide n’est pas une liste de contrôle, c’est un outil destiné à aider les visiteurs de programme à trianguler les données sur la visite. </a:t>
            </a:r>
          </a:p>
          <a:p>
            <a:endParaRPr lang="fr-CA" sz="1100" noProof="0" dirty="0"/>
          </a:p>
          <a:p>
            <a:r>
              <a:rPr lang="fr-CA" sz="1100" noProof="0" dirty="0"/>
              <a:t>Les questions qui seront posées durant la visite se rapportent aux aspects sur lesquels l’équipe a besoin de plus d’information pour documenter ses constatations. Si aucune question n’est posée au sujet d’une initiative ou d’un aspect particulier, cela ne signale pas un manque d’intérêt de la part du Bureau d’agrément.</a:t>
            </a:r>
          </a:p>
          <a:p>
            <a:endParaRPr lang="fr-CA" altLang="fr-FR" sz="1100" noProof="0" dirty="0"/>
          </a:p>
          <a:p>
            <a:endParaRPr lang="en-US" altLang="fr-FR" sz="1100" dirty="0"/>
          </a:p>
          <a:p>
            <a:endParaRPr lang="en-US" altLang="fr-FR" sz="1100" dirty="0"/>
          </a:p>
          <a:p>
            <a:endParaRPr lang="en-US" altLang="fr-FR" sz="1100" dirty="0"/>
          </a:p>
        </p:txBody>
      </p:sp>
      <p:sp>
        <p:nvSpPr>
          <p:cNvPr id="72708"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2709"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07/16/96</a:t>
            </a:r>
          </a:p>
        </p:txBody>
      </p:sp>
      <p:sp>
        <p:nvSpPr>
          <p:cNvPr id="72710"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2711"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Tree>
    <p:extLst>
      <p:ext uri="{BB962C8B-B14F-4D97-AF65-F5344CB8AC3E}">
        <p14:creationId xmlns:p14="http://schemas.microsoft.com/office/powerpoint/2010/main" val="2705516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p:sp>
      <p:sp>
        <p:nvSpPr>
          <p:cNvPr id="73731"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noProof="0" dirty="0"/>
              <a:t>Pour les tâches liées à l'examen des documents de programme, les visiteurs se fient à leur propre expérience des documents de cours. Le programme d’examens d'Ingénieurs Canada constitue également une ressource. </a:t>
            </a:r>
          </a:p>
          <a:p>
            <a:r>
              <a:rPr lang="fr-CA" altLang="fr-FR" sz="1100" noProof="0" dirty="0"/>
              <a:t>Le visiteur général peut consulter le « Manuel du visiteur général » lors de l'évaluation des installations physiques.</a:t>
            </a:r>
          </a:p>
          <a:p>
            <a:r>
              <a:rPr lang="fr-CA" altLang="fr-FR" sz="1100" noProof="0" dirty="0"/>
              <a:t>Pour l'examen des relevés de notes d'étudiants, le président et le vice-président peuvent consulter les « Normes et procédures d'agrément », y compris les « Règlements pour l'octroi de crédits de transfert ».</a:t>
            </a:r>
          </a:p>
        </p:txBody>
      </p:sp>
      <p:sp>
        <p:nvSpPr>
          <p:cNvPr id="73732"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3733"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07/16/96</a:t>
            </a:r>
          </a:p>
        </p:txBody>
      </p:sp>
      <p:sp>
        <p:nvSpPr>
          <p:cNvPr id="73734"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
        <p:nvSpPr>
          <p:cNvPr id="73735"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dirty="0"/>
              <a:t>##</a:t>
            </a:r>
          </a:p>
        </p:txBody>
      </p:sp>
    </p:spTree>
    <p:extLst>
      <p:ext uri="{BB962C8B-B14F-4D97-AF65-F5344CB8AC3E}">
        <p14:creationId xmlns:p14="http://schemas.microsoft.com/office/powerpoint/2010/main" val="108135496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p:sp>
      <p:sp>
        <p:nvSpPr>
          <p:cNvPr id="7577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578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578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578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70045395"/>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fr-CA" altLang="fr-FR" sz="1100" noProof="0" dirty="0"/>
              <a:t>Les membres de l'équipe examineront ensemble la liste combinée des points à considérer que chacun à dressée dans le formulaire « Suivi des points à considérer dans le programme d'études : Document de travail ». </a:t>
            </a:r>
          </a:p>
          <a:p>
            <a:endParaRPr lang="fr-CA" altLang="fr-FR" sz="1100" noProof="0" dirty="0"/>
          </a:p>
          <a:p>
            <a:r>
              <a:rPr lang="fr-CA" altLang="fr-FR" sz="1100" noProof="0" dirty="0"/>
              <a:t>Chaque membre de l'équipe révise l'ébauche préliminaire de sa contribution au « Rapport de l'équipe de visiteurs du Bureau d'agrément ».</a:t>
            </a:r>
          </a:p>
          <a:p>
            <a:endParaRPr lang="fr-CA" altLang="fr-FR" sz="1100" noProof="0" dirty="0"/>
          </a:p>
          <a:p>
            <a:r>
              <a:rPr lang="fr-CA" altLang="fr-FR" sz="1100" noProof="0" dirty="0"/>
              <a:t>*Cette présentation se fera selon la préférence des responsables du programme.  Ils peuvent la soumettre à l’avance par voie électronique ou la faire en direct. </a:t>
            </a:r>
          </a:p>
          <a:p>
            <a:endParaRPr lang="en-US" altLang="fr-FR" sz="1100" dirty="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3018482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sz="1800" dirty="0"/>
          </a:p>
          <a:p>
            <a:endParaRPr lang="en-CA" sz="2800" dirty="0"/>
          </a:p>
        </p:txBody>
      </p:sp>
      <p:sp>
        <p:nvSpPr>
          <p:cNvPr id="4" name="Slide Number Placeholder 3"/>
          <p:cNvSpPr>
            <a:spLocks noGrp="1"/>
          </p:cNvSpPr>
          <p:nvPr>
            <p:ph type="sldNum" sz="quarter" idx="10"/>
          </p:nvPr>
        </p:nvSpPr>
        <p:spPr/>
        <p:txBody>
          <a:bodyPr/>
          <a:lstStyle/>
          <a:p>
            <a:fld id="{36156972-B91D-4EFE-BBE6-780876B81408}" type="slidenum">
              <a:rPr lang="en-CA" smtClean="0"/>
              <a:t>8</a:t>
            </a:fld>
            <a:endParaRPr lang="en-CA"/>
          </a:p>
        </p:txBody>
      </p:sp>
    </p:spTree>
    <p:extLst>
      <p:ext uri="{BB962C8B-B14F-4D97-AF65-F5344CB8AC3E}">
        <p14:creationId xmlns:p14="http://schemas.microsoft.com/office/powerpoint/2010/main" val="14594040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p:sp>
      <p:sp>
        <p:nvSpPr>
          <p:cNvPr id="7680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ts val="507"/>
              </a:spcBef>
            </a:pPr>
            <a:r>
              <a:rPr lang="en-US" altLang="fr-FR" sz="1100"/>
              <a:t>Pendant la réunion de fin de visite, rappeler que les décisions en matière d’agrément sont prises uniquement par le Bureau d’agrément. Répéter l'échéancier du processus qui suivra. Insister sur la confidentialité. Résumer tous les points à considérer et énoncer les points forts. Remercier le doyen et le personnel de leur hospitalité et des dispositions prises pour la visite.</a:t>
            </a:r>
          </a:p>
          <a:p>
            <a:endParaRPr lang="en-US" altLang="fr-FR" sz="1100"/>
          </a:p>
        </p:txBody>
      </p:sp>
      <p:sp>
        <p:nvSpPr>
          <p:cNvPr id="76804"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5"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6806"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6807"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444900974"/>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p:sp>
      <p:sp>
        <p:nvSpPr>
          <p:cNvPr id="70659"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fr-FR"/>
          </a:p>
        </p:txBody>
      </p:sp>
      <p:sp>
        <p:nvSpPr>
          <p:cNvPr id="70660"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1"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70662"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70663"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3076453579"/>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82</a:t>
            </a:fld>
            <a:endParaRPr lang="en-CA"/>
          </a:p>
        </p:txBody>
      </p:sp>
    </p:spTree>
    <p:extLst>
      <p:ext uri="{BB962C8B-B14F-4D97-AF65-F5344CB8AC3E}">
        <p14:creationId xmlns:p14="http://schemas.microsoft.com/office/powerpoint/2010/main" val="1730041956"/>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p:sp>
      <p:sp>
        <p:nvSpPr>
          <p:cNvPr id="849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7567">
              <a:defRPr/>
            </a:pPr>
            <a:r>
              <a:rPr lang="fr-CA" altLang="fr-FR" sz="1100" dirty="0"/>
              <a:t>L’exactitude des rapports des équipes de visiteurs est un élément essentiel du système global canadien en vue d’améliorer les programmes agréés en génie. Lorsque des points à considérer sont cernés et signalés au cours d’une visite, l’établissement est motivé à apporter les modifications nécessaires. Le cycle d'amélioration comprend la possibilité pour l'établissement de résoudre les points à considérer afin d'éviter de perdre l'agrément. Si vous n'êtes pas certain de devoir mettre en évidence un point apparent, demandez l'aide du président/de la présidente de votre équipe.</a:t>
            </a:r>
          </a:p>
          <a:p>
            <a:pPr defTabSz="927567">
              <a:defRPr/>
            </a:pPr>
            <a:r>
              <a:rPr lang="fr-CA" altLang="fr-FR" sz="1100" dirty="0"/>
              <a:t>Essayez de cerner tous les aspects de la situation et décrivez-les dans votre rapport.</a:t>
            </a:r>
          </a:p>
          <a:p>
            <a:endParaRPr lang="en-US" altLang="fr-FR" sz="1100" dirty="0"/>
          </a:p>
        </p:txBody>
      </p:sp>
      <p:sp>
        <p:nvSpPr>
          <p:cNvPr id="84996" name="Header Placeholder 3"/>
          <p:cNvSpPr>
            <a:spLocks noGrp="1"/>
          </p:cNvSpPr>
          <p:nvPr>
            <p:ph type="hdr" sz="quarter"/>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7" name="Date Placeholder 4"/>
          <p:cNvSpPr>
            <a:spLocks noGrp="1"/>
          </p:cNvSpPr>
          <p:nvPr>
            <p:ph type="dt" sz="quarter" idx="1"/>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07/16/96</a:t>
            </a:r>
          </a:p>
        </p:txBody>
      </p:sp>
      <p:sp>
        <p:nvSpPr>
          <p:cNvPr id="84998" name="Footer Placeholder 5"/>
          <p:cNvSpPr>
            <a:spLocks noGrp="1"/>
          </p:cNvSpPr>
          <p:nvPr>
            <p:ph type="ftr" sz="quarter" idx="4"/>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
        <p:nvSpPr>
          <p:cNvPr id="84999" name="Slide Number Placeholder 6"/>
          <p:cNvSpPr>
            <a:spLocks noGrp="1"/>
          </p:cNvSpPr>
          <p:nvPr>
            <p:ph type="sldNum" sz="quarter" idx="5"/>
          </p:nvPr>
        </p:nvSpPr>
        <p:spPr/>
        <p:txBody>
          <a:bodyPr/>
          <a:lstStyle>
            <a:lvl1pPr defTabSz="927539" eaLnBrk="0" hangingPunct="0">
              <a:defRPr>
                <a:solidFill>
                  <a:schemeClr val="tx1"/>
                </a:solidFill>
                <a:latin typeface="Arial" charset="0"/>
              </a:defRPr>
            </a:lvl1pPr>
            <a:lvl2pPr marL="751018" indent="-288853" defTabSz="927539" eaLnBrk="0" hangingPunct="0">
              <a:defRPr>
                <a:solidFill>
                  <a:schemeClr val="tx1"/>
                </a:solidFill>
                <a:latin typeface="Arial" charset="0"/>
              </a:defRPr>
            </a:lvl2pPr>
            <a:lvl3pPr marL="1155414" indent="-231082" defTabSz="927539" eaLnBrk="0" hangingPunct="0">
              <a:defRPr>
                <a:solidFill>
                  <a:schemeClr val="tx1"/>
                </a:solidFill>
                <a:latin typeface="Arial" charset="0"/>
              </a:defRPr>
            </a:lvl3pPr>
            <a:lvl4pPr marL="1617577" indent="-231082" defTabSz="927539" eaLnBrk="0" hangingPunct="0">
              <a:defRPr>
                <a:solidFill>
                  <a:schemeClr val="tx1"/>
                </a:solidFill>
                <a:latin typeface="Arial" charset="0"/>
              </a:defRPr>
            </a:lvl4pPr>
            <a:lvl5pPr marL="2079743" indent="-231082" defTabSz="927539" eaLnBrk="0" hangingPunct="0">
              <a:defRPr>
                <a:solidFill>
                  <a:schemeClr val="tx1"/>
                </a:solidFill>
                <a:latin typeface="Arial" charset="0"/>
              </a:defRPr>
            </a:lvl5pPr>
            <a:lvl6pPr marL="2541908" indent="-231082" defTabSz="927539" eaLnBrk="0" fontAlgn="base" hangingPunct="0">
              <a:spcBef>
                <a:spcPct val="0"/>
              </a:spcBef>
              <a:spcAft>
                <a:spcPct val="0"/>
              </a:spcAft>
              <a:defRPr>
                <a:solidFill>
                  <a:schemeClr val="tx1"/>
                </a:solidFill>
                <a:latin typeface="Arial" charset="0"/>
              </a:defRPr>
            </a:lvl6pPr>
            <a:lvl7pPr marL="3004074" indent="-231082" defTabSz="927539" eaLnBrk="0" fontAlgn="base" hangingPunct="0">
              <a:spcBef>
                <a:spcPct val="0"/>
              </a:spcBef>
              <a:spcAft>
                <a:spcPct val="0"/>
              </a:spcAft>
              <a:defRPr>
                <a:solidFill>
                  <a:schemeClr val="tx1"/>
                </a:solidFill>
                <a:latin typeface="Arial" charset="0"/>
              </a:defRPr>
            </a:lvl7pPr>
            <a:lvl8pPr marL="3466239" indent="-231082" defTabSz="927539" eaLnBrk="0" fontAlgn="base" hangingPunct="0">
              <a:spcBef>
                <a:spcPct val="0"/>
              </a:spcBef>
              <a:spcAft>
                <a:spcPct val="0"/>
              </a:spcAft>
              <a:defRPr>
                <a:solidFill>
                  <a:schemeClr val="tx1"/>
                </a:solidFill>
                <a:latin typeface="Arial" charset="0"/>
              </a:defRPr>
            </a:lvl8pPr>
            <a:lvl9pPr marL="3928404" indent="-231082" defTabSz="927539" eaLnBrk="0" fontAlgn="base" hangingPunct="0">
              <a:spcBef>
                <a:spcPct val="0"/>
              </a:spcBef>
              <a:spcAft>
                <a:spcPct val="0"/>
              </a:spcAft>
              <a:defRPr>
                <a:solidFill>
                  <a:schemeClr val="tx1"/>
                </a:solidFill>
                <a:latin typeface="Arial" charset="0"/>
              </a:defRPr>
            </a:lvl9pPr>
          </a:lstStyle>
          <a:p>
            <a:pPr>
              <a:defRPr/>
            </a:pPr>
            <a:r>
              <a:rPr lang="en-US"/>
              <a:t>##</a:t>
            </a:r>
          </a:p>
        </p:txBody>
      </p:sp>
    </p:spTree>
    <p:extLst>
      <p:ext uri="{BB962C8B-B14F-4D97-AF65-F5344CB8AC3E}">
        <p14:creationId xmlns:p14="http://schemas.microsoft.com/office/powerpoint/2010/main" val="208022511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fr-CA" sz="1400" u="sng" dirty="0">
                <a:solidFill>
                  <a:srgbClr val="000000"/>
                </a:solidFill>
                <a:latin typeface="Calibri" panose="020F0502020204030204" pitchFamily="34" charset="0"/>
              </a:rPr>
              <a:t>Principes généraux pour les observations dans les rapports des équipes de visiteurs</a:t>
            </a:r>
            <a:endParaRPr kumimoji="0" lang="fr-CA" sz="1400" b="0" i="0" u="sng" strike="noStrike" kern="1200" cap="none" spc="0" normalizeH="0" baseline="0" dirty="0">
              <a:ln>
                <a:noFill/>
              </a:ln>
              <a:solidFill>
                <a:srgbClr val="000000"/>
              </a:solidFill>
              <a:effectLst/>
              <a:uLnTx/>
              <a:uFillTx/>
              <a:latin typeface="Calibri" panose="020F0502020204030204" pitchFamily="34" charset="0"/>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1. Un </a:t>
            </a:r>
            <a:r>
              <a:rPr kumimoji="0" lang="fr-CA" sz="1400" b="1" i="0" u="none" strike="noStrike" kern="1200" cap="none" spc="0" normalizeH="0" baseline="0" dirty="0">
                <a:ln>
                  <a:noFill/>
                </a:ln>
                <a:solidFill>
                  <a:srgbClr val="000000"/>
                </a:solidFill>
                <a:effectLst/>
                <a:uLnTx/>
                <a:uFillTx/>
                <a:latin typeface="Segoe UI Symbol" panose="020B0502040204020203" pitchFamily="34" charset="0"/>
                <a:ea typeface="+mn-ea"/>
                <a:cs typeface="+mn-cs"/>
              </a:rPr>
              <a:t>✓</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signifie qu'il n'y a pas de point à considérer observé en lien avec la norme ou qu'il s'agit d’une norme numérique dont le résultat binaire est positif.</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2"/>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Un * s</a:t>
            </a:r>
            <a:r>
              <a:rPr kumimoji="0" lang="fr-FR" sz="1400" b="0" i="0" u="none" strike="noStrike" kern="1200" cap="none" spc="0" normalizeH="0" baseline="0" dirty="0" err="1">
                <a:ln>
                  <a:noFill/>
                </a:ln>
                <a:solidFill>
                  <a:srgbClr val="000000"/>
                </a:solidFill>
                <a:effectLst/>
                <a:uLnTx/>
                <a:uFillTx/>
                <a:latin typeface="Calibri" panose="020F0502020204030204" pitchFamily="34" charset="0"/>
                <a:ea typeface="+mn-ea"/>
                <a:cs typeface="+mn-cs"/>
              </a:rPr>
              <a:t>ignifie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que le champ Observation du visiteur du programme contiendra une description d'un élément observé signalé pour examen par le BCAPG qui, de l'avis de l'équipe de visiteurs, risque de compromettre la conformité future ou empêche actuellement la conformité à la norme.</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 typeface="+mj-lt"/>
              <a:buAutoNum type="arabicPeriod" startAt="3"/>
              <a:tabLst/>
              <a:defRPr/>
            </a:pP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Une observation a plusieurs destinataires et objectifs : </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programme.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lang="fr-FR" sz="1400" dirty="0">
                <a:solidFill>
                  <a:srgbClr val="000000"/>
                </a:solidFill>
                <a:latin typeface="Calibri" panose="020F0502020204030204" pitchFamily="34" charset="0"/>
              </a:rPr>
              <a:t>Lui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permet de comprendre le problème et les questions que le visiteur se pose sur la conformité à une norme, et de formuler une réponse appropriée.</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vérificateur</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Lui permet de comprendre les problèmes liés au respect de la norme, afin qu'il puisse formuler une motion au BCAPG.</a:t>
            </a:r>
          </a:p>
          <a:p>
            <a:pPr marL="457200" marR="0" lvl="1" indent="0" algn="l" defTabSz="914400" rtl="0" eaLnBrk="1" fontAlgn="base" latinLnBrk="0" hangingPunct="1">
              <a:lnSpc>
                <a:spcPct val="100000"/>
              </a:lnSpc>
              <a:spcBef>
                <a:spcPts val="0"/>
              </a:spcBef>
              <a:spcAft>
                <a:spcPts val="0"/>
              </a:spcAft>
              <a:buClrTx/>
              <a:buSzTx/>
              <a:buFont typeface="+mj-lt"/>
              <a:buAutoNum type="arabicPeriod"/>
              <a:tabLst/>
              <a:defRPr/>
            </a:pP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président de l'équipe</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le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réviseur</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et les </a:t>
            </a:r>
            <a:r>
              <a:rPr kumimoji="0" lang="fr-FR" sz="1400" b="1" i="0" u="none" strike="noStrike" kern="1200" cap="none" spc="0" normalizeH="0" baseline="0" dirty="0">
                <a:ln>
                  <a:noFill/>
                </a:ln>
                <a:solidFill>
                  <a:srgbClr val="000000"/>
                </a:solidFill>
                <a:effectLst/>
                <a:uLnTx/>
                <a:uFillTx/>
                <a:latin typeface="Calibri" panose="020F0502020204030204" pitchFamily="34" charset="0"/>
                <a:ea typeface="+mn-ea"/>
                <a:cs typeface="+mn-cs"/>
              </a:rPr>
              <a:t>membres du BCAPG.</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r>
              <a:rPr lang="fr-FR" sz="1400" dirty="0">
                <a:solidFill>
                  <a:srgbClr val="000000"/>
                </a:solidFill>
                <a:latin typeface="Calibri" panose="020F0502020204030204" pitchFamily="34" charset="0"/>
              </a:rPr>
              <a:t>Leur </a:t>
            </a:r>
            <a:r>
              <a:rPr kumimoji="0" lang="fr-FR"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permet de comprendre clairement le problème.</a:t>
            </a:r>
            <a:r>
              <a:rPr kumimoji="0" lang="fr-CA" sz="1400" b="0" i="0" u="none" strike="noStrike" kern="1200" cap="none" spc="0" normalizeH="0" baseline="0" dirty="0">
                <a:ln>
                  <a:noFill/>
                </a:ln>
                <a:solidFill>
                  <a:srgbClr val="000000"/>
                </a:solidFill>
                <a:effectLst/>
                <a:uLnTx/>
                <a:uFillTx/>
                <a:latin typeface="Calibri" panose="020F0502020204030204" pitchFamily="34" charset="0"/>
                <a:ea typeface="+mn-ea"/>
                <a:cs typeface="+mn-cs"/>
              </a:rPr>
              <a:t>  </a:t>
            </a:r>
          </a:p>
          <a:p>
            <a:pPr marL="0" marR="0" lvl="0" indent="0" algn="l" defTabSz="914400" rtl="0" eaLnBrk="1" fontAlgn="base" latinLnBrk="0" hangingPunct="1">
              <a:lnSpc>
                <a:spcPct val="100000"/>
              </a:lnSpc>
              <a:spcBef>
                <a:spcPts val="0"/>
              </a:spcBef>
              <a:spcAft>
                <a:spcPts val="0"/>
              </a:spcAft>
              <a:buClrTx/>
              <a:buSzTx/>
              <a:buFontTx/>
              <a:buNone/>
              <a:tabLst/>
              <a:defRPr/>
            </a:pPr>
            <a:endParaRPr kumimoji="0" lang="en-GB" sz="1800" b="1" i="0" u="none" strike="noStrike" kern="1200" cap="none" spc="0" normalizeH="0" baseline="0" noProof="0" dirty="0">
              <a:ln>
                <a:noFill/>
              </a:ln>
              <a:solidFill>
                <a:srgbClr val="000000"/>
              </a:solidFill>
              <a:effectLst/>
              <a:uLnTx/>
              <a:uFillTx/>
              <a:latin typeface="Calibri" panose="020F0502020204030204" pitchFamily="34" charset="0"/>
              <a:ea typeface="+mn-ea"/>
              <a:cs typeface="+mn-cs"/>
            </a:endParaRPr>
          </a:p>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84</a:t>
            </a:fld>
            <a:endParaRPr lang="en-CA"/>
          </a:p>
        </p:txBody>
      </p:sp>
    </p:spTree>
    <p:extLst>
      <p:ext uri="{BB962C8B-B14F-4D97-AF65-F5344CB8AC3E}">
        <p14:creationId xmlns:p14="http://schemas.microsoft.com/office/powerpoint/2010/main" val="4037459724"/>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sz="1100" dirty="0"/>
              <a:t>On demande à tous les visiteurs de respecter ce </a:t>
            </a:r>
            <a:r>
              <a:rPr lang="fr-CA" sz="1100"/>
              <a:t>format.</a:t>
            </a:r>
            <a:endParaRPr lang="fr-CA" sz="1100" dirty="0"/>
          </a:p>
        </p:txBody>
      </p:sp>
      <p:sp>
        <p:nvSpPr>
          <p:cNvPr id="4" name="Slide Number Placeholder 3"/>
          <p:cNvSpPr>
            <a:spLocks noGrp="1"/>
          </p:cNvSpPr>
          <p:nvPr>
            <p:ph type="sldNum" sz="quarter" idx="5"/>
          </p:nvPr>
        </p:nvSpPr>
        <p:spPr/>
        <p:txBody>
          <a:bodyPr/>
          <a:lstStyle/>
          <a:p>
            <a:fld id="{36156972-B91D-4EFE-BBE6-780876B81408}" type="slidenum">
              <a:rPr lang="en-CA" smtClean="0"/>
              <a:t>85</a:t>
            </a:fld>
            <a:endParaRPr lang="en-CA"/>
          </a:p>
        </p:txBody>
      </p:sp>
    </p:spTree>
    <p:extLst>
      <p:ext uri="{BB962C8B-B14F-4D97-AF65-F5344CB8AC3E}">
        <p14:creationId xmlns:p14="http://schemas.microsoft.com/office/powerpoint/2010/main" val="2661894052"/>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Paula</a:t>
            </a:r>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86</a:t>
            </a:fld>
            <a:endParaRPr lang="en-CA"/>
          </a:p>
        </p:txBody>
      </p:sp>
    </p:spTree>
    <p:extLst>
      <p:ext uri="{BB962C8B-B14F-4D97-AF65-F5344CB8AC3E}">
        <p14:creationId xmlns:p14="http://schemas.microsoft.com/office/powerpoint/2010/main" val="223813239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87</a:t>
            </a:fld>
            <a:endParaRPr lang="en-CA"/>
          </a:p>
        </p:txBody>
      </p:sp>
    </p:spTree>
    <p:extLst>
      <p:ext uri="{BB962C8B-B14F-4D97-AF65-F5344CB8AC3E}">
        <p14:creationId xmlns:p14="http://schemas.microsoft.com/office/powerpoint/2010/main" val="353352618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88</a:t>
            </a:fld>
            <a:endParaRPr lang="en-CA"/>
          </a:p>
        </p:txBody>
      </p:sp>
    </p:spTree>
    <p:extLst>
      <p:ext uri="{BB962C8B-B14F-4D97-AF65-F5344CB8AC3E}">
        <p14:creationId xmlns:p14="http://schemas.microsoft.com/office/powerpoint/2010/main" val="98014990"/>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Paula</a:t>
            </a:r>
            <a:endParaRPr lang="en-CA" dirty="0"/>
          </a:p>
          <a:p>
            <a:endParaRPr lang="en-CA" dirty="0"/>
          </a:p>
        </p:txBody>
      </p:sp>
      <p:sp>
        <p:nvSpPr>
          <p:cNvPr id="4" name="Slide Number Placeholder 3"/>
          <p:cNvSpPr>
            <a:spLocks noGrp="1"/>
          </p:cNvSpPr>
          <p:nvPr>
            <p:ph type="sldNum" sz="quarter" idx="5"/>
          </p:nvPr>
        </p:nvSpPr>
        <p:spPr/>
        <p:txBody>
          <a:bodyPr/>
          <a:lstStyle/>
          <a:p>
            <a:fld id="{94C345D2-5F75-4C67-BD7A-51D5C348478D}" type="slidenum">
              <a:rPr lang="en-CA" smtClean="0"/>
              <a:t>89</a:t>
            </a:fld>
            <a:endParaRPr lang="en-CA"/>
          </a:p>
        </p:txBody>
      </p:sp>
    </p:spTree>
    <p:extLst>
      <p:ext uri="{BB962C8B-B14F-4D97-AF65-F5344CB8AC3E}">
        <p14:creationId xmlns:p14="http://schemas.microsoft.com/office/powerpoint/2010/main" val="1663061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36156972-B91D-4EFE-BBE6-780876B81408}" type="slidenum">
              <a:rPr lang="en-CA" smtClean="0"/>
              <a:t>9</a:t>
            </a:fld>
            <a:endParaRPr lang="en-CA"/>
          </a:p>
        </p:txBody>
      </p:sp>
    </p:spTree>
    <p:extLst>
      <p:ext uri="{BB962C8B-B14F-4D97-AF65-F5344CB8AC3E}">
        <p14:creationId xmlns:p14="http://schemas.microsoft.com/office/powerpoint/2010/main" val="1625005035"/>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36156972-B91D-4EFE-BBE6-780876B81408}" type="slidenum">
              <a:rPr lang="en-CA" smtClean="0"/>
              <a:t>90</a:t>
            </a:fld>
            <a:endParaRPr lang="en-CA"/>
          </a:p>
        </p:txBody>
      </p:sp>
    </p:spTree>
    <p:extLst>
      <p:ext uri="{BB962C8B-B14F-4D97-AF65-F5344CB8AC3E}">
        <p14:creationId xmlns:p14="http://schemas.microsoft.com/office/powerpoint/2010/main" val="1534762090"/>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sz="1200" dirty="0"/>
              <a:t>Processus décisionnel :</a:t>
            </a:r>
          </a:p>
          <a:p>
            <a:r>
              <a:rPr lang="fr-FR" sz="1200" dirty="0"/>
              <a:t>- Le rapport de l'équipe de visiteurs, la réponse du doyen et tout document supplémentaire fourni par le programme sont remis à l'équipe de vérification, qui se compose du vérificateur principal/président de l'équipe, du responsable et du réviseur. Ensemble, ils examinent tous les documents, identifient les problèmes qui ont été résolus depuis la visite et formulent une recommandation concernant la durée de l’agrément.</a:t>
            </a:r>
          </a:p>
          <a:p>
            <a:r>
              <a:rPr lang="fr-FR" sz="1200" dirty="0"/>
              <a:t>- Le rapport de l'équipe de visiteurs, la réponse du doyen, tout document supplémentaire fourni par le programme et les commentaires de l'équipe d’examen sont transmis à l'ensemble du BCAPG pour examen. Les membres du Bureau d’agrément discutent de tous les documents et de leurs impressions, attribuent </a:t>
            </a:r>
            <a:r>
              <a:rPr lang="fr-FR" sz="1200"/>
              <a:t>la cote </a:t>
            </a:r>
            <a:r>
              <a:rPr lang="fr-FR" sz="1200" dirty="0">
                <a:highlight>
                  <a:srgbClr val="00FF00"/>
                </a:highlight>
              </a:rPr>
              <a:t>C/W/D/R</a:t>
            </a:r>
            <a:r>
              <a:rPr lang="fr-FR" sz="1200" dirty="0"/>
              <a:t> (Préoccupation/Faiblesse/Lacune/Résolu) à chaque point à considérer identifié dans le rapport de l'équipe de visiteurs et fixent la durée finale de l’agrément.</a:t>
            </a:r>
          </a:p>
        </p:txBody>
      </p:sp>
      <p:sp>
        <p:nvSpPr>
          <p:cNvPr id="4" name="Slide Number Placeholder 3"/>
          <p:cNvSpPr>
            <a:spLocks noGrp="1"/>
          </p:cNvSpPr>
          <p:nvPr>
            <p:ph type="sldNum" sz="quarter" idx="10"/>
          </p:nvPr>
        </p:nvSpPr>
        <p:spPr/>
        <p:txBody>
          <a:bodyPr/>
          <a:lstStyle/>
          <a:p>
            <a:fld id="{36156972-B91D-4EFE-BBE6-780876B81408}" type="slidenum">
              <a:rPr lang="en-CA" smtClean="0"/>
              <a:t>91</a:t>
            </a:fld>
            <a:endParaRPr lang="en-CA"/>
          </a:p>
        </p:txBody>
      </p:sp>
    </p:spTree>
    <p:extLst>
      <p:ext uri="{BB962C8B-B14F-4D97-AF65-F5344CB8AC3E}">
        <p14:creationId xmlns:p14="http://schemas.microsoft.com/office/powerpoint/2010/main" val="3511482745"/>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36156972-B91D-4EFE-BBE6-780876B81408}" type="slidenum">
              <a:rPr lang="en-CA" smtClean="0"/>
              <a:t>92</a:t>
            </a:fld>
            <a:endParaRPr lang="en-CA"/>
          </a:p>
        </p:txBody>
      </p:sp>
    </p:spTree>
    <p:extLst>
      <p:ext uri="{BB962C8B-B14F-4D97-AF65-F5344CB8AC3E}">
        <p14:creationId xmlns:p14="http://schemas.microsoft.com/office/powerpoint/2010/main" val="19187134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a:blip r:embed="rId2"/>
          <a:srcRect/>
          <a:stretch>
            <a:fill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a:srcRect/>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34313649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a:blip r:embed="rId2"/>
          <a:srcRect/>
          <a:stretch>
            <a:fill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0565752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3">
            <a:alphaModFix amt="30000"/>
          </a:blip>
          <a:srcRect/>
          <a:stretch>
            <a:fill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17629557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21104567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9094365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a:blip r:embed="rId2">
            <a:alphaModFix amt="30000"/>
          </a:blip>
          <a:srcRect/>
          <a:stretch>
            <a:fill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rcRect/>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336562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a:blip r:embed="rId2"/>
          <a:srcRect/>
          <a:stretch>
            <a:fill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a:srcRect/>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17003952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a:srcRect/>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57276833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4018308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28135195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3784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11829912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2039240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27087477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5107237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a:blip r:embed="rId3"/>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7186153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A563F-5B0A-4579-B776-D80C51F1A96A}"/>
              </a:ext>
            </a:extLst>
          </p:cNvPr>
          <p:cNvSpPr>
            <a:spLocks noGrp="1"/>
          </p:cNvSpPr>
          <p:nvPr>
            <p:ph type="ctrTitle" hasCustomPrompt="1"/>
          </p:nvPr>
        </p:nvSpPr>
        <p:spPr>
          <a:xfrm>
            <a:off x="638827" y="268951"/>
            <a:ext cx="7362173" cy="1675715"/>
          </a:xfrm>
        </p:spPr>
        <p:txBody>
          <a:bodyPr anchor="b">
            <a:normAutofit/>
          </a:bodyPr>
          <a:lstStyle>
            <a:lvl1pPr algn="l">
              <a:defRPr sz="4050"/>
            </a:lvl1pPr>
          </a:lstStyle>
          <a:p>
            <a:r>
              <a:rPr lang="en-US"/>
              <a:t>Title of your presentation</a:t>
            </a:r>
            <a:endParaRPr lang="en-CA"/>
          </a:p>
        </p:txBody>
      </p:sp>
      <p:sp>
        <p:nvSpPr>
          <p:cNvPr id="3" name="Subtitle 2">
            <a:extLst>
              <a:ext uri="{FF2B5EF4-FFF2-40B4-BE49-F238E27FC236}">
                <a16:creationId xmlns:a16="http://schemas.microsoft.com/office/drawing/2014/main" id="{CA256688-D66E-4328-8BD4-9A6853B467F0}"/>
              </a:ext>
            </a:extLst>
          </p:cNvPr>
          <p:cNvSpPr>
            <a:spLocks noGrp="1"/>
          </p:cNvSpPr>
          <p:nvPr>
            <p:ph type="subTitle" idx="1" hasCustomPrompt="1"/>
          </p:nvPr>
        </p:nvSpPr>
        <p:spPr>
          <a:xfrm>
            <a:off x="638827" y="2001133"/>
            <a:ext cx="7362173"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Presenter and date of presentation</a:t>
            </a:r>
          </a:p>
        </p:txBody>
      </p:sp>
      <p:pic>
        <p:nvPicPr>
          <p:cNvPr id="13" name="Picture 12">
            <a:extLst>
              <a:ext uri="{FF2B5EF4-FFF2-40B4-BE49-F238E27FC236}">
                <a16:creationId xmlns:a16="http://schemas.microsoft.com/office/drawing/2014/main" id="{C8C1D346-0F03-458F-A5F0-751D68BDED4B}"/>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10800000" flipV="1">
            <a:off x="5773732" y="2507035"/>
            <a:ext cx="3370268" cy="2636465"/>
          </a:xfrm>
          <a:prstGeom prst="rect">
            <a:avLst/>
          </a:prstGeom>
        </p:spPr>
      </p:pic>
      <p:pic>
        <p:nvPicPr>
          <p:cNvPr id="17" name="Picture 16">
            <a:extLst>
              <a:ext uri="{FF2B5EF4-FFF2-40B4-BE49-F238E27FC236}">
                <a16:creationId xmlns:a16="http://schemas.microsoft.com/office/drawing/2014/main" id="{94EF0CCF-E89A-48BA-BEF9-F34DEEB3DE4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406043467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207290452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245459183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4"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Tree>
    <p:extLst>
      <p:ext uri="{BB962C8B-B14F-4D97-AF65-F5344CB8AC3E}">
        <p14:creationId xmlns:p14="http://schemas.microsoft.com/office/powerpoint/2010/main" val="19045979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12696837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1973866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 Solid">
    <p:bg>
      <p:bgPr>
        <a:solidFill>
          <a:srgbClr val="EAEEF2"/>
        </a:soli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388025299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3228828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3595262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9725460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Graphic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pPr/>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23" name="Text Placeholder 6">
            <a:extLst>
              <a:ext uri="{FF2B5EF4-FFF2-40B4-BE49-F238E27FC236}">
                <a16:creationId xmlns:a16="http://schemas.microsoft.com/office/drawing/2014/main" id="{9923EC82-D48A-486F-9EA5-4BE1293D39B6}"/>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4" name="Text Placeholder 6">
            <a:extLst>
              <a:ext uri="{FF2B5EF4-FFF2-40B4-BE49-F238E27FC236}">
                <a16:creationId xmlns:a16="http://schemas.microsoft.com/office/drawing/2014/main" id="{AA63BD61-9A5C-4665-B5E6-929361166C0E}"/>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6" name="Text Placeholder 6">
            <a:extLst>
              <a:ext uri="{FF2B5EF4-FFF2-40B4-BE49-F238E27FC236}">
                <a16:creationId xmlns:a16="http://schemas.microsoft.com/office/drawing/2014/main" id="{EDB1F268-1F3E-409F-ABAF-8CB764512AA4}"/>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7" name="Text Placeholder 6">
            <a:extLst>
              <a:ext uri="{FF2B5EF4-FFF2-40B4-BE49-F238E27FC236}">
                <a16:creationId xmlns:a16="http://schemas.microsoft.com/office/drawing/2014/main" id="{23FB7DDA-F3D8-4DEB-B56E-894BC7CE4FE3}"/>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sp>
        <p:nvSpPr>
          <p:cNvPr id="29" name="Text Placeholder 6">
            <a:extLst>
              <a:ext uri="{FF2B5EF4-FFF2-40B4-BE49-F238E27FC236}">
                <a16:creationId xmlns:a16="http://schemas.microsoft.com/office/drawing/2014/main" id="{62755CF2-5D45-45CD-A638-26A401F78365}"/>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0" name="Text Placeholder 6">
            <a:extLst>
              <a:ext uri="{FF2B5EF4-FFF2-40B4-BE49-F238E27FC236}">
                <a16:creationId xmlns:a16="http://schemas.microsoft.com/office/drawing/2014/main" id="{45731765-8A86-4528-959B-5ABCBCC566C1}"/>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Title</a:t>
            </a:r>
          </a:p>
        </p:txBody>
      </p:sp>
      <p:pic>
        <p:nvPicPr>
          <p:cNvPr id="31" name="Picture 30">
            <a:extLst>
              <a:ext uri="{FF2B5EF4-FFF2-40B4-BE49-F238E27FC236}">
                <a16:creationId xmlns:a16="http://schemas.microsoft.com/office/drawing/2014/main" id="{F337EC08-2FDA-4724-B8C9-2C90A15774C9}"/>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pic>
        <p:nvPicPr>
          <p:cNvPr id="13" name="Picture 12">
            <a:extLst>
              <a:ext uri="{FF2B5EF4-FFF2-40B4-BE49-F238E27FC236}">
                <a16:creationId xmlns:a16="http://schemas.microsoft.com/office/drawing/2014/main" id="{E88CBFA3-137F-4617-A99F-DEFD2168A4B4}"/>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Tree>
    <p:extLst>
      <p:ext uri="{BB962C8B-B14F-4D97-AF65-F5344CB8AC3E}">
        <p14:creationId xmlns:p14="http://schemas.microsoft.com/office/powerpoint/2010/main" val="6914114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Graphic Highlights - Gradient">
    <p:bg>
      <p:bgPr>
        <a:gradFill>
          <a:gsLst>
            <a:gs pos="100000">
              <a:srgbClr val="F0F5FA"/>
            </a:gs>
            <a:gs pos="0">
              <a:schemeClr val="accent3">
                <a:lumMod val="40000"/>
                <a:lumOff val="60000"/>
              </a:schemeClr>
            </a:gs>
          </a:gsLst>
          <a:lin ang="16200000" scaled="0"/>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rotWithShape="1">
          <a:blip r:embed="rId3"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sp>
        <p:nvSpPr>
          <p:cNvPr id="23" name="Oval 22">
            <a:extLst>
              <a:ext uri="{FF2B5EF4-FFF2-40B4-BE49-F238E27FC236}">
                <a16:creationId xmlns:a16="http://schemas.microsoft.com/office/drawing/2014/main" id="{CD1B06FD-5A95-4F5B-AD40-C7303B6F9CC4}"/>
              </a:ext>
            </a:extLst>
          </p:cNvPr>
          <p:cNvSpPr>
            <a:spLocks noChangeAspect="1"/>
          </p:cNvSpPr>
          <p:nvPr userDrawn="1"/>
        </p:nvSpPr>
        <p:spPr>
          <a:xfrm>
            <a:off x="631216"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4" name="Text Placeholder 6">
            <a:extLst>
              <a:ext uri="{FF2B5EF4-FFF2-40B4-BE49-F238E27FC236}">
                <a16:creationId xmlns:a16="http://schemas.microsoft.com/office/drawing/2014/main" id="{885EC944-4486-406F-9574-8CA6C1E982E8}"/>
              </a:ext>
            </a:extLst>
          </p:cNvPr>
          <p:cNvSpPr>
            <a:spLocks noGrp="1"/>
          </p:cNvSpPr>
          <p:nvPr>
            <p:ph type="body" sz="quarter" idx="22"/>
          </p:nvPr>
        </p:nvSpPr>
        <p:spPr>
          <a:xfrm>
            <a:off x="750892"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5" name="Text Placeholder 6">
            <a:extLst>
              <a:ext uri="{FF2B5EF4-FFF2-40B4-BE49-F238E27FC236}">
                <a16:creationId xmlns:a16="http://schemas.microsoft.com/office/drawing/2014/main" id="{271A0578-419E-4D18-8126-40682C1933A0}"/>
              </a:ext>
            </a:extLst>
          </p:cNvPr>
          <p:cNvSpPr>
            <a:spLocks noGrp="1"/>
          </p:cNvSpPr>
          <p:nvPr>
            <p:ph type="body" sz="quarter" idx="23" hasCustomPrompt="1"/>
          </p:nvPr>
        </p:nvSpPr>
        <p:spPr>
          <a:xfrm>
            <a:off x="628651"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6" name="Oval 25">
            <a:extLst>
              <a:ext uri="{FF2B5EF4-FFF2-40B4-BE49-F238E27FC236}">
                <a16:creationId xmlns:a16="http://schemas.microsoft.com/office/drawing/2014/main" id="{984446FF-ABC2-4036-98F8-68F84F842F9D}"/>
              </a:ext>
            </a:extLst>
          </p:cNvPr>
          <p:cNvSpPr>
            <a:spLocks noChangeAspect="1"/>
          </p:cNvSpPr>
          <p:nvPr userDrawn="1"/>
        </p:nvSpPr>
        <p:spPr>
          <a:xfrm>
            <a:off x="6431011"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7" name="Text Placeholder 6">
            <a:extLst>
              <a:ext uri="{FF2B5EF4-FFF2-40B4-BE49-F238E27FC236}">
                <a16:creationId xmlns:a16="http://schemas.microsoft.com/office/drawing/2014/main" id="{CD6584B6-52C2-468C-B3B8-EB4872549BAD}"/>
              </a:ext>
            </a:extLst>
          </p:cNvPr>
          <p:cNvSpPr>
            <a:spLocks noGrp="1"/>
          </p:cNvSpPr>
          <p:nvPr>
            <p:ph type="body" sz="quarter" idx="24"/>
          </p:nvPr>
        </p:nvSpPr>
        <p:spPr>
          <a:xfrm>
            <a:off x="6550687"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28" name="Text Placeholder 6">
            <a:extLst>
              <a:ext uri="{FF2B5EF4-FFF2-40B4-BE49-F238E27FC236}">
                <a16:creationId xmlns:a16="http://schemas.microsoft.com/office/drawing/2014/main" id="{7E045D92-6283-462C-A435-7DE8B57F9D68}"/>
              </a:ext>
            </a:extLst>
          </p:cNvPr>
          <p:cNvSpPr>
            <a:spLocks noGrp="1"/>
          </p:cNvSpPr>
          <p:nvPr>
            <p:ph type="body" sz="quarter" idx="25" hasCustomPrompt="1"/>
          </p:nvPr>
        </p:nvSpPr>
        <p:spPr>
          <a:xfrm>
            <a:off x="6428446"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
        <p:nvSpPr>
          <p:cNvPr id="29" name="Oval 28">
            <a:extLst>
              <a:ext uri="{FF2B5EF4-FFF2-40B4-BE49-F238E27FC236}">
                <a16:creationId xmlns:a16="http://schemas.microsoft.com/office/drawing/2014/main" id="{53B54468-3CA4-4AF7-9A8A-6454FC3E97DC}"/>
              </a:ext>
            </a:extLst>
          </p:cNvPr>
          <p:cNvSpPr>
            <a:spLocks noChangeAspect="1"/>
          </p:cNvSpPr>
          <p:nvPr userDrawn="1"/>
        </p:nvSpPr>
        <p:spPr>
          <a:xfrm>
            <a:off x="3550254" y="1448478"/>
            <a:ext cx="2057400" cy="2057400"/>
          </a:xfrm>
          <a:prstGeom prst="ellipse">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30" name="Text Placeholder 6">
            <a:extLst>
              <a:ext uri="{FF2B5EF4-FFF2-40B4-BE49-F238E27FC236}">
                <a16:creationId xmlns:a16="http://schemas.microsoft.com/office/drawing/2014/main" id="{EEB2922B-6BB0-4862-A667-80C45539AF44}"/>
              </a:ext>
            </a:extLst>
          </p:cNvPr>
          <p:cNvSpPr>
            <a:spLocks noGrp="1"/>
          </p:cNvSpPr>
          <p:nvPr>
            <p:ph type="body" sz="quarter" idx="26"/>
          </p:nvPr>
        </p:nvSpPr>
        <p:spPr>
          <a:xfrm>
            <a:off x="3669930" y="4096745"/>
            <a:ext cx="1878138" cy="370043"/>
          </a:xfrm>
          <a:prstGeom prst="rect">
            <a:avLst/>
          </a:prstGeom>
        </p:spPr>
        <p:txBody>
          <a:bodyPr>
            <a:noAutofit/>
          </a:bodyPr>
          <a:lstStyle>
            <a:lvl1pPr marL="0" indent="0" algn="ctr">
              <a:buNone/>
              <a:defRPr sz="1350">
                <a:solidFill>
                  <a:schemeClr val="accent1"/>
                </a:solidFill>
              </a:defRPr>
            </a:lvl1pPr>
          </a:lstStyle>
          <a:p>
            <a:pPr lvl="0"/>
            <a:r>
              <a:rPr lang="en-US"/>
              <a:t>Click to edit Master text styles</a:t>
            </a:r>
          </a:p>
        </p:txBody>
      </p:sp>
      <p:sp>
        <p:nvSpPr>
          <p:cNvPr id="31" name="Text Placeholder 6">
            <a:extLst>
              <a:ext uri="{FF2B5EF4-FFF2-40B4-BE49-F238E27FC236}">
                <a16:creationId xmlns:a16="http://schemas.microsoft.com/office/drawing/2014/main" id="{EC77B5FB-B793-4279-84B7-DF7E1F44ADA3}"/>
              </a:ext>
            </a:extLst>
          </p:cNvPr>
          <p:cNvSpPr>
            <a:spLocks noGrp="1"/>
          </p:cNvSpPr>
          <p:nvPr>
            <p:ph type="body" sz="quarter" idx="27" hasCustomPrompt="1"/>
          </p:nvPr>
        </p:nvSpPr>
        <p:spPr>
          <a:xfrm>
            <a:off x="3547689" y="3580349"/>
            <a:ext cx="2084339" cy="498108"/>
          </a:xfrm>
          <a:prstGeom prst="rect">
            <a:avLst/>
          </a:prstGeom>
        </p:spPr>
        <p:txBody>
          <a:bodyPr>
            <a:noAutofit/>
          </a:bodyPr>
          <a:lstStyle>
            <a:lvl1pPr marL="0" indent="0" algn="ctr">
              <a:buNone/>
              <a:defRPr sz="2700" b="1" i="0" cap="all">
                <a:solidFill>
                  <a:schemeClr val="accent1"/>
                </a:solidFill>
                <a:latin typeface="Calibri" panose="020F0502020204030204" pitchFamily="34" charset="0"/>
                <a:cs typeface="Calibri" panose="020F0502020204030204" pitchFamily="34" charset="0"/>
              </a:defRPr>
            </a:lvl1pPr>
          </a:lstStyle>
          <a:p>
            <a:pPr lvl="0"/>
            <a:r>
              <a:rPr lang="en-US"/>
              <a:t>TEXT</a:t>
            </a:r>
          </a:p>
        </p:txBody>
      </p:sp>
    </p:spTree>
    <p:extLst>
      <p:ext uri="{BB962C8B-B14F-4D97-AF65-F5344CB8AC3E}">
        <p14:creationId xmlns:p14="http://schemas.microsoft.com/office/powerpoint/2010/main" val="72934083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secHead" preserve="1">
  <p:cSld name="Section Header - Blu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16" name="Picture 15">
            <a:extLst>
              <a:ext uri="{FF2B5EF4-FFF2-40B4-BE49-F238E27FC236}">
                <a16:creationId xmlns:a16="http://schemas.microsoft.com/office/drawing/2014/main" id="{97271925-A8F0-4ED0-A961-2574D7B1EF22}"/>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40411191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 Green">
    <p:bg>
      <p:bgPr>
        <a:solidFill>
          <a:schemeClr val="accent4"/>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0F70306F-7EE6-4601-A70B-A81347E80F2E}"/>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157832646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 Slate">
    <p:bg>
      <p:bgPr>
        <a:solidFill>
          <a:schemeClr val="accent3"/>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bg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pic>
        <p:nvPicPr>
          <p:cNvPr id="14" name="Picture 13">
            <a:extLst>
              <a:ext uri="{FF2B5EF4-FFF2-40B4-BE49-F238E27FC236}">
                <a16:creationId xmlns:a16="http://schemas.microsoft.com/office/drawing/2014/main" id="{D1E3716A-EB5B-4F75-A597-02DC9B5955F0}"/>
              </a:ext>
            </a:extLst>
          </p:cNvPr>
          <p:cNvPicPr>
            <a:picLocks noChangeAspect="1"/>
          </p:cNvPicPr>
          <p:nvPr userDrawn="1"/>
        </p:nvPicPr>
        <p:blipFill rotWithShape="1">
          <a:blip r:embed="rId2" cstate="hqprint">
            <a:alphaModFix amt="30000"/>
            <a:extLst>
              <a:ext uri="{28A0092B-C50C-407E-A947-70E740481C1C}">
                <a14:useLocalDpi xmlns:a14="http://schemas.microsoft.com/office/drawing/2010/main"/>
              </a:ext>
            </a:extLst>
          </a:blip>
          <a:srcRect/>
          <a:stretch/>
        </p:blipFill>
        <p:spPr>
          <a:xfrm>
            <a:off x="4484527" y="1701168"/>
            <a:ext cx="4659473" cy="3441377"/>
          </a:xfrm>
          <a:prstGeom prst="rect">
            <a:avLst/>
          </a:prstGeom>
        </p:spPr>
      </p:pic>
      <p:pic>
        <p:nvPicPr>
          <p:cNvPr id="8" name="Picture 7">
            <a:extLst>
              <a:ext uri="{FF2B5EF4-FFF2-40B4-BE49-F238E27FC236}">
                <a16:creationId xmlns:a16="http://schemas.microsoft.com/office/drawing/2014/main" id="{C30318C1-6189-4C26-A5C4-11A3FAE530A4}"/>
              </a:ext>
            </a:extLst>
          </p:cNvPr>
          <p:cNvPicPr>
            <a:picLocks noChangeAspect="1"/>
          </p:cNvPicPr>
          <p:nvPr userDrawn="1"/>
        </p:nvPicPr>
        <p:blipFill>
          <a:blip r:embed="rId3"/>
          <a:stretch>
            <a:fillRect/>
          </a:stretch>
        </p:blipFill>
        <p:spPr>
          <a:xfrm>
            <a:off x="628650" y="4252436"/>
            <a:ext cx="1860874" cy="617220"/>
          </a:xfrm>
          <a:prstGeom prst="rect">
            <a:avLst/>
          </a:prstGeom>
        </p:spPr>
      </p:pic>
    </p:spTree>
    <p:extLst>
      <p:ext uri="{BB962C8B-B14F-4D97-AF65-F5344CB8AC3E}">
        <p14:creationId xmlns:p14="http://schemas.microsoft.com/office/powerpoint/2010/main" val="940330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 White">
    <p:bg>
      <p:bgRef idx="1001">
        <a:schemeClr val="bg1"/>
      </p:bgRef>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1CB5CA27-044B-4EA9-898C-AE1CE2CA1E77}"/>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rot="5400000">
            <a:off x="5246829" y="1246329"/>
            <a:ext cx="3276770" cy="4517573"/>
          </a:xfrm>
          <a:prstGeom prst="rect">
            <a:avLst/>
          </a:prstGeom>
        </p:spPr>
      </p:pic>
      <p:sp>
        <p:nvSpPr>
          <p:cNvPr id="2" name="Title 1">
            <a:extLst>
              <a:ext uri="{FF2B5EF4-FFF2-40B4-BE49-F238E27FC236}">
                <a16:creationId xmlns:a16="http://schemas.microsoft.com/office/drawing/2014/main" id="{39DDA402-FB87-443F-A864-27B137987482}"/>
              </a:ext>
            </a:extLst>
          </p:cNvPr>
          <p:cNvSpPr>
            <a:spLocks noGrp="1"/>
          </p:cNvSpPr>
          <p:nvPr>
            <p:ph type="title" hasCustomPrompt="1"/>
          </p:nvPr>
        </p:nvSpPr>
        <p:spPr>
          <a:xfrm>
            <a:off x="628650" y="273844"/>
            <a:ext cx="7278020" cy="1957801"/>
          </a:xfrm>
        </p:spPr>
        <p:txBody>
          <a:bodyPr anchor="b"/>
          <a:lstStyle>
            <a:lvl1pPr>
              <a:defRPr sz="4500">
                <a:solidFill>
                  <a:schemeClr val="accent1"/>
                </a:solidFill>
              </a:defRPr>
            </a:lvl1pPr>
          </a:lstStyle>
          <a:p>
            <a:r>
              <a:rPr lang="en-US"/>
              <a:t>This is a section header</a:t>
            </a:r>
            <a:endParaRPr lang="en-CA"/>
          </a:p>
        </p:txBody>
      </p:sp>
      <p:sp>
        <p:nvSpPr>
          <p:cNvPr id="3" name="Text Placeholder 2">
            <a:extLst>
              <a:ext uri="{FF2B5EF4-FFF2-40B4-BE49-F238E27FC236}">
                <a16:creationId xmlns:a16="http://schemas.microsoft.com/office/drawing/2014/main" id="{9A317090-7152-4E71-A742-4F0F90799C45}"/>
              </a:ext>
            </a:extLst>
          </p:cNvPr>
          <p:cNvSpPr>
            <a:spLocks noGrp="1"/>
          </p:cNvSpPr>
          <p:nvPr>
            <p:ph type="body" idx="1"/>
          </p:nvPr>
        </p:nvSpPr>
        <p:spPr>
          <a:xfrm>
            <a:off x="628650" y="2319208"/>
            <a:ext cx="7278020" cy="1125140"/>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9" name="Footer Placeholder 4">
            <a:extLst>
              <a:ext uri="{FF2B5EF4-FFF2-40B4-BE49-F238E27FC236}">
                <a16:creationId xmlns:a16="http://schemas.microsoft.com/office/drawing/2014/main" id="{93AA12AB-B6C4-4125-B226-FB273261E927}"/>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accent1"/>
                </a:solidFill>
              </a:defRPr>
            </a:lvl1pPr>
          </a:lstStyle>
          <a:p>
            <a:endParaRPr lang="en-CA"/>
          </a:p>
        </p:txBody>
      </p:sp>
      <p:sp>
        <p:nvSpPr>
          <p:cNvPr id="10" name="Slide Number Placeholder 5">
            <a:extLst>
              <a:ext uri="{FF2B5EF4-FFF2-40B4-BE49-F238E27FC236}">
                <a16:creationId xmlns:a16="http://schemas.microsoft.com/office/drawing/2014/main" id="{36EBB04F-85E5-46B7-9F44-12F2F65F3B6D}"/>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accent1"/>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3E52A67-AF4D-4233-9777-753372A1143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accent1"/>
                </a:solidFill>
              </a:defRPr>
            </a:lvl1pPr>
          </a:lstStyle>
          <a:p>
            <a:endParaRPr lang="en-CA"/>
          </a:p>
        </p:txBody>
      </p:sp>
      <p:pic>
        <p:nvPicPr>
          <p:cNvPr id="12" name="Picture 11">
            <a:extLst>
              <a:ext uri="{FF2B5EF4-FFF2-40B4-BE49-F238E27FC236}">
                <a16:creationId xmlns:a16="http://schemas.microsoft.com/office/drawing/2014/main" id="{15D62577-73D0-4E73-8014-0741AB1E8BE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638827" y="4188749"/>
            <a:ext cx="2008655" cy="685800"/>
          </a:xfrm>
          <a:prstGeom prst="rect">
            <a:avLst/>
          </a:prstGeom>
        </p:spPr>
      </p:pic>
    </p:spTree>
    <p:extLst>
      <p:ext uri="{BB962C8B-B14F-4D97-AF65-F5344CB8AC3E}">
        <p14:creationId xmlns:p14="http://schemas.microsoft.com/office/powerpoint/2010/main" val="1159795781"/>
      </p:ext>
    </p:extLst>
  </p:cSld>
  <p:clrMapOvr>
    <a:overrideClrMapping bg1="lt1" tx1="dk1" bg2="lt2" tx2="dk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F6DA4-A07A-4242-8A96-94201E600DB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5C7EF898-BFEB-4CA8-A3D2-B78394D78682}"/>
              </a:ext>
            </a:extLst>
          </p:cNvPr>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25F1B5B7-9272-465A-8791-7D24109A1525}"/>
              </a:ext>
            </a:extLst>
          </p:cNvPr>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pic>
        <p:nvPicPr>
          <p:cNvPr id="10" name="Picture 9">
            <a:extLst>
              <a:ext uri="{FF2B5EF4-FFF2-40B4-BE49-F238E27FC236}">
                <a16:creationId xmlns:a16="http://schemas.microsoft.com/office/drawing/2014/main" id="{A02F2009-2C4E-43D4-9A23-5B225030B1DC}"/>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sp>
        <p:nvSpPr>
          <p:cNvPr id="11" name="Footer Placeholder 4">
            <a:extLst>
              <a:ext uri="{FF2B5EF4-FFF2-40B4-BE49-F238E27FC236}">
                <a16:creationId xmlns:a16="http://schemas.microsoft.com/office/drawing/2014/main" id="{EAC993C3-C702-4664-B9B5-AB204A4B1CA1}"/>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2" name="Slide Number Placeholder 5">
            <a:extLst>
              <a:ext uri="{FF2B5EF4-FFF2-40B4-BE49-F238E27FC236}">
                <a16:creationId xmlns:a16="http://schemas.microsoft.com/office/drawing/2014/main" id="{528D347C-4F1C-46BB-BACA-3C0DE40394C9}"/>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3" name="Date Placeholder 8">
            <a:extLst>
              <a:ext uri="{FF2B5EF4-FFF2-40B4-BE49-F238E27FC236}">
                <a16:creationId xmlns:a16="http://schemas.microsoft.com/office/drawing/2014/main" id="{3B39FB94-F01F-42E3-A2B2-F0FB3B0FBF27}"/>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4" name="Picture 13">
            <a:extLst>
              <a:ext uri="{FF2B5EF4-FFF2-40B4-BE49-F238E27FC236}">
                <a16:creationId xmlns:a16="http://schemas.microsoft.com/office/drawing/2014/main" id="{026D478A-2681-4F06-BA82-6F4BA1979A6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3937658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pic>
        <p:nvPicPr>
          <p:cNvPr id="31" name="Picture 30">
            <a:extLst>
              <a:ext uri="{FF2B5EF4-FFF2-40B4-BE49-F238E27FC236}">
                <a16:creationId xmlns:a16="http://schemas.microsoft.com/office/drawing/2014/main" id="{3B912DAC-1447-4A81-A3A3-6FB120C50A3D}"/>
              </a:ext>
            </a:extLst>
          </p:cNvPr>
          <p:cNvPicPr>
            <a:picLocks noChangeAspect="1"/>
          </p:cNvPicPr>
          <p:nvPr userDrawn="1"/>
        </p:nvPicPr>
        <p:blipFill>
          <a:blip r:embed="rId2"/>
          <a:srcRect/>
          <a:stretch>
            <a:fillRect/>
          </a:stretch>
        </p:blipFill>
        <p:spPr>
          <a:xfrm>
            <a:off x="7480699" y="0"/>
            <a:ext cx="1663301" cy="3164663"/>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3"/>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4">
            <a:alphaModFix amt="30000"/>
          </a:blip>
          <a:srcRect/>
          <a:stretch>
            <a:fillRect/>
          </a:stretch>
        </p:blipFill>
        <p:spPr>
          <a:xfrm>
            <a:off x="4484527" y="1701168"/>
            <a:ext cx="4659473" cy="3441377"/>
          </a:xfrm>
          <a:prstGeom prst="rect">
            <a:avLst/>
          </a:prstGeom>
        </p:spPr>
      </p:pic>
    </p:spTree>
    <p:extLst>
      <p:ext uri="{BB962C8B-B14F-4D97-AF65-F5344CB8AC3E}">
        <p14:creationId xmlns:p14="http://schemas.microsoft.com/office/powerpoint/2010/main" val="169356111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6E1D25-0337-4EF8-AE87-B2F6CBC95357}"/>
              </a:ext>
            </a:extLst>
          </p:cNvPr>
          <p:cNvSpPr>
            <a:spLocks noGrp="1"/>
          </p:cNvSpPr>
          <p:nvPr>
            <p:ph type="title"/>
          </p:nvPr>
        </p:nvSpPr>
        <p:spPr>
          <a:xfrm>
            <a:off x="629841" y="273844"/>
            <a:ext cx="7886700" cy="994172"/>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988AB22D-0BB0-4AF5-BFC6-29C21D11771B}"/>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5D98AFB0-672A-4DE4-927A-BCF7EA9E50C9}"/>
              </a:ext>
            </a:extLst>
          </p:cNvPr>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09354483-3576-47B9-BF4C-65DA2A575CC8}"/>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C2D9F553-2F2A-40E3-90D7-304DB580763E}"/>
              </a:ext>
            </a:extLst>
          </p:cNvPr>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2" name="Footer Placeholder 4">
            <a:extLst>
              <a:ext uri="{FF2B5EF4-FFF2-40B4-BE49-F238E27FC236}">
                <a16:creationId xmlns:a16="http://schemas.microsoft.com/office/drawing/2014/main" id="{23C55D71-A38B-4B73-BE71-D33A3714C271}"/>
              </a:ext>
            </a:extLst>
          </p:cNvPr>
          <p:cNvSpPr>
            <a:spLocks noGrp="1"/>
          </p:cNvSpPr>
          <p:nvPr>
            <p:ph type="ftr" sz="quarter" idx="10"/>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3" name="Slide Number Placeholder 5">
            <a:extLst>
              <a:ext uri="{FF2B5EF4-FFF2-40B4-BE49-F238E27FC236}">
                <a16:creationId xmlns:a16="http://schemas.microsoft.com/office/drawing/2014/main" id="{5B545789-8EED-4527-955F-D82E420FE3DE}"/>
              </a:ext>
            </a:extLst>
          </p:cNvPr>
          <p:cNvSpPr>
            <a:spLocks noGrp="1"/>
          </p:cNvSpPr>
          <p:nvPr>
            <p:ph type="sldNum" sz="quarter" idx="11"/>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4" name="Date Placeholder 8">
            <a:extLst>
              <a:ext uri="{FF2B5EF4-FFF2-40B4-BE49-F238E27FC236}">
                <a16:creationId xmlns:a16="http://schemas.microsoft.com/office/drawing/2014/main" id="{209C4741-DCE7-45CC-B18F-174EE0227E73}"/>
              </a:ext>
            </a:extLst>
          </p:cNvPr>
          <p:cNvSpPr>
            <a:spLocks noGrp="1"/>
          </p:cNvSpPr>
          <p:nvPr>
            <p:ph type="dt" sz="half" idx="1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5" name="Picture 14">
            <a:extLst>
              <a:ext uri="{FF2B5EF4-FFF2-40B4-BE49-F238E27FC236}">
                <a16:creationId xmlns:a16="http://schemas.microsoft.com/office/drawing/2014/main" id="{B4BD49B3-4BD4-4D52-A4F6-84ABCC08D114}"/>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6" name="Picture 15">
            <a:extLst>
              <a:ext uri="{FF2B5EF4-FFF2-40B4-BE49-F238E27FC236}">
                <a16:creationId xmlns:a16="http://schemas.microsoft.com/office/drawing/2014/main" id="{07CBE2A1-CCC0-4FF8-8713-CD8D0F81531E}"/>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35501749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CDA43-48BB-4482-B4B8-CEE44BD91ACA}"/>
              </a:ext>
            </a:extLst>
          </p:cNvPr>
          <p:cNvSpPr>
            <a:spLocks noGrp="1"/>
          </p:cNvSpPr>
          <p:nvPr>
            <p:ph type="title"/>
          </p:nvPr>
        </p:nvSpPr>
        <p:spPr/>
        <p:txBody>
          <a:bodyPr/>
          <a:lstStyle/>
          <a:p>
            <a:r>
              <a:rPr lang="en-US"/>
              <a:t>Click to edit Master title style</a:t>
            </a:r>
            <a:endParaRPr lang="en-CA"/>
          </a:p>
        </p:txBody>
      </p:sp>
      <p:sp>
        <p:nvSpPr>
          <p:cNvPr id="8" name="Footer Placeholder 4">
            <a:extLst>
              <a:ext uri="{FF2B5EF4-FFF2-40B4-BE49-F238E27FC236}">
                <a16:creationId xmlns:a16="http://schemas.microsoft.com/office/drawing/2014/main" id="{EE66DC2C-9A12-421A-B143-25AA7EAE5DE6}"/>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9" name="Slide Number Placeholder 5">
            <a:extLst>
              <a:ext uri="{FF2B5EF4-FFF2-40B4-BE49-F238E27FC236}">
                <a16:creationId xmlns:a16="http://schemas.microsoft.com/office/drawing/2014/main" id="{B42057E3-49E1-4593-AE26-5D29DD3287F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0" name="Date Placeholder 8">
            <a:extLst>
              <a:ext uri="{FF2B5EF4-FFF2-40B4-BE49-F238E27FC236}">
                <a16:creationId xmlns:a16="http://schemas.microsoft.com/office/drawing/2014/main" id="{76A5A05A-B928-4069-ADB7-5903DF73CE55}"/>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1" name="Picture 10">
            <a:extLst>
              <a:ext uri="{FF2B5EF4-FFF2-40B4-BE49-F238E27FC236}">
                <a16:creationId xmlns:a16="http://schemas.microsoft.com/office/drawing/2014/main" id="{EA446046-6F7C-4B35-A613-D30E34278182}"/>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2" name="Picture 11">
            <a:extLst>
              <a:ext uri="{FF2B5EF4-FFF2-40B4-BE49-F238E27FC236}">
                <a16:creationId xmlns:a16="http://schemas.microsoft.com/office/drawing/2014/main" id="{9F0BD4E6-3E42-4C37-9730-4D4B1636E934}"/>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12678535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567977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88BE9-6E99-4542-AE5C-57003BE8550C}"/>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17A6702-7486-44FD-BA5D-3D04D6C3F3B2}"/>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8497AE4A-F8E3-4255-8909-9769F244907C}"/>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99464DD3-48CC-46EF-9AC9-BA156EEECA6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E5BDB047-0AC6-4AB2-9913-BC01D2ACFFB1}"/>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8A7A2BE6-4495-4E03-9D13-55D7BEF335DA}"/>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386F18E4-581B-41D7-B444-D15611171C2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0ED04709-C4B2-4F10-BFEB-49183257E110}"/>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1921849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60F2DF-E5AC-4F5A-AFB8-91F333DC0065}"/>
              </a:ext>
            </a:extLst>
          </p:cNvPr>
          <p:cNvSpPr>
            <a:spLocks noGrp="1"/>
          </p:cNvSpPr>
          <p:nvPr>
            <p:ph type="title"/>
          </p:nvPr>
        </p:nvSpPr>
        <p:spPr>
          <a:xfrm>
            <a:off x="629841" y="342900"/>
            <a:ext cx="2949178" cy="1200150"/>
          </a:xfrm>
        </p:spPr>
        <p:txBody>
          <a:bodyPr anchor="b"/>
          <a:lstStyle>
            <a:lvl1pPr>
              <a:defRPr sz="24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48F1E3DB-E918-4D11-BE7D-63F2DBA57783}"/>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CA"/>
          </a:p>
        </p:txBody>
      </p:sp>
      <p:sp>
        <p:nvSpPr>
          <p:cNvPr id="4" name="Text Placeholder 3">
            <a:extLst>
              <a:ext uri="{FF2B5EF4-FFF2-40B4-BE49-F238E27FC236}">
                <a16:creationId xmlns:a16="http://schemas.microsoft.com/office/drawing/2014/main" id="{DCEB2965-19B6-4D3A-AB10-D4A2C95D7B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10" name="Footer Placeholder 4">
            <a:extLst>
              <a:ext uri="{FF2B5EF4-FFF2-40B4-BE49-F238E27FC236}">
                <a16:creationId xmlns:a16="http://schemas.microsoft.com/office/drawing/2014/main" id="{020AC156-3F49-4D7E-A463-AA4664618BD4}"/>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1" name="Slide Number Placeholder 5">
            <a:extLst>
              <a:ext uri="{FF2B5EF4-FFF2-40B4-BE49-F238E27FC236}">
                <a16:creationId xmlns:a16="http://schemas.microsoft.com/office/drawing/2014/main" id="{124A2B31-2F60-4AAC-96DE-E7B186F8714E}"/>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2" name="Date Placeholder 8">
            <a:extLst>
              <a:ext uri="{FF2B5EF4-FFF2-40B4-BE49-F238E27FC236}">
                <a16:creationId xmlns:a16="http://schemas.microsoft.com/office/drawing/2014/main" id="{44F6F36D-3A11-4A5E-8648-9A5775FA1EFC}"/>
              </a:ext>
            </a:extLst>
          </p:cNvPr>
          <p:cNvSpPr>
            <a:spLocks noGrp="1"/>
          </p:cNvSpPr>
          <p:nvPr>
            <p:ph type="dt" sz="half" idx="10"/>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3" name="Picture 12">
            <a:extLst>
              <a:ext uri="{FF2B5EF4-FFF2-40B4-BE49-F238E27FC236}">
                <a16:creationId xmlns:a16="http://schemas.microsoft.com/office/drawing/2014/main" id="{400EDB79-916B-4E20-BB6E-FC308EA153D8}"/>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4" name="Picture 13">
            <a:extLst>
              <a:ext uri="{FF2B5EF4-FFF2-40B4-BE49-F238E27FC236}">
                <a16:creationId xmlns:a16="http://schemas.microsoft.com/office/drawing/2014/main" id="{B7752727-641F-48E0-BED5-E83ADC876B2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45327948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90AF0-7AF0-43A2-83B8-0EAC7ECEEDB0}"/>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C4BBEB15-6A71-4EBF-BBB9-B234C0613FE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AF5A0933-9376-4DFC-B352-55D082838C4D}"/>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51F63E9-B1CE-4F5E-97E1-01BB940515BF}"/>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F7488615-E941-487A-BDC6-C68052CCEC9A}"/>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1F48B8FC-CB9A-433E-AD0C-00947BA74721}"/>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878E1E39-F10C-46EC-9095-0E2F289E8943}"/>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125362045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A9151D1-9068-45F5-95AF-1213BBC54614}"/>
              </a:ext>
            </a:extLst>
          </p:cNvPr>
          <p:cNvSpPr>
            <a:spLocks noGrp="1"/>
          </p:cNvSpPr>
          <p:nvPr>
            <p:ph type="title" orient="vert"/>
          </p:nvPr>
        </p:nvSpPr>
        <p:spPr>
          <a:xfrm>
            <a:off x="6543675" y="273844"/>
            <a:ext cx="1971675" cy="4358879"/>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AA296ED4-BB1F-4CE6-B5F1-CAC13B11794C}"/>
              </a:ext>
            </a:extLst>
          </p:cNvPr>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9" name="Footer Placeholder 4">
            <a:extLst>
              <a:ext uri="{FF2B5EF4-FFF2-40B4-BE49-F238E27FC236}">
                <a16:creationId xmlns:a16="http://schemas.microsoft.com/office/drawing/2014/main" id="{5E364295-E0F7-4CBE-9C27-71C7A6161D73}"/>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0" name="Slide Number Placeholder 5">
            <a:extLst>
              <a:ext uri="{FF2B5EF4-FFF2-40B4-BE49-F238E27FC236}">
                <a16:creationId xmlns:a16="http://schemas.microsoft.com/office/drawing/2014/main" id="{413D8954-D9BE-40AC-A385-7970EE04C506}"/>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11" name="Date Placeholder 8">
            <a:extLst>
              <a:ext uri="{FF2B5EF4-FFF2-40B4-BE49-F238E27FC236}">
                <a16:creationId xmlns:a16="http://schemas.microsoft.com/office/drawing/2014/main" id="{0F41377F-339F-43CB-B9FC-0EDB097C67A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2" name="Picture 11">
            <a:extLst>
              <a:ext uri="{FF2B5EF4-FFF2-40B4-BE49-F238E27FC236}">
                <a16:creationId xmlns:a16="http://schemas.microsoft.com/office/drawing/2014/main" id="{56459C4E-3F10-4BE8-BE7E-A7AA86F0D95B}"/>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130743" y="4677339"/>
            <a:ext cx="1124195" cy="379505"/>
          </a:xfrm>
          <a:prstGeom prst="rect">
            <a:avLst/>
          </a:prstGeom>
        </p:spPr>
      </p:pic>
      <p:pic>
        <p:nvPicPr>
          <p:cNvPr id="13" name="Picture 12">
            <a:extLst>
              <a:ext uri="{FF2B5EF4-FFF2-40B4-BE49-F238E27FC236}">
                <a16:creationId xmlns:a16="http://schemas.microsoft.com/office/drawing/2014/main" id="{A3980024-9ABA-4778-9DA4-2C2561393DDA}"/>
              </a:ext>
            </a:extLst>
          </p:cNvPr>
          <p:cNvPicPr>
            <a:picLocks noChangeAspect="1"/>
          </p:cNvPicPr>
          <p:nvPr userDrawn="1"/>
        </p:nvPicPr>
        <p:blipFill rotWithShape="1">
          <a:blip r:embed="rId3" cstate="hqprint">
            <a:extLst>
              <a:ext uri="{28A0092B-C50C-407E-A947-70E740481C1C}">
                <a14:useLocalDpi xmlns:a14="http://schemas.microsoft.com/office/drawing/2010/main"/>
              </a:ext>
            </a:extLst>
          </a:blip>
          <a:srcRect/>
          <a:stretch/>
        </p:blipFill>
        <p:spPr>
          <a:xfrm>
            <a:off x="7480699" y="0"/>
            <a:ext cx="1663301" cy="3164663"/>
          </a:xfrm>
          <a:prstGeom prst="rect">
            <a:avLst/>
          </a:prstGeom>
        </p:spPr>
      </p:pic>
    </p:spTree>
    <p:extLst>
      <p:ext uri="{BB962C8B-B14F-4D97-AF65-F5344CB8AC3E}">
        <p14:creationId xmlns:p14="http://schemas.microsoft.com/office/powerpoint/2010/main" val="2393877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 Blue">
    <p:bg>
      <p:bgPr>
        <a:solidFill>
          <a:schemeClr val="accent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536922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3_Title and Content - Green">
    <p:bg>
      <p:bgPr>
        <a:solidFill>
          <a:schemeClr val="accent4"/>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282999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4_Title and Content - Slate">
    <p:bg>
      <p:bgPr>
        <a:solidFill>
          <a:schemeClr val="accent3"/>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15A74E3-1DB9-4BDA-B774-3633D23BC025}"/>
              </a:ext>
            </a:extLst>
          </p:cNvPr>
          <p:cNvPicPr>
            <a:picLocks noChangeAspect="1"/>
          </p:cNvPicPr>
          <p:nvPr userDrawn="1"/>
        </p:nvPicPr>
        <p:blipFill>
          <a:blip r:embed="rId2">
            <a:alphaModFix amt="30000"/>
          </a:blip>
          <a:srcRect/>
          <a:stretch>
            <a:fillRect/>
          </a:stretch>
        </p:blipFill>
        <p:spPr>
          <a:xfrm>
            <a:off x="7480699" y="0"/>
            <a:ext cx="1663301" cy="3164663"/>
          </a:xfrm>
          <a:prstGeom prst="rect">
            <a:avLst/>
          </a:prstGeom>
        </p:spPr>
      </p:pic>
      <p:pic>
        <p:nvPicPr>
          <p:cNvPr id="10" name="Picture 9">
            <a:extLst>
              <a:ext uri="{FF2B5EF4-FFF2-40B4-BE49-F238E27FC236}">
                <a16:creationId xmlns:a16="http://schemas.microsoft.com/office/drawing/2014/main" id="{2E656898-704D-43AA-B7B5-FBD5295FAC8E}"/>
              </a:ext>
            </a:extLst>
          </p:cNvPr>
          <p:cNvPicPr>
            <a:picLocks noChangeAspect="1"/>
          </p:cNvPicPr>
          <p:nvPr userDrawn="1"/>
        </p:nvPicPr>
        <p:blipFill>
          <a:blip r:embed="rId3"/>
          <a:srcRect/>
          <a:stretch>
            <a:fillRect/>
          </a:stretch>
        </p:blipFill>
        <p:spPr>
          <a:xfrm>
            <a:off x="130742" y="4677338"/>
            <a:ext cx="1137201" cy="377190"/>
          </a:xfrm>
          <a:prstGeom prst="rect">
            <a:avLst/>
          </a:prstGeom>
        </p:spPr>
      </p:pic>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lvl1pPr>
              <a:defRPr>
                <a:solidFill>
                  <a:schemeClr val="bg1"/>
                </a:solidFill>
              </a:defRPr>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E495C1F6-615F-4B32-BCF4-1B3DE0871C49}"/>
              </a:ext>
            </a:extLst>
          </p:cNvPr>
          <p:cNvSpPr>
            <a:spLocks noGrp="1"/>
          </p:cNvSpPr>
          <p:nvPr>
            <p:ph idx="1"/>
          </p:nvPr>
        </p:nvSpPr>
        <p:spPr>
          <a:xfrm>
            <a:off x="628650" y="1369219"/>
            <a:ext cx="7886700" cy="3263504"/>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bg1"/>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bg1"/>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bg1"/>
                </a:solidFill>
              </a:defRPr>
            </a:lvl1pPr>
          </a:lstStyle>
          <a:p>
            <a:endParaRPr lang="en-CA"/>
          </a:p>
        </p:txBody>
      </p:sp>
    </p:spTree>
    <p:extLst>
      <p:ext uri="{BB962C8B-B14F-4D97-AF65-F5344CB8AC3E}">
        <p14:creationId xmlns:p14="http://schemas.microsoft.com/office/powerpoint/2010/main" val="42770904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umber Highligh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F31A7-EACF-413F-BBDE-0321363BF268}"/>
              </a:ext>
            </a:extLst>
          </p:cNvPr>
          <p:cNvSpPr>
            <a:spLocks noGrp="1"/>
          </p:cNvSpPr>
          <p:nvPr>
            <p:ph type="title"/>
          </p:nvPr>
        </p:nvSpPr>
        <p:spPr/>
        <p:txBody>
          <a:bodyPr/>
          <a:lstStyle/>
          <a:p>
            <a:r>
              <a:rPr lang="en-US"/>
              <a:t>Click to edit Master title style</a:t>
            </a:r>
            <a:endParaRPr lang="en-CA"/>
          </a:p>
        </p:txBody>
      </p:sp>
      <p:sp>
        <p:nvSpPr>
          <p:cNvPr id="3" name="Footer Placeholder 2">
            <a:extLst>
              <a:ext uri="{FF2B5EF4-FFF2-40B4-BE49-F238E27FC236}">
                <a16:creationId xmlns:a16="http://schemas.microsoft.com/office/drawing/2014/main" id="{C0A610E0-C377-42ED-B8AC-C798B2649A44}"/>
              </a:ext>
            </a:extLst>
          </p:cNvPr>
          <p:cNvSpPr>
            <a:spLocks noGrp="1"/>
          </p:cNvSpPr>
          <p:nvPr>
            <p:ph type="ftr" sz="quarter" idx="10"/>
          </p:nvPr>
        </p:nvSpPr>
        <p:spPr/>
        <p:txBody>
          <a:bodyPr/>
          <a:lstStyle/>
          <a:p>
            <a:endParaRPr lang="en-CA"/>
          </a:p>
        </p:txBody>
      </p:sp>
      <p:sp>
        <p:nvSpPr>
          <p:cNvPr id="4" name="Slide Number Placeholder 3">
            <a:extLst>
              <a:ext uri="{FF2B5EF4-FFF2-40B4-BE49-F238E27FC236}">
                <a16:creationId xmlns:a16="http://schemas.microsoft.com/office/drawing/2014/main" id="{A68FD33C-84EA-4081-94B3-C3526644D740}"/>
              </a:ext>
            </a:extLst>
          </p:cNvPr>
          <p:cNvSpPr>
            <a:spLocks noGrp="1"/>
          </p:cNvSpPr>
          <p:nvPr>
            <p:ph type="sldNum" sz="quarter" idx="11"/>
          </p:nvPr>
        </p:nvSpPr>
        <p:spPr/>
        <p:txBody>
          <a:bodyPr/>
          <a:lstStyle/>
          <a:p>
            <a:fld id="{2D00DFA4-54D8-426D-8AF1-9A684DA98554}" type="slidenum">
              <a:rPr lang="en-CA" smtClean="0"/>
              <a:t>‹#›</a:t>
            </a:fld>
            <a:endParaRPr lang="en-CA"/>
          </a:p>
        </p:txBody>
      </p:sp>
      <p:sp>
        <p:nvSpPr>
          <p:cNvPr id="5" name="Date Placeholder 4">
            <a:extLst>
              <a:ext uri="{FF2B5EF4-FFF2-40B4-BE49-F238E27FC236}">
                <a16:creationId xmlns:a16="http://schemas.microsoft.com/office/drawing/2014/main" id="{118847CF-EDB4-467B-B9CE-49A80F9AA747}"/>
              </a:ext>
            </a:extLst>
          </p:cNvPr>
          <p:cNvSpPr>
            <a:spLocks noGrp="1"/>
          </p:cNvSpPr>
          <p:nvPr>
            <p:ph type="dt" sz="half" idx="12"/>
          </p:nvPr>
        </p:nvSpPr>
        <p:spPr/>
        <p:txBody>
          <a:bodyPr/>
          <a:lstStyle/>
          <a:p>
            <a:endParaRPr lang="en-CA"/>
          </a:p>
        </p:txBody>
      </p:sp>
      <p:sp>
        <p:nvSpPr>
          <p:cNvPr id="10" name="Oval 9">
            <a:extLst>
              <a:ext uri="{FF2B5EF4-FFF2-40B4-BE49-F238E27FC236}">
                <a16:creationId xmlns:a16="http://schemas.microsoft.com/office/drawing/2014/main" id="{EEAEE06A-B755-4511-8EDA-C0D5BA09A2F0}"/>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6CD38C1-F252-4990-9277-D267C7F52E32}"/>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6D417142-B001-4BBD-88E0-8C9C9ACAE9BD}"/>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5" name="Oval 14">
            <a:extLst>
              <a:ext uri="{FF2B5EF4-FFF2-40B4-BE49-F238E27FC236}">
                <a16:creationId xmlns:a16="http://schemas.microsoft.com/office/drawing/2014/main" id="{5BC14994-CD1F-48B3-A7CB-890745F4AF8B}"/>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6" name="Text Placeholder 6">
            <a:extLst>
              <a:ext uri="{FF2B5EF4-FFF2-40B4-BE49-F238E27FC236}">
                <a16:creationId xmlns:a16="http://schemas.microsoft.com/office/drawing/2014/main" id="{FEAAA51C-ADAD-40D6-A93D-AB1D6155518F}"/>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7" name="Text Placeholder 6">
            <a:extLst>
              <a:ext uri="{FF2B5EF4-FFF2-40B4-BE49-F238E27FC236}">
                <a16:creationId xmlns:a16="http://schemas.microsoft.com/office/drawing/2014/main" id="{BE5CBB44-9D78-4E19-BA12-925C6254392C}"/>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8" name="Oval 17">
            <a:extLst>
              <a:ext uri="{FF2B5EF4-FFF2-40B4-BE49-F238E27FC236}">
                <a16:creationId xmlns:a16="http://schemas.microsoft.com/office/drawing/2014/main" id="{6103F738-E5EC-4CD5-9C4D-750D6BCBB6C9}"/>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9" name="Text Placeholder 6">
            <a:extLst>
              <a:ext uri="{FF2B5EF4-FFF2-40B4-BE49-F238E27FC236}">
                <a16:creationId xmlns:a16="http://schemas.microsoft.com/office/drawing/2014/main" id="{CCB2AD76-A609-4C09-9A0B-6D771FB3FB5F}"/>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0" name="Text Placeholder 6">
            <a:extLst>
              <a:ext uri="{FF2B5EF4-FFF2-40B4-BE49-F238E27FC236}">
                <a16:creationId xmlns:a16="http://schemas.microsoft.com/office/drawing/2014/main" id="{48E63901-0D5C-4E5A-8495-19842F43BAB9}"/>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pic>
        <p:nvPicPr>
          <p:cNvPr id="21" name="Picture 20">
            <a:extLst>
              <a:ext uri="{FF2B5EF4-FFF2-40B4-BE49-F238E27FC236}">
                <a16:creationId xmlns:a16="http://schemas.microsoft.com/office/drawing/2014/main" id="{ACA771BC-63B7-4EF6-B5F4-9E6DD7A388DE}"/>
              </a:ext>
            </a:extLst>
          </p:cNvPr>
          <p:cNvPicPr>
            <a:picLocks noChangeAspect="1"/>
          </p:cNvPicPr>
          <p:nvPr userDrawn="1"/>
        </p:nvPicPr>
        <p:blipFill>
          <a:blip r:embed="rId2"/>
          <a:srcRect/>
          <a:stretch>
            <a:fillRect/>
          </a:stretch>
        </p:blipFill>
        <p:spPr>
          <a:xfrm>
            <a:off x="7480699" y="0"/>
            <a:ext cx="1663301" cy="3164663"/>
          </a:xfrm>
          <a:prstGeom prst="rect">
            <a:avLst/>
          </a:prstGeom>
        </p:spPr>
      </p:pic>
    </p:spTree>
    <p:extLst>
      <p:ext uri="{BB962C8B-B14F-4D97-AF65-F5344CB8AC3E}">
        <p14:creationId xmlns:p14="http://schemas.microsoft.com/office/powerpoint/2010/main" val="3523469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Highlights - Gradient">
    <p:bg>
      <p:bgPr>
        <a:gradFill>
          <a:gsLst>
            <a:gs pos="100000">
              <a:srgbClr val="F0F5FA"/>
            </a:gs>
            <a:gs pos="0">
              <a:schemeClr val="accent3">
                <a:lumMod val="40000"/>
                <a:lumOff val="60000"/>
              </a:schemeClr>
            </a:gs>
          </a:gsLst>
          <a:lin ang="16200000" scaled="0"/>
          <a:tileRect/>
        </a:gra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A53A8D-CA74-41D6-A526-41C5BB8B26C2}"/>
              </a:ext>
            </a:extLst>
          </p:cNvPr>
          <p:cNvSpPr>
            <a:spLocks noGrp="1"/>
          </p:cNvSpPr>
          <p:nvPr>
            <p:ph type="title"/>
          </p:nvPr>
        </p:nvSpPr>
        <p:spPr/>
        <p:txBody>
          <a:bodyPr/>
          <a:lstStyle/>
          <a:p>
            <a:r>
              <a:rPr lang="en-US"/>
              <a:t>Click to edit Master title style</a:t>
            </a:r>
            <a:endParaRPr lang="en-CA"/>
          </a:p>
        </p:txBody>
      </p:sp>
      <p:sp>
        <p:nvSpPr>
          <p:cNvPr id="16" name="Footer Placeholder 4">
            <a:extLst>
              <a:ext uri="{FF2B5EF4-FFF2-40B4-BE49-F238E27FC236}">
                <a16:creationId xmlns:a16="http://schemas.microsoft.com/office/drawing/2014/main" id="{92D7AF5B-C00E-4C79-A238-2B4DFC2AFDAE}"/>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17" name="Slide Number Placeholder 5">
            <a:extLst>
              <a:ext uri="{FF2B5EF4-FFF2-40B4-BE49-F238E27FC236}">
                <a16:creationId xmlns:a16="http://schemas.microsoft.com/office/drawing/2014/main" id="{3BB9F3A5-374A-4018-A251-F65A529BA13A}"/>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18" name="Date Placeholder 8">
            <a:extLst>
              <a:ext uri="{FF2B5EF4-FFF2-40B4-BE49-F238E27FC236}">
                <a16:creationId xmlns:a16="http://schemas.microsoft.com/office/drawing/2014/main" id="{186EF7B0-7A9F-4D9B-AF96-0ECC9D8F83E0}"/>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pic>
        <p:nvPicPr>
          <p:cNvPr id="19" name="Picture 18">
            <a:extLst>
              <a:ext uri="{FF2B5EF4-FFF2-40B4-BE49-F238E27FC236}">
                <a16:creationId xmlns:a16="http://schemas.microsoft.com/office/drawing/2014/main" id="{05AC593F-717F-46FF-9936-5395F9B2AB32}"/>
              </a:ext>
            </a:extLst>
          </p:cNvPr>
          <p:cNvPicPr>
            <a:picLocks noChangeAspect="1"/>
          </p:cNvPicPr>
          <p:nvPr userDrawn="1"/>
        </p:nvPicPr>
        <p:blipFill>
          <a:blip r:embed="rId2"/>
          <a:srcRect/>
          <a:stretch>
            <a:fillRect/>
          </a:stretch>
        </p:blipFill>
        <p:spPr>
          <a:xfrm>
            <a:off x="130743" y="4677339"/>
            <a:ext cx="1124195" cy="379505"/>
          </a:xfrm>
          <a:prstGeom prst="rect">
            <a:avLst/>
          </a:prstGeom>
        </p:spPr>
      </p:pic>
      <p:pic>
        <p:nvPicPr>
          <p:cNvPr id="9" name="Picture 8">
            <a:extLst>
              <a:ext uri="{FF2B5EF4-FFF2-40B4-BE49-F238E27FC236}">
                <a16:creationId xmlns:a16="http://schemas.microsoft.com/office/drawing/2014/main" id="{E6509AB7-0827-473B-B4E5-1D747F8DDF0B}"/>
              </a:ext>
            </a:extLst>
          </p:cNvPr>
          <p:cNvPicPr>
            <a:picLocks noChangeAspect="1"/>
          </p:cNvPicPr>
          <p:nvPr userDrawn="1"/>
        </p:nvPicPr>
        <p:blipFill>
          <a:blip r:embed="rId3">
            <a:alphaModFix amt="30000"/>
          </a:blip>
          <a:srcRect/>
          <a:stretch>
            <a:fillRect/>
          </a:stretch>
        </p:blipFill>
        <p:spPr>
          <a:xfrm>
            <a:off x="4484527" y="1701168"/>
            <a:ext cx="4659473" cy="3441377"/>
          </a:xfrm>
          <a:prstGeom prst="rect">
            <a:avLst/>
          </a:prstGeom>
        </p:spPr>
      </p:pic>
      <p:sp>
        <p:nvSpPr>
          <p:cNvPr id="10" name="Oval 9">
            <a:extLst>
              <a:ext uri="{FF2B5EF4-FFF2-40B4-BE49-F238E27FC236}">
                <a16:creationId xmlns:a16="http://schemas.microsoft.com/office/drawing/2014/main" id="{645D42AE-77DB-4A83-9ADB-B2BC9BB1E35F}"/>
              </a:ext>
            </a:extLst>
          </p:cNvPr>
          <p:cNvSpPr>
            <a:spLocks noChangeAspect="1"/>
          </p:cNvSpPr>
          <p:nvPr userDrawn="1"/>
        </p:nvSpPr>
        <p:spPr>
          <a:xfrm>
            <a:off x="6431011" y="1803200"/>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1" name="Text Placeholder 6">
            <a:extLst>
              <a:ext uri="{FF2B5EF4-FFF2-40B4-BE49-F238E27FC236}">
                <a16:creationId xmlns:a16="http://schemas.microsoft.com/office/drawing/2014/main" id="{0476F650-760D-4F52-AE91-9FED67FBDCB5}"/>
              </a:ext>
            </a:extLst>
          </p:cNvPr>
          <p:cNvSpPr>
            <a:spLocks noGrp="1"/>
          </p:cNvSpPr>
          <p:nvPr>
            <p:ph type="body" sz="quarter" idx="18"/>
          </p:nvPr>
        </p:nvSpPr>
        <p:spPr>
          <a:xfrm>
            <a:off x="6553253" y="2849042"/>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2" name="Text Placeholder 6">
            <a:extLst>
              <a:ext uri="{FF2B5EF4-FFF2-40B4-BE49-F238E27FC236}">
                <a16:creationId xmlns:a16="http://schemas.microsoft.com/office/drawing/2014/main" id="{52D764F5-916C-4FAE-BED0-85B73889214E}"/>
              </a:ext>
            </a:extLst>
          </p:cNvPr>
          <p:cNvSpPr>
            <a:spLocks noGrp="1"/>
          </p:cNvSpPr>
          <p:nvPr>
            <p:ph type="body" sz="quarter" idx="19" hasCustomPrompt="1"/>
          </p:nvPr>
        </p:nvSpPr>
        <p:spPr>
          <a:xfrm>
            <a:off x="6431011" y="2332646"/>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13" name="Oval 12">
            <a:extLst>
              <a:ext uri="{FF2B5EF4-FFF2-40B4-BE49-F238E27FC236}">
                <a16:creationId xmlns:a16="http://schemas.microsoft.com/office/drawing/2014/main" id="{7E022EAC-A0E0-445A-A13F-02BD8B2B0863}"/>
              </a:ext>
            </a:extLst>
          </p:cNvPr>
          <p:cNvSpPr>
            <a:spLocks noChangeAspect="1"/>
          </p:cNvSpPr>
          <p:nvPr userDrawn="1"/>
        </p:nvSpPr>
        <p:spPr>
          <a:xfrm>
            <a:off x="3550820" y="1804347"/>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14" name="Text Placeholder 6">
            <a:extLst>
              <a:ext uri="{FF2B5EF4-FFF2-40B4-BE49-F238E27FC236}">
                <a16:creationId xmlns:a16="http://schemas.microsoft.com/office/drawing/2014/main" id="{3EF015D4-D86D-4A65-A982-8E753D316F87}"/>
              </a:ext>
            </a:extLst>
          </p:cNvPr>
          <p:cNvSpPr>
            <a:spLocks noGrp="1"/>
          </p:cNvSpPr>
          <p:nvPr>
            <p:ph type="body" sz="quarter" idx="20"/>
          </p:nvPr>
        </p:nvSpPr>
        <p:spPr>
          <a:xfrm>
            <a:off x="3673062" y="2850189"/>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15" name="Text Placeholder 6">
            <a:extLst>
              <a:ext uri="{FF2B5EF4-FFF2-40B4-BE49-F238E27FC236}">
                <a16:creationId xmlns:a16="http://schemas.microsoft.com/office/drawing/2014/main" id="{F3299731-D1DD-49DC-BD67-9A930BD5A748}"/>
              </a:ext>
            </a:extLst>
          </p:cNvPr>
          <p:cNvSpPr>
            <a:spLocks noGrp="1"/>
          </p:cNvSpPr>
          <p:nvPr>
            <p:ph type="body" sz="quarter" idx="21" hasCustomPrompt="1"/>
          </p:nvPr>
        </p:nvSpPr>
        <p:spPr>
          <a:xfrm>
            <a:off x="3550821" y="2333792"/>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
        <p:nvSpPr>
          <p:cNvPr id="20" name="Oval 19">
            <a:extLst>
              <a:ext uri="{FF2B5EF4-FFF2-40B4-BE49-F238E27FC236}">
                <a16:creationId xmlns:a16="http://schemas.microsoft.com/office/drawing/2014/main" id="{22E002A6-9754-4546-944C-7CDA1D7BF0C4}"/>
              </a:ext>
            </a:extLst>
          </p:cNvPr>
          <p:cNvSpPr>
            <a:spLocks noChangeAspect="1"/>
          </p:cNvSpPr>
          <p:nvPr userDrawn="1"/>
        </p:nvSpPr>
        <p:spPr>
          <a:xfrm>
            <a:off x="670630" y="1820342"/>
            <a:ext cx="2057400" cy="2057400"/>
          </a:xfrm>
          <a:prstGeom prst="ellips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350"/>
          </a:p>
        </p:txBody>
      </p:sp>
      <p:sp>
        <p:nvSpPr>
          <p:cNvPr id="21" name="Text Placeholder 6">
            <a:extLst>
              <a:ext uri="{FF2B5EF4-FFF2-40B4-BE49-F238E27FC236}">
                <a16:creationId xmlns:a16="http://schemas.microsoft.com/office/drawing/2014/main" id="{61497540-8BCD-4E9D-8321-2F542D3042C2}"/>
              </a:ext>
            </a:extLst>
          </p:cNvPr>
          <p:cNvSpPr>
            <a:spLocks noGrp="1"/>
          </p:cNvSpPr>
          <p:nvPr>
            <p:ph type="body" sz="quarter" idx="22"/>
          </p:nvPr>
        </p:nvSpPr>
        <p:spPr>
          <a:xfrm>
            <a:off x="792872" y="2866183"/>
            <a:ext cx="1878138" cy="370043"/>
          </a:xfrm>
          <a:prstGeom prst="rect">
            <a:avLst/>
          </a:prstGeom>
        </p:spPr>
        <p:txBody>
          <a:bodyPr>
            <a:noAutofit/>
          </a:bodyPr>
          <a:lstStyle>
            <a:lvl1pPr marL="0" indent="0" algn="ctr">
              <a:buNone/>
              <a:defRPr sz="1800">
                <a:solidFill>
                  <a:schemeClr val="bg2">
                    <a:alpha val="80000"/>
                  </a:schemeClr>
                </a:solidFill>
              </a:defRPr>
            </a:lvl1pPr>
          </a:lstStyle>
          <a:p>
            <a:pPr lvl="0"/>
            <a:r>
              <a:rPr lang="en-US"/>
              <a:t>Click to edit Master text styles</a:t>
            </a:r>
          </a:p>
        </p:txBody>
      </p:sp>
      <p:sp>
        <p:nvSpPr>
          <p:cNvPr id="22" name="Text Placeholder 6">
            <a:extLst>
              <a:ext uri="{FF2B5EF4-FFF2-40B4-BE49-F238E27FC236}">
                <a16:creationId xmlns:a16="http://schemas.microsoft.com/office/drawing/2014/main" id="{E0B7A926-C793-45D8-B543-C63F232D5738}"/>
              </a:ext>
            </a:extLst>
          </p:cNvPr>
          <p:cNvSpPr>
            <a:spLocks noGrp="1"/>
          </p:cNvSpPr>
          <p:nvPr>
            <p:ph type="body" sz="quarter" idx="23" hasCustomPrompt="1"/>
          </p:nvPr>
        </p:nvSpPr>
        <p:spPr>
          <a:xfrm>
            <a:off x="670630" y="2349787"/>
            <a:ext cx="2084339" cy="498108"/>
          </a:xfrm>
          <a:prstGeom prst="rect">
            <a:avLst/>
          </a:prstGeom>
        </p:spPr>
        <p:txBody>
          <a:bodyPr>
            <a:noAutofit/>
          </a:bodyPr>
          <a:lstStyle>
            <a:lvl1pPr marL="0" indent="0" algn="ctr">
              <a:buNone/>
              <a:defRPr sz="3300" b="1" i="0" cap="all">
                <a:solidFill>
                  <a:schemeClr val="bg1"/>
                </a:solidFill>
                <a:latin typeface="Calibri" panose="020F0502020204030204" pitchFamily="34" charset="0"/>
                <a:cs typeface="Calibri" panose="020F0502020204030204" pitchFamily="34" charset="0"/>
              </a:defRPr>
            </a:lvl1pPr>
          </a:lstStyle>
          <a:p>
            <a:pPr lvl="0"/>
            <a:r>
              <a:rPr lang="en-US"/>
              <a:t>number</a:t>
            </a:r>
          </a:p>
        </p:txBody>
      </p:sp>
    </p:spTree>
    <p:extLst>
      <p:ext uri="{BB962C8B-B14F-4D97-AF65-F5344CB8AC3E}">
        <p14:creationId xmlns:p14="http://schemas.microsoft.com/office/powerpoint/2010/main" val="1604267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18" Type="http://schemas.openxmlformats.org/officeDocument/2006/relationships/slideLayout" Target="../slideLayouts/slideLayout41.xml"/><Relationship Id="rId3" Type="http://schemas.openxmlformats.org/officeDocument/2006/relationships/slideLayout" Target="../slideLayouts/slideLayout26.xml"/><Relationship Id="rId21" Type="http://schemas.openxmlformats.org/officeDocument/2006/relationships/slideLayout" Target="../slideLayouts/slideLayout44.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17" Type="http://schemas.openxmlformats.org/officeDocument/2006/relationships/slideLayout" Target="../slideLayouts/slideLayout40.xml"/><Relationship Id="rId2" Type="http://schemas.openxmlformats.org/officeDocument/2006/relationships/slideLayout" Target="../slideLayouts/slideLayout25.xml"/><Relationship Id="rId16" Type="http://schemas.openxmlformats.org/officeDocument/2006/relationships/slideLayout" Target="../slideLayouts/slideLayout39.xml"/><Relationship Id="rId20" Type="http://schemas.openxmlformats.org/officeDocument/2006/relationships/slideLayout" Target="../slideLayouts/slideLayout43.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24" Type="http://schemas.openxmlformats.org/officeDocument/2006/relationships/theme" Target="../theme/theme2.xml"/><Relationship Id="rId5" Type="http://schemas.openxmlformats.org/officeDocument/2006/relationships/slideLayout" Target="../slideLayouts/slideLayout28.xml"/><Relationship Id="rId15" Type="http://schemas.openxmlformats.org/officeDocument/2006/relationships/slideLayout" Target="../slideLayouts/slideLayout38.xml"/><Relationship Id="rId23" Type="http://schemas.openxmlformats.org/officeDocument/2006/relationships/slideLayout" Target="../slideLayouts/slideLayout46.xml"/><Relationship Id="rId10" Type="http://schemas.openxmlformats.org/officeDocument/2006/relationships/slideLayout" Target="../slideLayouts/slideLayout33.xml"/><Relationship Id="rId19" Type="http://schemas.openxmlformats.org/officeDocument/2006/relationships/slideLayout" Target="../slideLayouts/slideLayout42.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slideLayout" Target="../slideLayouts/slideLayout37.xml"/><Relationship Id="rId22"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219746408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BECD733-616C-4D70-A7EE-9257A6772969}"/>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841DA093-1CF8-4297-81DC-694BFE0982F1}"/>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Footer Placeholder 4">
            <a:extLst>
              <a:ext uri="{FF2B5EF4-FFF2-40B4-BE49-F238E27FC236}">
                <a16:creationId xmlns:a16="http://schemas.microsoft.com/office/drawing/2014/main" id="{E80107EB-2C20-496D-99D0-64944E99565C}"/>
              </a:ext>
            </a:extLst>
          </p:cNvPr>
          <p:cNvSpPr>
            <a:spLocks noGrp="1"/>
          </p:cNvSpPr>
          <p:nvPr>
            <p:ph type="ftr" sz="quarter" idx="3"/>
          </p:nvPr>
        </p:nvSpPr>
        <p:spPr>
          <a:xfrm>
            <a:off x="2550320" y="4895981"/>
            <a:ext cx="4043362" cy="145126"/>
          </a:xfrm>
          <a:prstGeom prst="rect">
            <a:avLst/>
          </a:prstGeom>
        </p:spPr>
        <p:txBody>
          <a:bodyPr vert="horz" lIns="91440" tIns="45720" rIns="91440" bIns="45720" rtlCol="0" anchor="ctr"/>
          <a:lstStyle>
            <a:lvl1pPr algn="ctr">
              <a:defRPr sz="900">
                <a:solidFill>
                  <a:schemeClr val="tx2"/>
                </a:solidFill>
              </a:defRPr>
            </a:lvl1pPr>
          </a:lstStyle>
          <a:p>
            <a:endParaRPr lang="en-CA"/>
          </a:p>
        </p:txBody>
      </p:sp>
      <p:sp>
        <p:nvSpPr>
          <p:cNvPr id="6" name="Slide Number Placeholder 5">
            <a:extLst>
              <a:ext uri="{FF2B5EF4-FFF2-40B4-BE49-F238E27FC236}">
                <a16:creationId xmlns:a16="http://schemas.microsoft.com/office/drawing/2014/main" id="{F4505CAD-49C0-47C8-8344-B48F1EFA1165}"/>
              </a:ext>
            </a:extLst>
          </p:cNvPr>
          <p:cNvSpPr>
            <a:spLocks noGrp="1"/>
          </p:cNvSpPr>
          <p:nvPr>
            <p:ph type="sldNum" sz="quarter" idx="4"/>
          </p:nvPr>
        </p:nvSpPr>
        <p:spPr>
          <a:xfrm>
            <a:off x="8679656" y="4895981"/>
            <a:ext cx="333602" cy="145126"/>
          </a:xfrm>
          <a:prstGeom prst="rect">
            <a:avLst/>
          </a:prstGeom>
        </p:spPr>
        <p:txBody>
          <a:bodyPr vert="horz" lIns="91440" tIns="45720" rIns="91440" bIns="45720" rtlCol="0" anchor="ctr"/>
          <a:lstStyle>
            <a:lvl1pPr algn="r">
              <a:defRPr sz="900" b="1">
                <a:solidFill>
                  <a:schemeClr val="tx2"/>
                </a:solidFill>
              </a:defRPr>
            </a:lvl1pPr>
          </a:lstStyle>
          <a:p>
            <a:fld id="{2D00DFA4-54D8-426D-8AF1-9A684DA98554}" type="slidenum">
              <a:rPr lang="en-CA" smtClean="0"/>
              <a:pPr/>
              <a:t>‹#›</a:t>
            </a:fld>
            <a:endParaRPr lang="en-CA"/>
          </a:p>
        </p:txBody>
      </p:sp>
      <p:sp>
        <p:nvSpPr>
          <p:cNvPr id="9" name="Date Placeholder 8">
            <a:extLst>
              <a:ext uri="{FF2B5EF4-FFF2-40B4-BE49-F238E27FC236}">
                <a16:creationId xmlns:a16="http://schemas.microsoft.com/office/drawing/2014/main" id="{6ECD802E-00EC-445A-94A3-1088B51D581F}"/>
              </a:ext>
            </a:extLst>
          </p:cNvPr>
          <p:cNvSpPr>
            <a:spLocks noGrp="1"/>
          </p:cNvSpPr>
          <p:nvPr>
            <p:ph type="dt" sz="half" idx="2"/>
          </p:nvPr>
        </p:nvSpPr>
        <p:spPr>
          <a:xfrm>
            <a:off x="7254811" y="4897171"/>
            <a:ext cx="1370718" cy="145126"/>
          </a:xfrm>
          <a:prstGeom prst="rect">
            <a:avLst/>
          </a:prstGeom>
        </p:spPr>
        <p:txBody>
          <a:bodyPr vert="horz" lIns="91440" tIns="45720" rIns="91440" bIns="45720" rtlCol="0" anchor="ctr"/>
          <a:lstStyle>
            <a:lvl1pPr algn="r">
              <a:defRPr sz="900">
                <a:solidFill>
                  <a:schemeClr val="tx2"/>
                </a:solidFill>
              </a:defRPr>
            </a:lvl1pPr>
          </a:lstStyle>
          <a:p>
            <a:endParaRPr lang="en-CA"/>
          </a:p>
        </p:txBody>
      </p:sp>
    </p:spTree>
    <p:extLst>
      <p:ext uri="{BB962C8B-B14F-4D97-AF65-F5344CB8AC3E}">
        <p14:creationId xmlns:p14="http://schemas.microsoft.com/office/powerpoint/2010/main" val="164926205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 id="2147483697" r:id="rId13"/>
    <p:sldLayoutId id="2147483698" r:id="rId14"/>
    <p:sldLayoutId id="2147483699" r:id="rId15"/>
    <p:sldLayoutId id="2147483700" r:id="rId16"/>
    <p:sldLayoutId id="2147483701" r:id="rId17"/>
    <p:sldLayoutId id="2147483702" r:id="rId18"/>
    <p:sldLayoutId id="2147483703" r:id="rId19"/>
    <p:sldLayoutId id="2147483704" r:id="rId20"/>
    <p:sldLayoutId id="2147483705" r:id="rId21"/>
    <p:sldLayoutId id="2147483706" r:id="rId22"/>
    <p:sldLayoutId id="2147483707" r:id="rId23"/>
  </p:sldLayoutIdLst>
  <p:hf hdr="0" ftr="0" dt="0"/>
  <p:txStyles>
    <p:titleStyle>
      <a:lvl1pPr algn="l" defTabSz="685800" rtl="0" eaLnBrk="1" latinLnBrk="0" hangingPunct="1">
        <a:lnSpc>
          <a:spcPct val="90000"/>
        </a:lnSpc>
        <a:spcBef>
          <a:spcPct val="0"/>
        </a:spcBef>
        <a:buNone/>
        <a:defRPr sz="3300" b="1" kern="1200">
          <a:solidFill>
            <a:schemeClr val="accent1"/>
          </a:solidFill>
          <a:latin typeface="+mn-lt"/>
          <a:ea typeface="+mj-ea"/>
          <a:cs typeface="+mj-cs"/>
        </a:defRPr>
      </a:lvl1pPr>
    </p:titleStyle>
    <p:bodyStyle>
      <a:lvl1pPr marL="342900" indent="-342900" algn="l" defTabSz="685800" rtl="0" eaLnBrk="1" latinLnBrk="0" hangingPunct="1">
        <a:lnSpc>
          <a:spcPct val="114000"/>
        </a:lnSpc>
        <a:spcBef>
          <a:spcPts val="750"/>
        </a:spcBef>
        <a:buClr>
          <a:schemeClr val="accent4"/>
        </a:buClr>
        <a:buSzPct val="110000"/>
        <a:buFont typeface="Calibri" panose="020F0502020204030204" pitchFamily="34" charset="0"/>
        <a:buChar char="•"/>
        <a:defRPr sz="2400" kern="1200">
          <a:solidFill>
            <a:schemeClr val="tx1"/>
          </a:solidFill>
          <a:latin typeface="+mn-lt"/>
          <a:ea typeface="+mn-ea"/>
          <a:cs typeface="+mn-cs"/>
        </a:defRPr>
      </a:lvl1pPr>
      <a:lvl2pPr marL="685800" indent="-342900" algn="l" defTabSz="685800" rtl="0" eaLnBrk="1" latinLnBrk="0" hangingPunct="1">
        <a:lnSpc>
          <a:spcPct val="114000"/>
        </a:lnSpc>
        <a:spcBef>
          <a:spcPts val="375"/>
        </a:spcBef>
        <a:buClr>
          <a:schemeClr val="accent4"/>
        </a:buClr>
        <a:buFont typeface="Wingdings" panose="05000000000000000000" pitchFamily="2" charset="2"/>
        <a:buChar char="§"/>
        <a:defRPr sz="2100" kern="1200">
          <a:solidFill>
            <a:schemeClr val="tx1"/>
          </a:solidFill>
          <a:latin typeface="+mn-lt"/>
          <a:ea typeface="+mn-ea"/>
          <a:cs typeface="+mn-cs"/>
        </a:defRPr>
      </a:lvl2pPr>
      <a:lvl3pPr marL="857250" indent="-171450" algn="l" defTabSz="685800" rtl="0" eaLnBrk="1" latinLnBrk="0" hangingPunct="1">
        <a:lnSpc>
          <a:spcPct val="114000"/>
        </a:lnSpc>
        <a:spcBef>
          <a:spcPts val="375"/>
        </a:spcBef>
        <a:buClr>
          <a:schemeClr val="accent4"/>
        </a:buClr>
        <a:buFont typeface="Calibri" panose="020F050202020403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4pPr>
      <a:lvl5pPr marL="1543050" indent="-171450" algn="l" defTabSz="685800" rtl="0" eaLnBrk="1" latinLnBrk="0" hangingPunct="1">
        <a:lnSpc>
          <a:spcPct val="114000"/>
        </a:lnSpc>
        <a:spcBef>
          <a:spcPts val="375"/>
        </a:spcBef>
        <a:buClr>
          <a:schemeClr val="accent4"/>
        </a:buClr>
        <a:buFont typeface="Calibri" panose="020F0502020204030204" pitchFamily="34" charset="0"/>
        <a:buChar char="›"/>
        <a:defRPr sz="15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notesSlide" Target="../notesSlides/notesSlide1.xml"/><Relationship Id="rId4"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tags" Target="../tags/tag46.xml"/><Relationship Id="rId13" Type="http://schemas.openxmlformats.org/officeDocument/2006/relationships/notesSlide" Target="../notesSlides/notesSlide10.xml"/><Relationship Id="rId18" Type="http://schemas.openxmlformats.org/officeDocument/2006/relationships/diagramLayout" Target="../diagrams/layout1.xml"/><Relationship Id="rId3" Type="http://schemas.openxmlformats.org/officeDocument/2006/relationships/tags" Target="../tags/tag41.xml"/><Relationship Id="rId21" Type="http://schemas.microsoft.com/office/2007/relationships/diagramDrawing" Target="../diagrams/drawing1.xml"/><Relationship Id="rId7" Type="http://schemas.openxmlformats.org/officeDocument/2006/relationships/tags" Target="../tags/tag45.xml"/><Relationship Id="rId12" Type="http://schemas.openxmlformats.org/officeDocument/2006/relationships/slideLayout" Target="../slideLayouts/slideLayout2.xml"/><Relationship Id="rId17" Type="http://schemas.openxmlformats.org/officeDocument/2006/relationships/diagramData" Target="../diagrams/data1.xml"/><Relationship Id="rId2" Type="http://schemas.openxmlformats.org/officeDocument/2006/relationships/tags" Target="../tags/tag40.xml"/><Relationship Id="rId16" Type="http://schemas.openxmlformats.org/officeDocument/2006/relationships/image" Target="../media/image12.png"/><Relationship Id="rId20" Type="http://schemas.openxmlformats.org/officeDocument/2006/relationships/diagramColors" Target="../diagrams/colors1.xml"/><Relationship Id="rId1" Type="http://schemas.openxmlformats.org/officeDocument/2006/relationships/tags" Target="../tags/tag39.xml"/><Relationship Id="rId6" Type="http://schemas.openxmlformats.org/officeDocument/2006/relationships/tags" Target="../tags/tag44.xml"/><Relationship Id="rId11" Type="http://schemas.openxmlformats.org/officeDocument/2006/relationships/tags" Target="../tags/tag49.xml"/><Relationship Id="rId5" Type="http://schemas.openxmlformats.org/officeDocument/2006/relationships/tags" Target="../tags/tag43.xml"/><Relationship Id="rId15" Type="http://schemas.openxmlformats.org/officeDocument/2006/relationships/image" Target="../media/image11.png"/><Relationship Id="rId10" Type="http://schemas.openxmlformats.org/officeDocument/2006/relationships/tags" Target="../tags/tag48.xml"/><Relationship Id="rId19" Type="http://schemas.openxmlformats.org/officeDocument/2006/relationships/diagramQuickStyle" Target="../diagrams/quickStyle1.xml"/><Relationship Id="rId4" Type="http://schemas.openxmlformats.org/officeDocument/2006/relationships/tags" Target="../tags/tag42.xml"/><Relationship Id="rId9" Type="http://schemas.openxmlformats.org/officeDocument/2006/relationships/tags" Target="../tags/tag47.xml"/><Relationship Id="rId1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tags" Target="../tags/tag50.xml"/><Relationship Id="rId5" Type="http://schemas.openxmlformats.org/officeDocument/2006/relationships/notesSlide" Target="../notesSlides/notesSlide11.xml"/><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png"/><Relationship Id="rId3" Type="http://schemas.openxmlformats.org/officeDocument/2006/relationships/tags" Target="../tags/tag55.xml"/><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notesSlide" Target="../notesSlides/notesSlide12.xml"/><Relationship Id="rId10" Type="http://schemas.openxmlformats.org/officeDocument/2006/relationships/image" Target="../media/image17.png"/><Relationship Id="rId4" Type="http://schemas.openxmlformats.org/officeDocument/2006/relationships/slideLayout" Target="../slideLayouts/slideLayout2.xml"/><Relationship Id="rId9" Type="http://schemas.openxmlformats.org/officeDocument/2006/relationships/image" Target="../media/image16.png"/></Relationships>
</file>

<file path=ppt/slides/_rels/slide13.xml.rels><?xml version="1.0" encoding="UTF-8" standalone="yes"?>
<Relationships xmlns="http://schemas.openxmlformats.org/package/2006/relationships"><Relationship Id="rId8" Type="http://schemas.openxmlformats.org/officeDocument/2006/relationships/notesSlide" Target="../notesSlides/notesSlide13.xml"/><Relationship Id="rId13" Type="http://schemas.microsoft.com/office/2007/relationships/diagramDrawing" Target="../diagrams/drawing2.xml"/><Relationship Id="rId3" Type="http://schemas.openxmlformats.org/officeDocument/2006/relationships/tags" Target="../tags/tag58.xml"/><Relationship Id="rId7" Type="http://schemas.openxmlformats.org/officeDocument/2006/relationships/slideLayout" Target="../slideLayouts/slideLayout2.xml"/><Relationship Id="rId12" Type="http://schemas.openxmlformats.org/officeDocument/2006/relationships/diagramColors" Target="../diagrams/colors2.xml"/><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tags" Target="../tags/tag61.xml"/><Relationship Id="rId11" Type="http://schemas.openxmlformats.org/officeDocument/2006/relationships/diagramQuickStyle" Target="../diagrams/quickStyle2.xml"/><Relationship Id="rId5" Type="http://schemas.openxmlformats.org/officeDocument/2006/relationships/tags" Target="../tags/tag60.xml"/><Relationship Id="rId10" Type="http://schemas.openxmlformats.org/officeDocument/2006/relationships/diagramLayout" Target="../diagrams/layout2.xml"/><Relationship Id="rId4" Type="http://schemas.openxmlformats.org/officeDocument/2006/relationships/tags" Target="../tags/tag59.xml"/><Relationship Id="rId9" Type="http://schemas.openxmlformats.org/officeDocument/2006/relationships/diagramData" Target="../diagrams/data2.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7" Type="http://schemas.openxmlformats.org/officeDocument/2006/relationships/image" Target="../media/image2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notesSlide" Target="../notesSlides/notesSlide14.xml"/><Relationship Id="rId5" Type="http://schemas.openxmlformats.org/officeDocument/2006/relationships/slideLayout" Target="../slideLayouts/slideLayout2.xml"/><Relationship Id="rId4" Type="http://schemas.openxmlformats.org/officeDocument/2006/relationships/tags" Target="../tags/tag6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67.xml"/><Relationship Id="rId1" Type="http://schemas.openxmlformats.org/officeDocument/2006/relationships/tags" Target="../tags/tag66.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6" Type="http://schemas.openxmlformats.org/officeDocument/2006/relationships/notesSlide" Target="../notesSlides/notesSlide16.xml"/><Relationship Id="rId5" Type="http://schemas.openxmlformats.org/officeDocument/2006/relationships/slideLayout" Target="../slideLayouts/slideLayout2.xml"/><Relationship Id="rId4" Type="http://schemas.openxmlformats.org/officeDocument/2006/relationships/tags" Target="../tags/tag71.xml"/></Relationships>
</file>

<file path=ppt/slides/_rels/slide17.xml.rels><?xml version="1.0" encoding="UTF-8" standalone="yes"?>
<Relationships xmlns="http://schemas.openxmlformats.org/package/2006/relationships"><Relationship Id="rId3" Type="http://schemas.openxmlformats.org/officeDocument/2006/relationships/tags" Target="../tags/tag74.xml"/><Relationship Id="rId7" Type="http://schemas.openxmlformats.org/officeDocument/2006/relationships/image" Target="../media/image23.png"/><Relationship Id="rId2" Type="http://schemas.openxmlformats.org/officeDocument/2006/relationships/tags" Target="../tags/tag73.xml"/><Relationship Id="rId1" Type="http://schemas.openxmlformats.org/officeDocument/2006/relationships/tags" Target="../tags/tag72.xml"/><Relationship Id="rId6" Type="http://schemas.openxmlformats.org/officeDocument/2006/relationships/image" Target="../media/image22.png"/><Relationship Id="rId5" Type="http://schemas.openxmlformats.org/officeDocument/2006/relationships/notesSlide" Target="../notesSlides/notesSlide17.xml"/><Relationship Id="rId4"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notesSlide" Target="../notesSlides/notesSlide18.xml"/><Relationship Id="rId3" Type="http://schemas.openxmlformats.org/officeDocument/2006/relationships/tags" Target="../tags/tag77.xml"/><Relationship Id="rId7" Type="http://schemas.openxmlformats.org/officeDocument/2006/relationships/slideLayout" Target="../slideLayouts/slideLayout2.xml"/><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5" Type="http://schemas.openxmlformats.org/officeDocument/2006/relationships/tags" Target="../tags/tag79.xml"/><Relationship Id="rId4" Type="http://schemas.openxmlformats.org/officeDocument/2006/relationships/tags" Target="../tags/tag78.xml"/><Relationship Id="rId9" Type="http://schemas.openxmlformats.org/officeDocument/2006/relationships/image" Target="../media/image22.png"/></Relationships>
</file>

<file path=ppt/slides/_rels/slide19.xml.rels><?xml version="1.0" encoding="UTF-8" standalone="yes"?>
<Relationships xmlns="http://schemas.openxmlformats.org/package/2006/relationships"><Relationship Id="rId8" Type="http://schemas.openxmlformats.org/officeDocument/2006/relationships/notesSlide" Target="../notesSlides/notesSlide19.xml"/><Relationship Id="rId3" Type="http://schemas.openxmlformats.org/officeDocument/2006/relationships/tags" Target="../tags/tag83.xml"/><Relationship Id="rId7" Type="http://schemas.openxmlformats.org/officeDocument/2006/relationships/slideLayout" Target="../slideLayouts/slideLayout2.xml"/><Relationship Id="rId2" Type="http://schemas.openxmlformats.org/officeDocument/2006/relationships/tags" Target="../tags/tag82.xml"/><Relationship Id="rId1" Type="http://schemas.openxmlformats.org/officeDocument/2006/relationships/tags" Target="../tags/tag81.xml"/><Relationship Id="rId6" Type="http://schemas.openxmlformats.org/officeDocument/2006/relationships/tags" Target="../tags/tag86.xml"/><Relationship Id="rId5" Type="http://schemas.openxmlformats.org/officeDocument/2006/relationships/tags" Target="../tags/tag85.xml"/><Relationship Id="rId4" Type="http://schemas.openxmlformats.org/officeDocument/2006/relationships/tags" Target="../tags/tag84.xml"/><Relationship Id="rId9" Type="http://schemas.openxmlformats.org/officeDocument/2006/relationships/image" Target="../media/image22.png"/></Relationships>
</file>

<file path=ppt/slides/_rels/slide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notesSlide" Target="../notesSlides/notesSlide2.xml"/><Relationship Id="rId4"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tags" Target="../tags/tag89.xml"/><Relationship Id="rId7" Type="http://schemas.openxmlformats.org/officeDocument/2006/relationships/image" Target="../media/image22.png"/><Relationship Id="rId2" Type="http://schemas.openxmlformats.org/officeDocument/2006/relationships/tags" Target="../tags/tag88.xml"/><Relationship Id="rId1" Type="http://schemas.openxmlformats.org/officeDocument/2006/relationships/tags" Target="../tags/tag87.xml"/><Relationship Id="rId6" Type="http://schemas.openxmlformats.org/officeDocument/2006/relationships/notesSlide" Target="../notesSlides/notesSlide20.xml"/><Relationship Id="rId5" Type="http://schemas.openxmlformats.org/officeDocument/2006/relationships/slideLayout" Target="../slideLayouts/slideLayout2.xml"/><Relationship Id="rId4" Type="http://schemas.openxmlformats.org/officeDocument/2006/relationships/tags" Target="../tags/tag90.xml"/></Relationships>
</file>

<file path=ppt/slides/_rels/slide21.xml.rels><?xml version="1.0" encoding="UTF-8" standalone="yes"?>
<Relationships xmlns="http://schemas.openxmlformats.org/package/2006/relationships"><Relationship Id="rId3" Type="http://schemas.openxmlformats.org/officeDocument/2006/relationships/tags" Target="../tags/tag93.xml"/><Relationship Id="rId2" Type="http://schemas.openxmlformats.org/officeDocument/2006/relationships/tags" Target="../tags/tag92.xml"/><Relationship Id="rId1" Type="http://schemas.openxmlformats.org/officeDocument/2006/relationships/tags" Target="../tags/tag91.xml"/><Relationship Id="rId5" Type="http://schemas.openxmlformats.org/officeDocument/2006/relationships/notesSlide" Target="../notesSlides/notesSlide21.xml"/><Relationship Id="rId4"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5.xml"/><Relationship Id="rId1" Type="http://schemas.openxmlformats.org/officeDocument/2006/relationships/tags" Target="../tags/tag94.xml"/><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tags" Target="../tags/tag98.xml"/><Relationship Id="rId2" Type="http://schemas.openxmlformats.org/officeDocument/2006/relationships/tags" Target="../tags/tag97.xml"/><Relationship Id="rId1" Type="http://schemas.openxmlformats.org/officeDocument/2006/relationships/tags" Target="../tags/tag96.xml"/><Relationship Id="rId6" Type="http://schemas.openxmlformats.org/officeDocument/2006/relationships/image" Target="../media/image24.png"/><Relationship Id="rId5" Type="http://schemas.openxmlformats.org/officeDocument/2006/relationships/notesSlide" Target="../notesSlides/notesSlide23.xml"/><Relationship Id="rId4"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tags" Target="../tags/tag10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image" Target="../media/image25.jpeg"/><Relationship Id="rId5" Type="http://schemas.openxmlformats.org/officeDocument/2006/relationships/notesSlide" Target="../notesSlides/notesSlide24.xml"/><Relationship Id="rId4"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slideLayout" Target="../slideLayouts/slideLayout2.xml"/><Relationship Id="rId7" Type="http://schemas.openxmlformats.org/officeDocument/2006/relationships/image" Target="../media/image27.png"/><Relationship Id="rId2" Type="http://schemas.openxmlformats.org/officeDocument/2006/relationships/tags" Target="../tags/tag103.xml"/><Relationship Id="rId1" Type="http://schemas.openxmlformats.org/officeDocument/2006/relationships/tags" Target="../tags/tag102.xml"/><Relationship Id="rId6" Type="http://schemas.openxmlformats.org/officeDocument/2006/relationships/image" Target="../media/image26.png"/><Relationship Id="rId5" Type="http://schemas.openxmlformats.org/officeDocument/2006/relationships/hyperlink" Target="https://engineerscanada.ca/fr/agrement/ressources-en-matiere-dagrement" TargetMode="External"/><Relationship Id="rId4"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tags" Target="../tags/tag106.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hyperlink" Target="https://engineerscanada.ca/sites/default/files/2022-02/Board-Policy-Manual-Combined-f.pdf#page=16" TargetMode="External"/><Relationship Id="rId5" Type="http://schemas.openxmlformats.org/officeDocument/2006/relationships/notesSlide" Target="../notesSlides/notesSlide26.xml"/><Relationship Id="rId4"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tags" Target="../tags/tag109.xml"/><Relationship Id="rId7" Type="http://schemas.openxmlformats.org/officeDocument/2006/relationships/image" Target="../media/image29.png"/><Relationship Id="rId2" Type="http://schemas.openxmlformats.org/officeDocument/2006/relationships/tags" Target="../tags/tag108.xml"/><Relationship Id="rId1" Type="http://schemas.openxmlformats.org/officeDocument/2006/relationships/tags" Target="../tags/tag107.xml"/><Relationship Id="rId6" Type="http://schemas.openxmlformats.org/officeDocument/2006/relationships/notesSlide" Target="../notesSlides/notesSlide27.xml"/><Relationship Id="rId5" Type="http://schemas.openxmlformats.org/officeDocument/2006/relationships/slideLayout" Target="../slideLayouts/slideLayout2.xml"/><Relationship Id="rId4" Type="http://schemas.openxmlformats.org/officeDocument/2006/relationships/tags" Target="../tags/tag110.xml"/></Relationships>
</file>

<file path=ppt/slides/_rels/slide28.xml.rels><?xml version="1.0" encoding="UTF-8" standalone="yes"?>
<Relationships xmlns="http://schemas.openxmlformats.org/package/2006/relationships"><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tags" Target="../tags/tag111.xml"/><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tags" Target="../tags/tag121.xml"/><Relationship Id="rId13" Type="http://schemas.openxmlformats.org/officeDocument/2006/relationships/customXml" Target="../ink/ink1.xml"/><Relationship Id="rId3" Type="http://schemas.openxmlformats.org/officeDocument/2006/relationships/tags" Target="../tags/tag116.xml"/><Relationship Id="rId7" Type="http://schemas.openxmlformats.org/officeDocument/2006/relationships/tags" Target="../tags/tag120.xml"/><Relationship Id="rId12" Type="http://schemas.openxmlformats.org/officeDocument/2006/relationships/image" Target="../media/image30.png"/><Relationship Id="rId17" Type="http://schemas.openxmlformats.org/officeDocument/2006/relationships/customXml" Target="../ink/ink3.xml"/><Relationship Id="rId2" Type="http://schemas.openxmlformats.org/officeDocument/2006/relationships/tags" Target="../tags/tag115.xml"/><Relationship Id="rId16" Type="http://schemas.openxmlformats.org/officeDocument/2006/relationships/image" Target="../media/image32.png"/><Relationship Id="rId1" Type="http://schemas.openxmlformats.org/officeDocument/2006/relationships/tags" Target="../tags/tag114.xml"/><Relationship Id="rId6" Type="http://schemas.openxmlformats.org/officeDocument/2006/relationships/tags" Target="../tags/tag119.xml"/><Relationship Id="rId11" Type="http://schemas.openxmlformats.org/officeDocument/2006/relationships/notesSlide" Target="../notesSlides/notesSlide29.xml"/><Relationship Id="rId5" Type="http://schemas.openxmlformats.org/officeDocument/2006/relationships/tags" Target="../tags/tag118.xml"/><Relationship Id="rId15" Type="http://schemas.openxmlformats.org/officeDocument/2006/relationships/customXml" Target="../ink/ink2.xml"/><Relationship Id="rId10" Type="http://schemas.openxmlformats.org/officeDocument/2006/relationships/slideLayout" Target="../slideLayouts/slideLayout2.xml"/><Relationship Id="rId4" Type="http://schemas.openxmlformats.org/officeDocument/2006/relationships/tags" Target="../tags/tag117.xml"/><Relationship Id="rId9" Type="http://schemas.openxmlformats.org/officeDocument/2006/relationships/tags" Target="../tags/tag122.xml"/><Relationship Id="rId1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25.xml"/><Relationship Id="rId7" Type="http://schemas.openxmlformats.org/officeDocument/2006/relationships/tags" Target="../tags/tag129.xml"/><Relationship Id="rId2" Type="http://schemas.openxmlformats.org/officeDocument/2006/relationships/tags" Target="../tags/tag124.xml"/><Relationship Id="rId1" Type="http://schemas.openxmlformats.org/officeDocument/2006/relationships/tags" Target="../tags/tag123.xml"/><Relationship Id="rId6" Type="http://schemas.openxmlformats.org/officeDocument/2006/relationships/tags" Target="../tags/tag128.xml"/><Relationship Id="rId5" Type="http://schemas.openxmlformats.org/officeDocument/2006/relationships/tags" Target="../tags/tag127.xml"/><Relationship Id="rId10" Type="http://schemas.openxmlformats.org/officeDocument/2006/relationships/image" Target="../media/image30.png"/><Relationship Id="rId4" Type="http://schemas.openxmlformats.org/officeDocument/2006/relationships/tags" Target="../tags/tag126.xml"/><Relationship Id="rId9"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tags" Target="../tags/tag132.xml"/><Relationship Id="rId2" Type="http://schemas.openxmlformats.org/officeDocument/2006/relationships/tags" Target="../tags/tag131.xml"/><Relationship Id="rId1" Type="http://schemas.openxmlformats.org/officeDocument/2006/relationships/tags" Target="../tags/tag130.xml"/><Relationship Id="rId5" Type="http://schemas.openxmlformats.org/officeDocument/2006/relationships/notesSlide" Target="../notesSlides/notesSlide31.xml"/><Relationship Id="rId4"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tags" Target="../tags/tag135.xml"/><Relationship Id="rId2" Type="http://schemas.openxmlformats.org/officeDocument/2006/relationships/tags" Target="../tags/tag134.xml"/><Relationship Id="rId1" Type="http://schemas.openxmlformats.org/officeDocument/2006/relationships/tags" Target="../tags/tag133.xml"/><Relationship Id="rId5" Type="http://schemas.openxmlformats.org/officeDocument/2006/relationships/notesSlide" Target="../notesSlides/notesSlide32.xml"/><Relationship Id="rId4"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137.xml"/><Relationship Id="rId1" Type="http://schemas.openxmlformats.org/officeDocument/2006/relationships/tags" Target="../tags/tag136.xml"/><Relationship Id="rId4"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tags" Target="../tags/tag140.xml"/><Relationship Id="rId2" Type="http://schemas.openxmlformats.org/officeDocument/2006/relationships/tags" Target="../tags/tag139.xml"/><Relationship Id="rId1" Type="http://schemas.openxmlformats.org/officeDocument/2006/relationships/tags" Target="../tags/tag138.xml"/><Relationship Id="rId6" Type="http://schemas.openxmlformats.org/officeDocument/2006/relationships/image" Target="../media/image24.png"/><Relationship Id="rId5" Type="http://schemas.openxmlformats.org/officeDocument/2006/relationships/notesSlide" Target="../notesSlides/notesSlide34.xml"/><Relationship Id="rId4"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notesSlide" Target="../notesSlides/notesSlide35.xml"/><Relationship Id="rId4"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8" Type="http://schemas.openxmlformats.org/officeDocument/2006/relationships/tags" Target="../tags/tag151.xml"/><Relationship Id="rId13" Type="http://schemas.openxmlformats.org/officeDocument/2006/relationships/tags" Target="../tags/tag156.xml"/><Relationship Id="rId18" Type="http://schemas.openxmlformats.org/officeDocument/2006/relationships/notesSlide" Target="../notesSlides/notesSlide36.xml"/><Relationship Id="rId26" Type="http://schemas.openxmlformats.org/officeDocument/2006/relationships/image" Target="../media/image40.png"/><Relationship Id="rId3" Type="http://schemas.openxmlformats.org/officeDocument/2006/relationships/tags" Target="../tags/tag146.xml"/><Relationship Id="rId21" Type="http://schemas.openxmlformats.org/officeDocument/2006/relationships/image" Target="../media/image35.png"/><Relationship Id="rId7" Type="http://schemas.openxmlformats.org/officeDocument/2006/relationships/tags" Target="../tags/tag150.xml"/><Relationship Id="rId12" Type="http://schemas.openxmlformats.org/officeDocument/2006/relationships/tags" Target="../tags/tag155.xml"/><Relationship Id="rId17" Type="http://schemas.openxmlformats.org/officeDocument/2006/relationships/slideLayout" Target="../slideLayouts/slideLayout19.xml"/><Relationship Id="rId25" Type="http://schemas.openxmlformats.org/officeDocument/2006/relationships/image" Target="../media/image39.png"/><Relationship Id="rId2" Type="http://schemas.openxmlformats.org/officeDocument/2006/relationships/tags" Target="../tags/tag145.xml"/><Relationship Id="rId16" Type="http://schemas.openxmlformats.org/officeDocument/2006/relationships/tags" Target="../tags/tag159.xml"/><Relationship Id="rId20" Type="http://schemas.openxmlformats.org/officeDocument/2006/relationships/image" Target="../media/image34.png"/><Relationship Id="rId1" Type="http://schemas.openxmlformats.org/officeDocument/2006/relationships/tags" Target="../tags/tag144.xml"/><Relationship Id="rId6" Type="http://schemas.openxmlformats.org/officeDocument/2006/relationships/tags" Target="../tags/tag149.xml"/><Relationship Id="rId11" Type="http://schemas.openxmlformats.org/officeDocument/2006/relationships/tags" Target="../tags/tag154.xml"/><Relationship Id="rId24" Type="http://schemas.openxmlformats.org/officeDocument/2006/relationships/image" Target="../media/image38.png"/><Relationship Id="rId5" Type="http://schemas.openxmlformats.org/officeDocument/2006/relationships/tags" Target="../tags/tag148.xml"/><Relationship Id="rId15" Type="http://schemas.openxmlformats.org/officeDocument/2006/relationships/tags" Target="../tags/tag158.xml"/><Relationship Id="rId23" Type="http://schemas.openxmlformats.org/officeDocument/2006/relationships/image" Target="../media/image37.png"/><Relationship Id="rId10" Type="http://schemas.openxmlformats.org/officeDocument/2006/relationships/tags" Target="../tags/tag153.xml"/><Relationship Id="rId19" Type="http://schemas.openxmlformats.org/officeDocument/2006/relationships/image" Target="../media/image33.png"/><Relationship Id="rId4" Type="http://schemas.openxmlformats.org/officeDocument/2006/relationships/tags" Target="../tags/tag147.xml"/><Relationship Id="rId9" Type="http://schemas.openxmlformats.org/officeDocument/2006/relationships/tags" Target="../tags/tag152.xml"/><Relationship Id="rId14" Type="http://schemas.openxmlformats.org/officeDocument/2006/relationships/tags" Target="../tags/tag157.xml"/><Relationship Id="rId22" Type="http://schemas.openxmlformats.org/officeDocument/2006/relationships/image" Target="../media/image36.png"/></Relationships>
</file>

<file path=ppt/slides/_rels/slide37.xml.rels><?xml version="1.0" encoding="UTF-8" standalone="yes"?>
<Relationships xmlns="http://schemas.openxmlformats.org/package/2006/relationships"><Relationship Id="rId3" Type="http://schemas.openxmlformats.org/officeDocument/2006/relationships/tags" Target="../tags/tag162.xml"/><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37.xml"/><Relationship Id="rId5" Type="http://schemas.openxmlformats.org/officeDocument/2006/relationships/slideLayout" Target="../slideLayouts/slideLayout19.xml"/><Relationship Id="rId4" Type="http://schemas.openxmlformats.org/officeDocument/2006/relationships/tags" Target="../tags/tag163.xml"/></Relationships>
</file>

<file path=ppt/slides/_rels/slide38.xml.rels><?xml version="1.0" encoding="UTF-8" standalone="yes"?>
<Relationships xmlns="http://schemas.openxmlformats.org/package/2006/relationships"><Relationship Id="rId3" Type="http://schemas.openxmlformats.org/officeDocument/2006/relationships/tags" Target="../tags/tag166.xml"/><Relationship Id="rId2" Type="http://schemas.openxmlformats.org/officeDocument/2006/relationships/tags" Target="../tags/tag165.xml"/><Relationship Id="rId1" Type="http://schemas.openxmlformats.org/officeDocument/2006/relationships/tags" Target="../tags/tag164.xml"/><Relationship Id="rId5" Type="http://schemas.openxmlformats.org/officeDocument/2006/relationships/notesSlide" Target="../notesSlides/notesSlide38.xml"/><Relationship Id="rId4"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tags" Target="../tags/tag169.xml"/><Relationship Id="rId7" Type="http://schemas.openxmlformats.org/officeDocument/2006/relationships/notesSlide" Target="../notesSlides/notesSlide39.xml"/><Relationship Id="rId2" Type="http://schemas.openxmlformats.org/officeDocument/2006/relationships/tags" Target="../tags/tag168.xml"/><Relationship Id="rId1" Type="http://schemas.openxmlformats.org/officeDocument/2006/relationships/tags" Target="../tags/tag167.xml"/><Relationship Id="rId6" Type="http://schemas.openxmlformats.org/officeDocument/2006/relationships/slideLayout" Target="../slideLayouts/slideLayout2.xml"/><Relationship Id="rId5" Type="http://schemas.openxmlformats.org/officeDocument/2006/relationships/tags" Target="../tags/tag171.xml"/><Relationship Id="rId4" Type="http://schemas.openxmlformats.org/officeDocument/2006/relationships/tags" Target="../tags/tag170.xml"/></Relationships>
</file>

<file path=ppt/slides/_rels/slide4.xml.rels><?xml version="1.0" encoding="UTF-8" standalone="yes"?>
<Relationships xmlns="http://schemas.openxmlformats.org/package/2006/relationships"><Relationship Id="rId8" Type="http://schemas.openxmlformats.org/officeDocument/2006/relationships/tags" Target="../tags/tag18.xml"/><Relationship Id="rId3" Type="http://schemas.openxmlformats.org/officeDocument/2006/relationships/tags" Target="../tags/tag13.xml"/><Relationship Id="rId7" Type="http://schemas.openxmlformats.org/officeDocument/2006/relationships/tags" Target="../tags/tag17.xml"/><Relationship Id="rId12" Type="http://schemas.openxmlformats.org/officeDocument/2006/relationships/notesSlide" Target="../notesSlides/notesSlide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11" Type="http://schemas.openxmlformats.org/officeDocument/2006/relationships/slideLayout" Target="../slideLayouts/slideLayout2.xml"/><Relationship Id="rId5" Type="http://schemas.openxmlformats.org/officeDocument/2006/relationships/tags" Target="../tags/tag15.xml"/><Relationship Id="rId10" Type="http://schemas.openxmlformats.org/officeDocument/2006/relationships/tags" Target="../tags/tag20.xml"/><Relationship Id="rId4" Type="http://schemas.openxmlformats.org/officeDocument/2006/relationships/tags" Target="../tags/tag14.xml"/><Relationship Id="rId9" Type="http://schemas.openxmlformats.org/officeDocument/2006/relationships/tags" Target="../tags/tag19.xml"/></Relationships>
</file>

<file path=ppt/slides/_rels/slide40.xml.rels><?xml version="1.0" encoding="UTF-8" standalone="yes"?>
<Relationships xmlns="http://schemas.openxmlformats.org/package/2006/relationships"><Relationship Id="rId3" Type="http://schemas.openxmlformats.org/officeDocument/2006/relationships/tags" Target="../tags/tag174.xml"/><Relationship Id="rId2" Type="http://schemas.openxmlformats.org/officeDocument/2006/relationships/tags" Target="../tags/tag173.xml"/><Relationship Id="rId1" Type="http://schemas.openxmlformats.org/officeDocument/2006/relationships/tags" Target="../tags/tag172.xml"/><Relationship Id="rId5" Type="http://schemas.openxmlformats.org/officeDocument/2006/relationships/notesSlide" Target="../notesSlides/notesSlide40.xml"/><Relationship Id="rId4"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tags" Target="../tags/tag177.xml"/><Relationship Id="rId2" Type="http://schemas.openxmlformats.org/officeDocument/2006/relationships/tags" Target="../tags/tag176.xml"/><Relationship Id="rId1" Type="http://schemas.openxmlformats.org/officeDocument/2006/relationships/tags" Target="../tags/tag175.xml"/><Relationship Id="rId5" Type="http://schemas.openxmlformats.org/officeDocument/2006/relationships/notesSlide" Target="../notesSlides/notesSlide41.xml"/><Relationship Id="rId4"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tags" Target="../tags/tag180.xml"/><Relationship Id="rId2" Type="http://schemas.openxmlformats.org/officeDocument/2006/relationships/tags" Target="../tags/tag179.xml"/><Relationship Id="rId1" Type="http://schemas.openxmlformats.org/officeDocument/2006/relationships/tags" Target="../tags/tag178.xml"/><Relationship Id="rId5" Type="http://schemas.openxmlformats.org/officeDocument/2006/relationships/notesSlide" Target="../notesSlides/notesSlide42.xml"/><Relationship Id="rId4"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tags" Target="../tags/tag183.xml"/><Relationship Id="rId2" Type="http://schemas.openxmlformats.org/officeDocument/2006/relationships/tags" Target="../tags/tag182.xml"/><Relationship Id="rId1" Type="http://schemas.openxmlformats.org/officeDocument/2006/relationships/tags" Target="../tags/tag181.xml"/><Relationship Id="rId5" Type="http://schemas.openxmlformats.org/officeDocument/2006/relationships/notesSlide" Target="../notesSlides/notesSlide43.xml"/><Relationship Id="rId4"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tags" Target="../tags/tag186.xml"/><Relationship Id="rId2" Type="http://schemas.openxmlformats.org/officeDocument/2006/relationships/tags" Target="../tags/tag185.xml"/><Relationship Id="rId1" Type="http://schemas.openxmlformats.org/officeDocument/2006/relationships/tags" Target="../tags/tag184.xml"/><Relationship Id="rId5" Type="http://schemas.openxmlformats.org/officeDocument/2006/relationships/notesSlide" Target="../notesSlides/notesSlide44.xml"/><Relationship Id="rId4"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notesSlide" Target="../notesSlides/notesSlide45.xml"/><Relationship Id="rId5" Type="http://schemas.openxmlformats.org/officeDocument/2006/relationships/slideLayout" Target="../slideLayouts/slideLayout2.xml"/><Relationship Id="rId4" Type="http://schemas.openxmlformats.org/officeDocument/2006/relationships/tags" Target="../tags/tag190.xml"/></Relationships>
</file>

<file path=ppt/slides/_rels/slide46.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193.xml"/><Relationship Id="rId7" Type="http://schemas.openxmlformats.org/officeDocument/2006/relationships/tags" Target="../tags/tag197.xml"/><Relationship Id="rId2" Type="http://schemas.openxmlformats.org/officeDocument/2006/relationships/tags" Target="../tags/tag192.xml"/><Relationship Id="rId1" Type="http://schemas.openxmlformats.org/officeDocument/2006/relationships/tags" Target="../tags/tag191.xml"/><Relationship Id="rId6" Type="http://schemas.openxmlformats.org/officeDocument/2006/relationships/tags" Target="../tags/tag196.xml"/><Relationship Id="rId5" Type="http://schemas.openxmlformats.org/officeDocument/2006/relationships/tags" Target="../tags/tag195.xml"/><Relationship Id="rId4" Type="http://schemas.openxmlformats.org/officeDocument/2006/relationships/tags" Target="../tags/tag194.xml"/><Relationship Id="rId9"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3" Type="http://schemas.openxmlformats.org/officeDocument/2006/relationships/tags" Target="../tags/tag200.xml"/><Relationship Id="rId2" Type="http://schemas.openxmlformats.org/officeDocument/2006/relationships/tags" Target="../tags/tag199.xml"/><Relationship Id="rId1" Type="http://schemas.openxmlformats.org/officeDocument/2006/relationships/tags" Target="../tags/tag198.xml"/><Relationship Id="rId6" Type="http://schemas.openxmlformats.org/officeDocument/2006/relationships/notesSlide" Target="../notesSlides/notesSlide47.xml"/><Relationship Id="rId5" Type="http://schemas.openxmlformats.org/officeDocument/2006/relationships/slideLayout" Target="../slideLayouts/slideLayout16.xml"/><Relationship Id="rId4" Type="http://schemas.openxmlformats.org/officeDocument/2006/relationships/tags" Target="../tags/tag201.xml"/></Relationships>
</file>

<file path=ppt/slides/_rels/slide48.xml.rels><?xml version="1.0" encoding="UTF-8" standalone="yes"?>
<Relationships xmlns="http://schemas.openxmlformats.org/package/2006/relationships"><Relationship Id="rId3" Type="http://schemas.openxmlformats.org/officeDocument/2006/relationships/tags" Target="../tags/tag204.xml"/><Relationship Id="rId7" Type="http://schemas.openxmlformats.org/officeDocument/2006/relationships/hyperlink" Target="https://engineerscanada.ca/sites/default/files/accreditation/2021-2022-cycle/2021-rubriques_des_qrd_et_ac_fr.pdf" TargetMode="External"/><Relationship Id="rId2" Type="http://schemas.openxmlformats.org/officeDocument/2006/relationships/tags" Target="../tags/tag203.xml"/><Relationship Id="rId1" Type="http://schemas.openxmlformats.org/officeDocument/2006/relationships/tags" Target="../tags/tag202.xml"/><Relationship Id="rId6" Type="http://schemas.openxmlformats.org/officeDocument/2006/relationships/notesSlide" Target="../notesSlides/notesSlide48.xml"/><Relationship Id="rId5" Type="http://schemas.openxmlformats.org/officeDocument/2006/relationships/slideLayout" Target="../slideLayouts/slideLayout2.xml"/><Relationship Id="rId4" Type="http://schemas.openxmlformats.org/officeDocument/2006/relationships/tags" Target="../tags/tag205.xml"/></Relationships>
</file>

<file path=ppt/slides/_rels/slide49.xml.rels><?xml version="1.0" encoding="UTF-8" standalone="yes"?>
<Relationships xmlns="http://schemas.openxmlformats.org/package/2006/relationships"><Relationship Id="rId8" Type="http://schemas.openxmlformats.org/officeDocument/2006/relationships/notesSlide" Target="../notesSlides/notesSlide49.xml"/><Relationship Id="rId3" Type="http://schemas.openxmlformats.org/officeDocument/2006/relationships/tags" Target="../tags/tag208.xml"/><Relationship Id="rId7" Type="http://schemas.openxmlformats.org/officeDocument/2006/relationships/slideLayout" Target="../slideLayouts/slideLayout2.xml"/><Relationship Id="rId2" Type="http://schemas.openxmlformats.org/officeDocument/2006/relationships/tags" Target="../tags/tag207.xml"/><Relationship Id="rId1" Type="http://schemas.openxmlformats.org/officeDocument/2006/relationships/tags" Target="../tags/tag206.xml"/><Relationship Id="rId6" Type="http://schemas.openxmlformats.org/officeDocument/2006/relationships/tags" Target="../tags/tag211.xml"/><Relationship Id="rId5" Type="http://schemas.openxmlformats.org/officeDocument/2006/relationships/tags" Target="../tags/tag210.xml"/><Relationship Id="rId4" Type="http://schemas.openxmlformats.org/officeDocument/2006/relationships/tags" Target="../tags/tag209.xml"/></Relationships>
</file>

<file path=ppt/slides/_rels/slide5.xml.rels><?xml version="1.0" encoding="UTF-8" standalone="yes"?>
<Relationships xmlns="http://schemas.openxmlformats.org/package/2006/relationships"><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tags" Target="../tags/tag21.xml"/><Relationship Id="rId5" Type="http://schemas.openxmlformats.org/officeDocument/2006/relationships/notesSlide" Target="../notesSlides/notesSlide5.xml"/><Relationship Id="rId4"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notesSlide" Target="../notesSlides/notesSlide50.xml"/><Relationship Id="rId3" Type="http://schemas.openxmlformats.org/officeDocument/2006/relationships/tags" Target="../tags/tag214.xml"/><Relationship Id="rId7" Type="http://schemas.openxmlformats.org/officeDocument/2006/relationships/slideLayout" Target="../slideLayouts/slideLayout2.xml"/><Relationship Id="rId2" Type="http://schemas.openxmlformats.org/officeDocument/2006/relationships/tags" Target="../tags/tag213.xml"/><Relationship Id="rId1" Type="http://schemas.openxmlformats.org/officeDocument/2006/relationships/tags" Target="../tags/tag212.xml"/><Relationship Id="rId6" Type="http://schemas.openxmlformats.org/officeDocument/2006/relationships/tags" Target="../tags/tag217.xml"/><Relationship Id="rId5" Type="http://schemas.openxmlformats.org/officeDocument/2006/relationships/tags" Target="../tags/tag216.xml"/><Relationship Id="rId4" Type="http://schemas.openxmlformats.org/officeDocument/2006/relationships/tags" Target="../tags/tag215.xml"/></Relationships>
</file>

<file path=ppt/slides/_rels/slide51.xml.rels><?xml version="1.0" encoding="UTF-8" standalone="yes"?>
<Relationships xmlns="http://schemas.openxmlformats.org/package/2006/relationships"><Relationship Id="rId8" Type="http://schemas.openxmlformats.org/officeDocument/2006/relationships/notesSlide" Target="../notesSlides/notesSlide51.xml"/><Relationship Id="rId3" Type="http://schemas.openxmlformats.org/officeDocument/2006/relationships/tags" Target="../tags/tag220.xml"/><Relationship Id="rId7" Type="http://schemas.openxmlformats.org/officeDocument/2006/relationships/slideLayout" Target="../slideLayouts/slideLayout2.xml"/><Relationship Id="rId2" Type="http://schemas.openxmlformats.org/officeDocument/2006/relationships/tags" Target="../tags/tag219.xml"/><Relationship Id="rId1" Type="http://schemas.openxmlformats.org/officeDocument/2006/relationships/tags" Target="../tags/tag218.xml"/><Relationship Id="rId6" Type="http://schemas.openxmlformats.org/officeDocument/2006/relationships/tags" Target="../tags/tag223.xml"/><Relationship Id="rId5" Type="http://schemas.openxmlformats.org/officeDocument/2006/relationships/tags" Target="../tags/tag222.xml"/><Relationship Id="rId4" Type="http://schemas.openxmlformats.org/officeDocument/2006/relationships/tags" Target="../tags/tag221.xml"/></Relationships>
</file>

<file path=ppt/slides/_rels/slide52.xml.rels><?xml version="1.0" encoding="UTF-8" standalone="yes"?>
<Relationships xmlns="http://schemas.openxmlformats.org/package/2006/relationships"><Relationship Id="rId8" Type="http://schemas.openxmlformats.org/officeDocument/2006/relationships/notesSlide" Target="../notesSlides/notesSlide52.xml"/><Relationship Id="rId3" Type="http://schemas.openxmlformats.org/officeDocument/2006/relationships/tags" Target="../tags/tag226.xml"/><Relationship Id="rId7" Type="http://schemas.openxmlformats.org/officeDocument/2006/relationships/slideLayout" Target="../slideLayouts/slideLayout2.xml"/><Relationship Id="rId2" Type="http://schemas.openxmlformats.org/officeDocument/2006/relationships/tags" Target="../tags/tag225.xml"/><Relationship Id="rId1" Type="http://schemas.openxmlformats.org/officeDocument/2006/relationships/tags" Target="../tags/tag224.xml"/><Relationship Id="rId6" Type="http://schemas.openxmlformats.org/officeDocument/2006/relationships/tags" Target="../tags/tag229.xml"/><Relationship Id="rId5" Type="http://schemas.openxmlformats.org/officeDocument/2006/relationships/tags" Target="../tags/tag228.xml"/><Relationship Id="rId4" Type="http://schemas.openxmlformats.org/officeDocument/2006/relationships/tags" Target="../tags/tag227.xml"/></Relationships>
</file>

<file path=ppt/slides/_rels/slide53.xml.rels><?xml version="1.0" encoding="UTF-8" standalone="yes"?>
<Relationships xmlns="http://schemas.openxmlformats.org/package/2006/relationships"><Relationship Id="rId3" Type="http://schemas.openxmlformats.org/officeDocument/2006/relationships/tags" Target="../tags/tag232.xml"/><Relationship Id="rId2" Type="http://schemas.openxmlformats.org/officeDocument/2006/relationships/tags" Target="../tags/tag231.xml"/><Relationship Id="rId1" Type="http://schemas.openxmlformats.org/officeDocument/2006/relationships/tags" Target="../tags/tag230.xml"/><Relationship Id="rId6" Type="http://schemas.openxmlformats.org/officeDocument/2006/relationships/notesSlide" Target="../notesSlides/notesSlide53.xml"/><Relationship Id="rId5" Type="http://schemas.openxmlformats.org/officeDocument/2006/relationships/slideLayout" Target="../slideLayouts/slideLayout2.xml"/><Relationship Id="rId4" Type="http://schemas.openxmlformats.org/officeDocument/2006/relationships/tags" Target="../tags/tag233.xml"/></Relationships>
</file>

<file path=ppt/slides/_rels/slide54.xml.rels><?xml version="1.0" encoding="UTF-8" standalone="yes"?>
<Relationships xmlns="http://schemas.openxmlformats.org/package/2006/relationships"><Relationship Id="rId8" Type="http://schemas.openxmlformats.org/officeDocument/2006/relationships/notesSlide" Target="../notesSlides/notesSlide54.xml"/><Relationship Id="rId3" Type="http://schemas.openxmlformats.org/officeDocument/2006/relationships/tags" Target="../tags/tag236.xml"/><Relationship Id="rId7" Type="http://schemas.openxmlformats.org/officeDocument/2006/relationships/slideLayout" Target="../slideLayouts/slideLayout2.xml"/><Relationship Id="rId2" Type="http://schemas.openxmlformats.org/officeDocument/2006/relationships/tags" Target="../tags/tag235.xml"/><Relationship Id="rId1" Type="http://schemas.openxmlformats.org/officeDocument/2006/relationships/tags" Target="../tags/tag234.xml"/><Relationship Id="rId6" Type="http://schemas.openxmlformats.org/officeDocument/2006/relationships/tags" Target="../tags/tag239.xml"/><Relationship Id="rId5" Type="http://schemas.openxmlformats.org/officeDocument/2006/relationships/tags" Target="../tags/tag238.xml"/><Relationship Id="rId4" Type="http://schemas.openxmlformats.org/officeDocument/2006/relationships/tags" Target="../tags/tag237.xml"/></Relationships>
</file>

<file path=ppt/slides/_rels/slide55.xml.rels><?xml version="1.0" encoding="UTF-8" standalone="yes"?>
<Relationships xmlns="http://schemas.openxmlformats.org/package/2006/relationships"><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 Id="rId5" Type="http://schemas.openxmlformats.org/officeDocument/2006/relationships/notesSlide" Target="../notesSlides/notesSlide55.xml"/><Relationship Id="rId4"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tags" Target="../tags/tag245.xml"/><Relationship Id="rId7" Type="http://schemas.openxmlformats.org/officeDocument/2006/relationships/notesSlide" Target="../notesSlides/notesSlide56.xml"/><Relationship Id="rId12" Type="http://schemas.microsoft.com/office/2007/relationships/diagramDrawing" Target="../diagrams/drawing3.xml"/><Relationship Id="rId2" Type="http://schemas.openxmlformats.org/officeDocument/2006/relationships/tags" Target="../tags/tag244.xml"/><Relationship Id="rId1" Type="http://schemas.openxmlformats.org/officeDocument/2006/relationships/tags" Target="../tags/tag243.xml"/><Relationship Id="rId6" Type="http://schemas.openxmlformats.org/officeDocument/2006/relationships/slideLayout" Target="../slideLayouts/slideLayout2.xml"/><Relationship Id="rId11" Type="http://schemas.openxmlformats.org/officeDocument/2006/relationships/diagramColors" Target="../diagrams/colors3.xml"/><Relationship Id="rId5" Type="http://schemas.openxmlformats.org/officeDocument/2006/relationships/tags" Target="../tags/tag247.xml"/><Relationship Id="rId10" Type="http://schemas.openxmlformats.org/officeDocument/2006/relationships/diagramQuickStyle" Target="../diagrams/quickStyle3.xml"/><Relationship Id="rId4" Type="http://schemas.openxmlformats.org/officeDocument/2006/relationships/tags" Target="../tags/tag246.xml"/><Relationship Id="rId9" Type="http://schemas.openxmlformats.org/officeDocument/2006/relationships/diagramLayout" Target="../diagrams/layout3.xml"/></Relationships>
</file>

<file path=ppt/slides/_rels/slide57.xml.rels><?xml version="1.0" encoding="UTF-8" standalone="yes"?>
<Relationships xmlns="http://schemas.openxmlformats.org/package/2006/relationships"><Relationship Id="rId8" Type="http://schemas.openxmlformats.org/officeDocument/2006/relationships/notesSlide" Target="../notesSlides/notesSlide57.xml"/><Relationship Id="rId3" Type="http://schemas.openxmlformats.org/officeDocument/2006/relationships/tags" Target="../tags/tag250.xml"/><Relationship Id="rId7" Type="http://schemas.openxmlformats.org/officeDocument/2006/relationships/slideLayout" Target="../slideLayouts/slideLayout2.xml"/><Relationship Id="rId2" Type="http://schemas.openxmlformats.org/officeDocument/2006/relationships/tags" Target="../tags/tag249.xml"/><Relationship Id="rId1" Type="http://schemas.openxmlformats.org/officeDocument/2006/relationships/tags" Target="../tags/tag248.xml"/><Relationship Id="rId6" Type="http://schemas.openxmlformats.org/officeDocument/2006/relationships/tags" Target="../tags/tag253.xml"/><Relationship Id="rId5" Type="http://schemas.openxmlformats.org/officeDocument/2006/relationships/tags" Target="../tags/tag252.xml"/><Relationship Id="rId4" Type="http://schemas.openxmlformats.org/officeDocument/2006/relationships/tags" Target="../tags/tag251.xml"/></Relationships>
</file>

<file path=ppt/slides/_rels/slide58.xml.rels><?xml version="1.0" encoding="UTF-8" standalone="yes"?>
<Relationships xmlns="http://schemas.openxmlformats.org/package/2006/relationships"><Relationship Id="rId8" Type="http://schemas.openxmlformats.org/officeDocument/2006/relationships/notesSlide" Target="../notesSlides/notesSlide58.xml"/><Relationship Id="rId3" Type="http://schemas.openxmlformats.org/officeDocument/2006/relationships/tags" Target="../tags/tag256.xml"/><Relationship Id="rId7" Type="http://schemas.openxmlformats.org/officeDocument/2006/relationships/slideLayout" Target="../slideLayouts/slideLayout2.xml"/><Relationship Id="rId2" Type="http://schemas.openxmlformats.org/officeDocument/2006/relationships/tags" Target="../tags/tag255.xml"/><Relationship Id="rId1" Type="http://schemas.openxmlformats.org/officeDocument/2006/relationships/tags" Target="../tags/tag254.xml"/><Relationship Id="rId6" Type="http://schemas.openxmlformats.org/officeDocument/2006/relationships/tags" Target="../tags/tag259.xml"/><Relationship Id="rId5" Type="http://schemas.openxmlformats.org/officeDocument/2006/relationships/tags" Target="../tags/tag258.xml"/><Relationship Id="rId4" Type="http://schemas.openxmlformats.org/officeDocument/2006/relationships/tags" Target="../tags/tag257.xml"/></Relationships>
</file>

<file path=ppt/slides/_rels/slide59.xml.rels><?xml version="1.0" encoding="UTF-8" standalone="yes"?>
<Relationships xmlns="http://schemas.openxmlformats.org/package/2006/relationships"><Relationship Id="rId8" Type="http://schemas.openxmlformats.org/officeDocument/2006/relationships/notesSlide" Target="../notesSlides/notesSlide59.xml"/><Relationship Id="rId3" Type="http://schemas.openxmlformats.org/officeDocument/2006/relationships/tags" Target="../tags/tag262.xml"/><Relationship Id="rId7" Type="http://schemas.openxmlformats.org/officeDocument/2006/relationships/slideLayout" Target="../slideLayouts/slideLayout2.xml"/><Relationship Id="rId2" Type="http://schemas.openxmlformats.org/officeDocument/2006/relationships/tags" Target="../tags/tag261.xml"/><Relationship Id="rId1" Type="http://schemas.openxmlformats.org/officeDocument/2006/relationships/tags" Target="../tags/tag260.xml"/><Relationship Id="rId6" Type="http://schemas.openxmlformats.org/officeDocument/2006/relationships/tags" Target="../tags/tag265.xml"/><Relationship Id="rId5" Type="http://schemas.openxmlformats.org/officeDocument/2006/relationships/tags" Target="../tags/tag264.xml"/><Relationship Id="rId4" Type="http://schemas.openxmlformats.org/officeDocument/2006/relationships/tags" Target="../tags/tag263.xml"/></Relationships>
</file>

<file path=ppt/slides/_rels/slide6.xml.rels><?xml version="1.0" encoding="UTF-8" standalone="yes"?>
<Relationships xmlns="http://schemas.openxmlformats.org/package/2006/relationships"><Relationship Id="rId3" Type="http://schemas.openxmlformats.org/officeDocument/2006/relationships/tags" Target="../tags/tag26.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notesSlide" Target="../notesSlides/notesSlide6.xml"/><Relationship Id="rId4"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tags" Target="../tags/tag268.xml"/><Relationship Id="rId2" Type="http://schemas.openxmlformats.org/officeDocument/2006/relationships/tags" Target="../tags/tag267.xml"/><Relationship Id="rId1" Type="http://schemas.openxmlformats.org/officeDocument/2006/relationships/tags" Target="../tags/tag266.xml"/><Relationship Id="rId5" Type="http://schemas.openxmlformats.org/officeDocument/2006/relationships/notesSlide" Target="../notesSlides/notesSlide60.xml"/><Relationship Id="rId4"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5.xml"/></Relationships>
</file>

<file path=ppt/slides/_rels/slide62.xml.rels><?xml version="1.0" encoding="UTF-8" standalone="yes"?>
<Relationships xmlns="http://schemas.openxmlformats.org/package/2006/relationships"><Relationship Id="rId3" Type="http://schemas.openxmlformats.org/officeDocument/2006/relationships/tags" Target="../tags/tag271.xml"/><Relationship Id="rId2" Type="http://schemas.openxmlformats.org/officeDocument/2006/relationships/tags" Target="../tags/tag270.xml"/><Relationship Id="rId1" Type="http://schemas.openxmlformats.org/officeDocument/2006/relationships/tags" Target="../tags/tag269.xml"/><Relationship Id="rId5" Type="http://schemas.openxmlformats.org/officeDocument/2006/relationships/notesSlide" Target="../notesSlides/notesSlide62.xml"/><Relationship Id="rId4"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63.xml"/><Relationship Id="rId1" Type="http://schemas.openxmlformats.org/officeDocument/2006/relationships/slideLayout" Target="../slideLayouts/slideLayout2.xml"/><Relationship Id="rId4" Type="http://schemas.openxmlformats.org/officeDocument/2006/relationships/image" Target="../media/image41.svg"/></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8.xml"/><Relationship Id="rId1" Type="http://schemas.openxmlformats.org/officeDocument/2006/relationships/tags" Target="../tags/tag27.xml"/><Relationship Id="rId4"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3" Type="http://schemas.openxmlformats.org/officeDocument/2006/relationships/tags" Target="../tags/tag274.xml"/><Relationship Id="rId2" Type="http://schemas.openxmlformats.org/officeDocument/2006/relationships/tags" Target="../tags/tag273.xml"/><Relationship Id="rId1" Type="http://schemas.openxmlformats.org/officeDocument/2006/relationships/tags" Target="../tags/tag272.xml"/><Relationship Id="rId5" Type="http://schemas.openxmlformats.org/officeDocument/2006/relationships/notesSlide" Target="../notesSlides/notesSlide70.xml"/><Relationship Id="rId4"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2.xml"/></Relationships>
</file>

<file path=ppt/slides/_rels/slide7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77.xml"/><Relationship Id="rId7" Type="http://schemas.openxmlformats.org/officeDocument/2006/relationships/image" Target="../media/image42.png"/><Relationship Id="rId2" Type="http://schemas.openxmlformats.org/officeDocument/2006/relationships/tags" Target="../tags/tag276.xml"/><Relationship Id="rId1" Type="http://schemas.openxmlformats.org/officeDocument/2006/relationships/tags" Target="../tags/tag275.xml"/><Relationship Id="rId6" Type="http://schemas.openxmlformats.org/officeDocument/2006/relationships/notesSlide" Target="../notesSlides/notesSlide75.xml"/><Relationship Id="rId5" Type="http://schemas.openxmlformats.org/officeDocument/2006/relationships/slideLayout" Target="../slideLayouts/slideLayout2.xml"/><Relationship Id="rId10" Type="http://schemas.openxmlformats.org/officeDocument/2006/relationships/image" Target="../media/image45.png"/><Relationship Id="rId4" Type="http://schemas.openxmlformats.org/officeDocument/2006/relationships/tags" Target="../tags/tag278.xml"/><Relationship Id="rId9" Type="http://schemas.openxmlformats.org/officeDocument/2006/relationships/image" Target="../media/image44.png"/></Relationships>
</file>

<file path=ppt/slides/_rels/slide76.xml.rels><?xml version="1.0" encoding="UTF-8" standalone="yes"?>
<Relationships xmlns="http://schemas.openxmlformats.org/package/2006/relationships"><Relationship Id="rId3" Type="http://schemas.openxmlformats.org/officeDocument/2006/relationships/tags" Target="../tags/tag281.xml"/><Relationship Id="rId7" Type="http://schemas.openxmlformats.org/officeDocument/2006/relationships/image" Target="../media/image46.png"/><Relationship Id="rId2" Type="http://schemas.openxmlformats.org/officeDocument/2006/relationships/tags" Target="../tags/tag280.xml"/><Relationship Id="rId1" Type="http://schemas.openxmlformats.org/officeDocument/2006/relationships/tags" Target="../tags/tag279.xml"/><Relationship Id="rId6" Type="http://schemas.openxmlformats.org/officeDocument/2006/relationships/notesSlide" Target="../notesSlides/notesSlide76.xml"/><Relationship Id="rId5" Type="http://schemas.openxmlformats.org/officeDocument/2006/relationships/slideLayout" Target="../slideLayouts/slideLayout2.xml"/><Relationship Id="rId4" Type="http://schemas.openxmlformats.org/officeDocument/2006/relationships/tags" Target="../tags/tag282.xml"/></Relationships>
</file>

<file path=ppt/slides/_rels/slide77.xml.rels><?xml version="1.0" encoding="UTF-8" standalone="yes"?>
<Relationships xmlns="http://schemas.openxmlformats.org/package/2006/relationships"><Relationship Id="rId3" Type="http://schemas.openxmlformats.org/officeDocument/2006/relationships/tags" Target="../tags/tag285.xml"/><Relationship Id="rId2" Type="http://schemas.openxmlformats.org/officeDocument/2006/relationships/tags" Target="../tags/tag284.xml"/><Relationship Id="rId1" Type="http://schemas.openxmlformats.org/officeDocument/2006/relationships/tags" Target="../tags/tag283.xml"/><Relationship Id="rId5" Type="http://schemas.openxmlformats.org/officeDocument/2006/relationships/notesSlide" Target="../notesSlides/notesSlide77.xml"/><Relationship Id="rId4"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288.xml"/><Relationship Id="rId7" Type="http://schemas.openxmlformats.org/officeDocument/2006/relationships/image" Target="../media/image42.png"/><Relationship Id="rId2" Type="http://schemas.openxmlformats.org/officeDocument/2006/relationships/tags" Target="../tags/tag287.xml"/><Relationship Id="rId1" Type="http://schemas.openxmlformats.org/officeDocument/2006/relationships/tags" Target="../tags/tag286.xml"/><Relationship Id="rId6" Type="http://schemas.openxmlformats.org/officeDocument/2006/relationships/notesSlide" Target="../notesSlides/notesSlide78.xml"/><Relationship Id="rId5" Type="http://schemas.openxmlformats.org/officeDocument/2006/relationships/slideLayout" Target="../slideLayouts/slideLayout2.xml"/><Relationship Id="rId10" Type="http://schemas.openxmlformats.org/officeDocument/2006/relationships/image" Target="../media/image45.png"/><Relationship Id="rId4" Type="http://schemas.openxmlformats.org/officeDocument/2006/relationships/tags" Target="../tags/tag289.xml"/><Relationship Id="rId9" Type="http://schemas.openxmlformats.org/officeDocument/2006/relationships/image" Target="../media/image44.png"/></Relationships>
</file>

<file path=ppt/slides/_rels/slide79.xml.rels><?xml version="1.0" encoding="UTF-8" standalone="yes"?>
<Relationships xmlns="http://schemas.openxmlformats.org/package/2006/relationships"><Relationship Id="rId3" Type="http://schemas.openxmlformats.org/officeDocument/2006/relationships/tags" Target="../tags/tag292.xml"/><Relationship Id="rId2" Type="http://schemas.openxmlformats.org/officeDocument/2006/relationships/tags" Target="../tags/tag291.xml"/><Relationship Id="rId1" Type="http://schemas.openxmlformats.org/officeDocument/2006/relationships/tags" Target="../tags/tag290.xml"/><Relationship Id="rId6" Type="http://schemas.openxmlformats.org/officeDocument/2006/relationships/notesSlide" Target="../notesSlides/notesSlide79.xml"/><Relationship Id="rId5" Type="http://schemas.openxmlformats.org/officeDocument/2006/relationships/slideLayout" Target="../slideLayouts/slideLayout2.xml"/><Relationship Id="rId4" Type="http://schemas.openxmlformats.org/officeDocument/2006/relationships/tags" Target="../tags/tag293.xml"/></Relationships>
</file>

<file path=ppt/slides/_rels/slide8.xml.rels><?xml version="1.0" encoding="UTF-8" standalone="yes"?>
<Relationships xmlns="http://schemas.openxmlformats.org/package/2006/relationships"><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notesSlide" Target="../notesSlides/notesSlide8.xml"/><Relationship Id="rId5" Type="http://schemas.openxmlformats.org/officeDocument/2006/relationships/slideLayout" Target="../slideLayouts/slideLayout2.xml"/><Relationship Id="rId4" Type="http://schemas.openxmlformats.org/officeDocument/2006/relationships/tags" Target="../tags/tag32.xml"/></Relationships>
</file>

<file path=ppt/slides/_rels/slide80.xml.rels><?xml version="1.0" encoding="UTF-8" standalone="yes"?>
<Relationships xmlns="http://schemas.openxmlformats.org/package/2006/relationships"><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 Id="rId5" Type="http://schemas.openxmlformats.org/officeDocument/2006/relationships/notesSlide" Target="../notesSlides/notesSlide80.xml"/><Relationship Id="rId4"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8" Type="http://schemas.openxmlformats.org/officeDocument/2006/relationships/notesSlide" Target="../notesSlides/notesSlide81.xml"/><Relationship Id="rId3" Type="http://schemas.openxmlformats.org/officeDocument/2006/relationships/tags" Target="../tags/tag299.xml"/><Relationship Id="rId7" Type="http://schemas.openxmlformats.org/officeDocument/2006/relationships/slideLayout" Target="../slideLayouts/slideLayout2.xml"/><Relationship Id="rId2" Type="http://schemas.openxmlformats.org/officeDocument/2006/relationships/tags" Target="../tags/tag298.xml"/><Relationship Id="rId1" Type="http://schemas.openxmlformats.org/officeDocument/2006/relationships/tags" Target="../tags/tag297.xml"/><Relationship Id="rId6" Type="http://schemas.openxmlformats.org/officeDocument/2006/relationships/tags" Target="../tags/tag302.xml"/><Relationship Id="rId5" Type="http://schemas.openxmlformats.org/officeDocument/2006/relationships/tags" Target="../tags/tag301.xml"/><Relationship Id="rId4" Type="http://schemas.openxmlformats.org/officeDocument/2006/relationships/tags" Target="../tags/tag300.xml"/></Relationships>
</file>

<file path=ppt/slides/_rels/slide8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304.xml"/><Relationship Id="rId1" Type="http://schemas.openxmlformats.org/officeDocument/2006/relationships/tags" Target="../tags/tag303.xml"/><Relationship Id="rId4"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tags" Target="../tags/tag307.xml"/><Relationship Id="rId2" Type="http://schemas.openxmlformats.org/officeDocument/2006/relationships/tags" Target="../tags/tag306.xml"/><Relationship Id="rId1" Type="http://schemas.openxmlformats.org/officeDocument/2006/relationships/tags" Target="../tags/tag305.xml"/><Relationship Id="rId6" Type="http://schemas.openxmlformats.org/officeDocument/2006/relationships/notesSlide" Target="../notesSlides/notesSlide83.xml"/><Relationship Id="rId5" Type="http://schemas.openxmlformats.org/officeDocument/2006/relationships/slideLayout" Target="../slideLayouts/slideLayout2.xml"/><Relationship Id="rId4" Type="http://schemas.openxmlformats.org/officeDocument/2006/relationships/tags" Target="../tags/tag308.xml"/></Relationships>
</file>

<file path=ppt/slides/_rels/slide84.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11.xml"/><Relationship Id="rId7" Type="http://schemas.openxmlformats.org/officeDocument/2006/relationships/tags" Target="../tags/tag315.xml"/><Relationship Id="rId2" Type="http://schemas.openxmlformats.org/officeDocument/2006/relationships/tags" Target="../tags/tag310.xml"/><Relationship Id="rId1" Type="http://schemas.openxmlformats.org/officeDocument/2006/relationships/tags" Target="../tags/tag309.xml"/><Relationship Id="rId6" Type="http://schemas.openxmlformats.org/officeDocument/2006/relationships/tags" Target="../tags/tag314.xml"/><Relationship Id="rId5" Type="http://schemas.openxmlformats.org/officeDocument/2006/relationships/tags" Target="../tags/tag313.xml"/><Relationship Id="rId10" Type="http://schemas.openxmlformats.org/officeDocument/2006/relationships/image" Target="../media/image30.png"/><Relationship Id="rId4" Type="http://schemas.openxmlformats.org/officeDocument/2006/relationships/tags" Target="../tags/tag312.xml"/><Relationship Id="rId9"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 Id="rId5" Type="http://schemas.openxmlformats.org/officeDocument/2006/relationships/notesSlide" Target="../notesSlides/notesSlide85.xml"/><Relationship Id="rId4"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9.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9.png"/></Relationships>
</file>

<file path=ppt/slides/_rels/slide90.xml.rels><?xml version="1.0" encoding="UTF-8" standalone="yes"?>
<Relationships xmlns="http://schemas.openxmlformats.org/package/2006/relationships"><Relationship Id="rId3" Type="http://schemas.openxmlformats.org/officeDocument/2006/relationships/tags" Target="../tags/tag321.xml"/><Relationship Id="rId2" Type="http://schemas.openxmlformats.org/officeDocument/2006/relationships/tags" Target="../tags/tag320.xml"/><Relationship Id="rId1" Type="http://schemas.openxmlformats.org/officeDocument/2006/relationships/tags" Target="../tags/tag319.xml"/><Relationship Id="rId5" Type="http://schemas.openxmlformats.org/officeDocument/2006/relationships/notesSlide" Target="../notesSlides/notesSlide90.xml"/><Relationship Id="rId4"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tags" Target="../tags/tag324.xml"/><Relationship Id="rId2" Type="http://schemas.openxmlformats.org/officeDocument/2006/relationships/tags" Target="../tags/tag323.xml"/><Relationship Id="rId1" Type="http://schemas.openxmlformats.org/officeDocument/2006/relationships/tags" Target="../tags/tag322.xml"/><Relationship Id="rId5" Type="http://schemas.openxmlformats.org/officeDocument/2006/relationships/notesSlide" Target="../notesSlides/notesSlide91.xml"/><Relationship Id="rId4"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tags" Target="../tags/tag327.xml"/><Relationship Id="rId2" Type="http://schemas.openxmlformats.org/officeDocument/2006/relationships/tags" Target="../tags/tag326.xml"/><Relationship Id="rId1" Type="http://schemas.openxmlformats.org/officeDocument/2006/relationships/tags" Target="../tags/tag325.xml"/><Relationship Id="rId6" Type="http://schemas.openxmlformats.org/officeDocument/2006/relationships/hyperlink" Target="https://engineerscanada.ca/fr/agrement/a-propos-de-l-agrement" TargetMode="External"/><Relationship Id="rId5" Type="http://schemas.openxmlformats.org/officeDocument/2006/relationships/notesSlide" Target="../notesSlides/notesSlide92.xml"/><Relationship Id="rId4"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p:txBody>
          <a:bodyPr/>
          <a:lstStyle/>
          <a:p>
            <a:r>
              <a:rPr lang="fr-CA" noProof="0" dirty="0"/>
              <a:t>À propos de cette présentation</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p:txBody>
          <a:bodyPr>
            <a:normAutofit fontScale="95000" lnSpcReduction="10000"/>
          </a:bodyPr>
          <a:lstStyle/>
          <a:p>
            <a:r>
              <a:rPr lang="fr-CA" sz="1400" noProof="0" dirty="0"/>
              <a:t>La présentation du président de l’équipe de visiteurs est conçue pour être donnée dans son intégralité ou en plusieurs parties. Le président déterminera combien de réunions préalables à la visite auront lieu et quel contenu sera traité à chacune de ces réunions. La répartition suivante est suggérée :</a:t>
            </a:r>
          </a:p>
          <a:p>
            <a:pPr lvl="1"/>
            <a:r>
              <a:rPr lang="fr-CA" sz="1400" noProof="0" dirty="0"/>
              <a:t>Diapos 1 à 73 durant une réunion en ligne ou téléconférence préliminaire de l’équipe;</a:t>
            </a:r>
          </a:p>
          <a:p>
            <a:pPr lvl="1"/>
            <a:r>
              <a:rPr lang="fr-CA" sz="1400" noProof="0" dirty="0"/>
              <a:t>Diapos 74 à 81 durant la première réunion en personne de l’équipe.</a:t>
            </a:r>
          </a:p>
          <a:p>
            <a:pPr lvl="1"/>
            <a:r>
              <a:rPr lang="fr-CA" sz="1400" noProof="0" dirty="0"/>
              <a:t>Récapitulatif des diapos 35 à 73 plus les diapos 82 à 92 et lors de la première réunion en personne de l’équipe.</a:t>
            </a:r>
          </a:p>
          <a:p>
            <a:r>
              <a:rPr lang="fr-CA" sz="1400" noProof="0" dirty="0"/>
              <a:t>Cette présentation vise à permettre aux présidents d’équipes de donner une formation uniforme aux visiteurs de programmes.</a:t>
            </a:r>
          </a:p>
          <a:p>
            <a:r>
              <a:rPr lang="fr-CA" sz="1400" noProof="0" dirty="0"/>
              <a:t>Les responsables des programmes faisant l’objet d’une visite voudront peut-être examiner cette présentation pour s’informer, ou la communiquer aux enseignants et membres du personnel qui recevront la visite.</a:t>
            </a:r>
          </a:p>
          <a:p>
            <a:r>
              <a:rPr lang="fr-CA" sz="1400" noProof="0" dirty="0"/>
              <a:t>Cette présentation sera actualisée chaque année en fonction des améliorations continues apportées aux normes, politiques et procédures d’agrément.</a:t>
            </a:r>
          </a:p>
        </p:txBody>
      </p:sp>
      <p:sp>
        <p:nvSpPr>
          <p:cNvPr id="5" name="Slide Number Placeholder 4">
            <a:extLst>
              <a:ext uri="{FF2B5EF4-FFF2-40B4-BE49-F238E27FC236}">
                <a16:creationId xmlns:a16="http://schemas.microsoft.com/office/drawing/2014/main" id="{F76B9545-C6C8-4580-827F-66C7326C799C}"/>
              </a:ext>
            </a:extLst>
          </p:cNvPr>
          <p:cNvSpPr>
            <a:spLocks noGrp="1"/>
          </p:cNvSpPr>
          <p:nvPr>
            <p:ph type="sldNum" sz="quarter" idx="4"/>
            <p:custDataLst>
              <p:tags r:id="rId3"/>
            </p:custDataLst>
          </p:nvPr>
        </p:nvSpPr>
        <p:spPr/>
        <p:txBody>
          <a:bodyPr/>
          <a:lstStyle/>
          <a:p>
            <a:r>
              <a:rPr lang="en-CA" dirty="0"/>
              <a:t>1</a:t>
            </a:r>
          </a:p>
        </p:txBody>
      </p:sp>
    </p:spTree>
    <p:extLst>
      <p:ext uri="{BB962C8B-B14F-4D97-AF65-F5344CB8AC3E}">
        <p14:creationId xmlns:p14="http://schemas.microsoft.com/office/powerpoint/2010/main" val="2519736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normAutofit fontScale="90000"/>
          </a:bodyPr>
          <a:lstStyle/>
          <a:p>
            <a:r>
              <a:rPr lang="fr-CA" noProof="0">
                <a:solidFill>
                  <a:srgbClr val="003C71"/>
                </a:solidFill>
              </a:rPr>
              <a:t>Que fait le Bureau d’agrément?</a:t>
            </a:r>
            <a:br>
              <a:rPr lang="fr-CA" noProof="0">
                <a:solidFill>
                  <a:srgbClr val="003C71"/>
                </a:solidFill>
              </a:rPr>
            </a:br>
            <a:endParaRPr lang="fr-CA" noProof="0">
              <a:solidFill>
                <a:srgbClr val="003C71"/>
              </a:solidFill>
            </a:endParaRPr>
          </a:p>
        </p:txBody>
      </p:sp>
      <p:sp>
        <p:nvSpPr>
          <p:cNvPr id="5" name="Slide Number Placeholder 4">
            <a:extLst>
              <a:ext uri="{FF2B5EF4-FFF2-40B4-BE49-F238E27FC236}">
                <a16:creationId xmlns:a16="http://schemas.microsoft.com/office/drawing/2014/main" id="{C6EC2779-9E85-46EE-AF5E-DA2B606E8289}"/>
              </a:ext>
            </a:extLst>
          </p:cNvPr>
          <p:cNvSpPr>
            <a:spLocks noGrp="1"/>
          </p:cNvSpPr>
          <p:nvPr>
            <p:ph type="sldNum" sz="quarter" idx="4"/>
            <p:custDataLst>
              <p:tags r:id="rId2"/>
            </p:custDataLst>
          </p:nvPr>
        </p:nvSpPr>
        <p:spPr/>
        <p:txBody>
          <a:bodyPr/>
          <a:lstStyle/>
          <a:p>
            <a:fld id="{E302F59B-0BD3-41A1-B162-A2719253D228}" type="slidenum">
              <a:rPr lang="en-CA" smtClean="0"/>
              <a:t>10</a:t>
            </a:fld>
            <a:endParaRPr lang="en-CA"/>
          </a:p>
        </p:txBody>
      </p:sp>
      <p:pic>
        <p:nvPicPr>
          <p:cNvPr id="13" name="Graphic 12" descr="Users">
            <a:extLst>
              <a:ext uri="{FF2B5EF4-FFF2-40B4-BE49-F238E27FC236}">
                <a16:creationId xmlns:a16="http://schemas.microsoft.com/office/drawing/2014/main" id="{BCF781A5-2047-4CB4-985E-291118C8B5E1}"/>
              </a:ext>
            </a:extLst>
          </p:cNvPr>
          <p:cNvPicPr>
            <a:picLocks noChangeAspect="1"/>
          </p:cNvPicPr>
          <p:nvPr>
            <p:custDataLst>
              <p:tags r:id="rId3"/>
            </p:custDataLst>
          </p:nvPr>
        </p:nvPicPr>
        <p:blipFill>
          <a:blip r:embed="rId14"/>
          <a:srcRect/>
          <a:stretch>
            <a:fillRect/>
          </a:stretch>
        </p:blipFill>
        <p:spPr>
          <a:xfrm>
            <a:off x="533804" y="1325910"/>
            <a:ext cx="1944216" cy="1944216"/>
          </a:xfrm>
          <a:prstGeom prst="rect">
            <a:avLst/>
          </a:prstGeom>
        </p:spPr>
      </p:pic>
      <p:pic>
        <p:nvPicPr>
          <p:cNvPr id="14" name="Graphic 13" descr="Magnifying glass">
            <a:extLst>
              <a:ext uri="{FF2B5EF4-FFF2-40B4-BE49-F238E27FC236}">
                <a16:creationId xmlns:a16="http://schemas.microsoft.com/office/drawing/2014/main" id="{C793DEF2-B655-40D5-A991-A32C24CEE100}"/>
              </a:ext>
            </a:extLst>
          </p:cNvPr>
          <p:cNvPicPr>
            <a:picLocks noChangeAspect="1"/>
          </p:cNvPicPr>
          <p:nvPr>
            <p:custDataLst>
              <p:tags r:id="rId4"/>
            </p:custDataLst>
          </p:nvPr>
        </p:nvPicPr>
        <p:blipFill>
          <a:blip r:embed="rId15"/>
          <a:srcRect/>
          <a:stretch>
            <a:fillRect/>
          </a:stretch>
        </p:blipFill>
        <p:spPr>
          <a:xfrm rot="5684237">
            <a:off x="2756950" y="1590753"/>
            <a:ext cx="914400" cy="914400"/>
          </a:xfrm>
          <a:prstGeom prst="rect">
            <a:avLst/>
          </a:prstGeom>
        </p:spPr>
      </p:pic>
      <p:sp>
        <p:nvSpPr>
          <p:cNvPr id="15" name="Arrow: Right 14">
            <a:extLst>
              <a:ext uri="{FF2B5EF4-FFF2-40B4-BE49-F238E27FC236}">
                <a16:creationId xmlns:a16="http://schemas.microsoft.com/office/drawing/2014/main" id="{CFFCC923-69EA-41BA-8C2A-D1F4FC968D51}"/>
              </a:ext>
            </a:extLst>
          </p:cNvPr>
          <p:cNvSpPr/>
          <p:nvPr>
            <p:custDataLst>
              <p:tags r:id="rId5"/>
            </p:custDataLst>
          </p:nvPr>
        </p:nvSpPr>
        <p:spPr>
          <a:xfrm>
            <a:off x="4860032" y="1925573"/>
            <a:ext cx="978408" cy="484632"/>
          </a:xfrm>
          <a:prstGeom prst="rightArrow">
            <a:avLst/>
          </a:prstGeom>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TextBox 15">
            <a:extLst>
              <a:ext uri="{FF2B5EF4-FFF2-40B4-BE49-F238E27FC236}">
                <a16:creationId xmlns:a16="http://schemas.microsoft.com/office/drawing/2014/main" id="{FB3D0898-F771-463F-A767-8812E19916BF}"/>
              </a:ext>
            </a:extLst>
          </p:cNvPr>
          <p:cNvSpPr txBox="1"/>
          <p:nvPr>
            <p:custDataLst>
              <p:tags r:id="rId6"/>
            </p:custDataLst>
          </p:nvPr>
        </p:nvSpPr>
        <p:spPr>
          <a:xfrm>
            <a:off x="466500" y="1414727"/>
            <a:ext cx="2090320" cy="640720"/>
          </a:xfrm>
          <a:prstGeom prst="rect">
            <a:avLst/>
          </a:prstGeom>
          <a:noFill/>
        </p:spPr>
        <p:txBody>
          <a:bodyPr wrap="square" rtlCol="0">
            <a:spAutoFit/>
          </a:bodyPr>
          <a:lstStyle/>
          <a:p>
            <a:pPr algn="ctr"/>
            <a:r>
              <a:rPr lang="en-US">
                <a:solidFill>
                  <a:srgbClr val="003C71"/>
                </a:solidFill>
              </a:rPr>
              <a:t>L’équipe de visiteurs</a:t>
            </a:r>
          </a:p>
        </p:txBody>
      </p:sp>
      <p:sp>
        <p:nvSpPr>
          <p:cNvPr id="17" name="TextBox 16">
            <a:extLst>
              <a:ext uri="{FF2B5EF4-FFF2-40B4-BE49-F238E27FC236}">
                <a16:creationId xmlns:a16="http://schemas.microsoft.com/office/drawing/2014/main" id="{657E0297-5313-46E9-ADD7-4C1B48F7371A}"/>
              </a:ext>
            </a:extLst>
          </p:cNvPr>
          <p:cNvSpPr txBox="1"/>
          <p:nvPr>
            <p:custDataLst>
              <p:tags r:id="rId7"/>
            </p:custDataLst>
          </p:nvPr>
        </p:nvSpPr>
        <p:spPr>
          <a:xfrm>
            <a:off x="2682041" y="2672493"/>
            <a:ext cx="3321434" cy="640720"/>
          </a:xfrm>
          <a:prstGeom prst="rect">
            <a:avLst/>
          </a:prstGeom>
          <a:noFill/>
        </p:spPr>
        <p:txBody>
          <a:bodyPr wrap="square" rtlCol="0">
            <a:spAutoFit/>
          </a:bodyPr>
          <a:lstStyle/>
          <a:p>
            <a:pPr algn="ctr"/>
            <a:r>
              <a:rPr lang="en-US">
                <a:solidFill>
                  <a:srgbClr val="003C71"/>
                </a:solidFill>
              </a:rPr>
              <a:t>Collecte et examen de l’information sur les programmes</a:t>
            </a:r>
          </a:p>
        </p:txBody>
      </p:sp>
      <p:sp>
        <p:nvSpPr>
          <p:cNvPr id="18" name="Oval 17">
            <a:extLst>
              <a:ext uri="{FF2B5EF4-FFF2-40B4-BE49-F238E27FC236}">
                <a16:creationId xmlns:a16="http://schemas.microsoft.com/office/drawing/2014/main" id="{D5788CC7-9D0C-4CB8-B46A-E298A233F174}"/>
              </a:ext>
            </a:extLst>
          </p:cNvPr>
          <p:cNvSpPr/>
          <p:nvPr>
            <p:custDataLst>
              <p:tags r:id="rId8"/>
            </p:custDataLst>
          </p:nvPr>
        </p:nvSpPr>
        <p:spPr>
          <a:xfrm>
            <a:off x="6083696" y="3795536"/>
            <a:ext cx="2442524" cy="792088"/>
          </a:xfrm>
          <a:prstGeom prst="ellipse">
            <a:avLst/>
          </a:prstGeom>
          <a:noFill/>
          <a:ln w="12700" cap="flat" algn="ctr">
            <a:solidFill>
              <a:srgbClr val="C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9" name="Graphic 18" descr="Users">
            <a:extLst>
              <a:ext uri="{FF2B5EF4-FFF2-40B4-BE49-F238E27FC236}">
                <a16:creationId xmlns:a16="http://schemas.microsoft.com/office/drawing/2014/main" id="{71D0DE4D-935E-4AAB-9FE5-04B941D9BC10}"/>
              </a:ext>
            </a:extLst>
          </p:cNvPr>
          <p:cNvPicPr>
            <a:picLocks noChangeAspect="1"/>
          </p:cNvPicPr>
          <p:nvPr>
            <p:custDataLst>
              <p:tags r:id="rId9"/>
            </p:custDataLst>
          </p:nvPr>
        </p:nvPicPr>
        <p:blipFill>
          <a:blip r:embed="rId16"/>
          <a:srcRect/>
          <a:stretch>
            <a:fillRect/>
          </a:stretch>
        </p:blipFill>
        <p:spPr>
          <a:xfrm>
            <a:off x="6640026" y="2643408"/>
            <a:ext cx="1368152" cy="1368152"/>
          </a:xfrm>
          <a:prstGeom prst="rect">
            <a:avLst/>
          </a:prstGeom>
        </p:spPr>
      </p:pic>
      <p:graphicFrame>
        <p:nvGraphicFramePr>
          <p:cNvPr id="20" name="Diagram 19">
            <a:extLst>
              <a:ext uri="{FF2B5EF4-FFF2-40B4-BE49-F238E27FC236}">
                <a16:creationId xmlns:a16="http://schemas.microsoft.com/office/drawing/2014/main" id="{8FBF7851-B23D-4026-9C9A-AF1A6253A545}"/>
              </a:ext>
            </a:extLst>
          </p:cNvPr>
          <p:cNvGraphicFramePr/>
          <p:nvPr>
            <p:custDataLst>
              <p:tags r:id="rId10"/>
            </p:custDataLst>
            <p:extLst>
              <p:ext uri="{D42A27DB-BD31-4B8C-83A1-F6EECF244321}">
                <p14:modId xmlns:p14="http://schemas.microsoft.com/office/powerpoint/2010/main" val="2086482470"/>
              </p:ext>
            </p:extLst>
          </p:nvPr>
        </p:nvGraphicFramePr>
        <p:xfrm>
          <a:off x="5795664" y="987574"/>
          <a:ext cx="3024808" cy="2557231"/>
        </p:xfrm>
        <a:graphic>
          <a:graphicData uri="http://schemas.openxmlformats.org/drawingml/2006/diagram">
            <dgm:relIds xmlns:dgm="http://schemas.openxmlformats.org/drawingml/2006/diagram" xmlns:r="http://schemas.openxmlformats.org/officeDocument/2006/relationships" r:dm="rId17" r:lo="rId18" r:qs="rId19" r:cs="rId20"/>
          </a:graphicData>
        </a:graphic>
      </p:graphicFrame>
      <p:sp>
        <p:nvSpPr>
          <p:cNvPr id="12" name="TextBox 11">
            <a:extLst>
              <a:ext uri="{FF2B5EF4-FFF2-40B4-BE49-F238E27FC236}">
                <a16:creationId xmlns:a16="http://schemas.microsoft.com/office/drawing/2014/main" id="{46568FF2-EF9A-42A1-AA6D-A8396DE611FE}"/>
              </a:ext>
            </a:extLst>
          </p:cNvPr>
          <p:cNvSpPr txBox="1"/>
          <p:nvPr>
            <p:custDataLst>
              <p:tags r:id="rId11"/>
            </p:custDataLst>
          </p:nvPr>
        </p:nvSpPr>
        <p:spPr>
          <a:xfrm>
            <a:off x="456156" y="3157468"/>
            <a:ext cx="2090320" cy="732252"/>
          </a:xfrm>
          <a:prstGeom prst="rect">
            <a:avLst/>
          </a:prstGeom>
          <a:noFill/>
        </p:spPr>
        <p:txBody>
          <a:bodyPr wrap="square" rtlCol="0">
            <a:spAutoFit/>
          </a:bodyPr>
          <a:lstStyle/>
          <a:p>
            <a:pPr algn="ctr"/>
            <a:r>
              <a:rPr lang="en-US" sz="1400" i="1">
                <a:solidFill>
                  <a:srgbClr val="003C71"/>
                </a:solidFill>
              </a:rPr>
              <a:t>L’équipe de visiteurs n’est pas responsable des visites d’agrément</a:t>
            </a:r>
          </a:p>
        </p:txBody>
      </p:sp>
    </p:spTree>
    <p:extLst>
      <p:ext uri="{BB962C8B-B14F-4D97-AF65-F5344CB8AC3E}">
        <p14:creationId xmlns:p14="http://schemas.microsoft.com/office/powerpoint/2010/main" val="461997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96A56-F135-444F-ADEC-9941390A2CE7}"/>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Remarques générales sur l’agrément</a:t>
            </a:r>
          </a:p>
        </p:txBody>
      </p:sp>
      <p:sp>
        <p:nvSpPr>
          <p:cNvPr id="3" name="Content Placeholder 2">
            <a:extLst>
              <a:ext uri="{FF2B5EF4-FFF2-40B4-BE49-F238E27FC236}">
                <a16:creationId xmlns:a16="http://schemas.microsoft.com/office/drawing/2014/main" id="{BA9AA3E0-A494-42D0-B4DD-B8A5A279B5A7}"/>
              </a:ext>
            </a:extLst>
          </p:cNvPr>
          <p:cNvSpPr>
            <a:spLocks noGrp="1"/>
          </p:cNvSpPr>
          <p:nvPr>
            <p:ph idx="1"/>
            <p:custDataLst>
              <p:tags r:id="rId2"/>
            </p:custDataLst>
          </p:nvPr>
        </p:nvSpPr>
        <p:spPr>
          <a:xfrm>
            <a:off x="457200" y="939998"/>
            <a:ext cx="7886700" cy="3263504"/>
          </a:xfrm>
        </p:spPr>
        <p:txBody>
          <a:bodyPr vert="horz" lIns="91440" tIns="45720" rIns="91440" bIns="45720" rtlCol="0" anchor="t">
            <a:noAutofit/>
          </a:bodyPr>
          <a:lstStyle/>
          <a:p>
            <a:pPr marL="0" indent="0">
              <a:spcBef>
                <a:spcPct val="0"/>
              </a:spcBef>
              <a:spcAft>
                <a:spcPts val="500"/>
              </a:spcAft>
              <a:buNone/>
            </a:pPr>
            <a:r>
              <a:rPr lang="fr-CA" altLang="fr-FR" sz="2200" noProof="0" dirty="0"/>
              <a:t>L’agrément :</a:t>
            </a:r>
          </a:p>
          <a:p>
            <a:pPr>
              <a:spcBef>
                <a:spcPct val="0"/>
              </a:spcBef>
              <a:spcAft>
                <a:spcPts val="500"/>
              </a:spcAft>
            </a:pPr>
            <a:r>
              <a:rPr lang="fr-CA" altLang="fr-FR" sz="2000" noProof="0" dirty="0"/>
              <a:t>S’applique uniquement aux </a:t>
            </a:r>
            <a:r>
              <a:rPr lang="fr-CA" altLang="fr-FR" sz="2000" b="1" noProof="0" dirty="0"/>
              <a:t>programmes</a:t>
            </a:r>
            <a:r>
              <a:rPr lang="fr-CA" altLang="fr-FR" sz="2000" noProof="0" dirty="0"/>
              <a:t> (pas aux départements ni aux facultés)</a:t>
            </a:r>
          </a:p>
          <a:p>
            <a:pPr>
              <a:spcBef>
                <a:spcPct val="0"/>
              </a:spcBef>
              <a:spcAft>
                <a:spcPts val="500"/>
              </a:spcAft>
            </a:pPr>
            <a:r>
              <a:rPr lang="fr-CA" altLang="fr-FR" sz="2000" noProof="0" dirty="0"/>
              <a:t>L'évaluation n'est entreprise qu'à la demande de l'établissement d'enseignement et avec le consentement de l'ordre compétent</a:t>
            </a:r>
          </a:p>
          <a:p>
            <a:pPr>
              <a:spcBef>
                <a:spcPct val="0"/>
              </a:spcBef>
              <a:spcAft>
                <a:spcPts val="500"/>
              </a:spcAft>
            </a:pPr>
            <a:r>
              <a:rPr lang="fr-CA" altLang="fr-FR" sz="2000" noProof="0" dirty="0"/>
              <a:t>Constitue :</a:t>
            </a:r>
          </a:p>
          <a:p>
            <a:pPr lvl="1">
              <a:spcBef>
                <a:spcPct val="0"/>
              </a:spcBef>
            </a:pPr>
            <a:r>
              <a:rPr lang="fr-CA" altLang="fr-FR" sz="1600" noProof="0" dirty="0"/>
              <a:t>une évaluation quantitative et qualitative du programme d'études</a:t>
            </a:r>
          </a:p>
          <a:p>
            <a:pPr lvl="1">
              <a:spcBef>
                <a:spcPct val="0"/>
              </a:spcBef>
            </a:pPr>
            <a:r>
              <a:rPr lang="fr-CA" altLang="fr-FR" sz="1600" noProof="0" dirty="0"/>
              <a:t>une évaluation qualitative du cadre de prestation du programme</a:t>
            </a:r>
          </a:p>
          <a:p>
            <a:pPr>
              <a:spcBef>
                <a:spcPct val="0"/>
              </a:spcBef>
              <a:spcAft>
                <a:spcPts val="500"/>
              </a:spcAft>
            </a:pPr>
            <a:r>
              <a:rPr lang="fr-CA" altLang="fr-FR" sz="2000" noProof="0" dirty="0"/>
              <a:t>Est accordé pour une période maximale de </a:t>
            </a:r>
            <a:r>
              <a:rPr lang="fr-CA" altLang="fr-FR" sz="2000" b="1" noProof="0" dirty="0"/>
              <a:t>six ans</a:t>
            </a:r>
          </a:p>
          <a:p>
            <a:pPr>
              <a:spcBef>
                <a:spcPct val="0"/>
              </a:spcBef>
              <a:spcAft>
                <a:spcPts val="500"/>
              </a:spcAft>
            </a:pPr>
            <a:endParaRPr lang="fr-CA" sz="2000" noProof="0" dirty="0"/>
          </a:p>
        </p:txBody>
      </p:sp>
      <p:sp>
        <p:nvSpPr>
          <p:cNvPr id="6" name="Slide Number Placeholder 5">
            <a:extLst>
              <a:ext uri="{FF2B5EF4-FFF2-40B4-BE49-F238E27FC236}">
                <a16:creationId xmlns:a16="http://schemas.microsoft.com/office/drawing/2014/main" id="{461E9E68-E36A-4E39-B546-7F44D8D20893}"/>
              </a:ext>
            </a:extLst>
          </p:cNvPr>
          <p:cNvSpPr>
            <a:spLocks noGrp="1"/>
          </p:cNvSpPr>
          <p:nvPr>
            <p:ph type="sldNum" sz="quarter" idx="4"/>
            <p:custDataLst>
              <p:tags r:id="rId3"/>
            </p:custDataLst>
          </p:nvPr>
        </p:nvSpPr>
        <p:spPr/>
        <p:txBody>
          <a:bodyPr/>
          <a:lstStyle/>
          <a:p>
            <a:fld id="{3BAC25AB-8551-46C6-A7B2-91A1121A670C}" type="slidenum">
              <a:rPr lang="en-CA" smtClean="0"/>
              <a:t>11</a:t>
            </a:fld>
            <a:endParaRPr lang="en-CA"/>
          </a:p>
        </p:txBody>
      </p:sp>
    </p:spTree>
    <p:extLst>
      <p:ext uri="{BB962C8B-B14F-4D97-AF65-F5344CB8AC3E}">
        <p14:creationId xmlns:p14="http://schemas.microsoft.com/office/powerpoint/2010/main" val="10414948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6B8D1D55-5D05-4AE9-B87A-0A76888BDA58}"/>
              </a:ext>
            </a:extLst>
          </p:cNvPr>
          <p:cNvGrpSpPr/>
          <p:nvPr>
            <p:custDataLst>
              <p:tags r:id="rId1"/>
            </p:custDataLst>
          </p:nvPr>
        </p:nvGrpSpPr>
        <p:grpSpPr>
          <a:xfrm>
            <a:off x="1474629" y="497017"/>
            <a:ext cx="6610052" cy="4547197"/>
            <a:chOff x="2712880" y="1340304"/>
            <a:chExt cx="6610052" cy="4547197"/>
          </a:xfrm>
        </p:grpSpPr>
        <p:grpSp>
          <p:nvGrpSpPr>
            <p:cNvPr id="6" name="Group 5">
              <a:extLst>
                <a:ext uri="{FF2B5EF4-FFF2-40B4-BE49-F238E27FC236}">
                  <a16:creationId xmlns:a16="http://schemas.microsoft.com/office/drawing/2014/main" id="{4E135CF0-AFCC-4B7E-834A-C776C4D64713}"/>
                </a:ext>
              </a:extLst>
            </p:cNvPr>
            <p:cNvGrpSpPr/>
            <p:nvPr/>
          </p:nvGrpSpPr>
          <p:grpSpPr>
            <a:xfrm>
              <a:off x="4562170" y="1724949"/>
              <a:ext cx="3299949" cy="3299951"/>
              <a:chOff x="4458931" y="1452104"/>
              <a:chExt cx="3299949" cy="3299951"/>
            </a:xfrm>
          </p:grpSpPr>
          <p:grpSp>
            <p:nvGrpSpPr>
              <p:cNvPr id="66" name="Group 65">
                <a:extLst>
                  <a:ext uri="{FF2B5EF4-FFF2-40B4-BE49-F238E27FC236}">
                    <a16:creationId xmlns:a16="http://schemas.microsoft.com/office/drawing/2014/main" id="{EB4AB03C-2B33-4F4B-A2A2-5308FE95E395}"/>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99" name="Rectangle: Rounded Corners 98">
                  <a:extLst>
                    <a:ext uri="{FF2B5EF4-FFF2-40B4-BE49-F238E27FC236}">
                      <a16:creationId xmlns:a16="http://schemas.microsoft.com/office/drawing/2014/main" id="{D970DAF6-BE64-44B9-98A2-3B1CB82F2CDA}"/>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0" name="Rectangle: Rounded Corners 99">
                  <a:extLst>
                    <a:ext uri="{FF2B5EF4-FFF2-40B4-BE49-F238E27FC236}">
                      <a16:creationId xmlns:a16="http://schemas.microsoft.com/office/drawing/2014/main" id="{B341355A-6205-4E1C-8A06-8AC4B2F29BAD}"/>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101" name="Oval 100">
                  <a:extLst>
                    <a:ext uri="{FF2B5EF4-FFF2-40B4-BE49-F238E27FC236}">
                      <a16:creationId xmlns:a16="http://schemas.microsoft.com/office/drawing/2014/main" id="{8E5249F2-6E7A-452D-8680-BF7AEA95132C}"/>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102" name="Oval 101">
                  <a:extLst>
                    <a:ext uri="{FF2B5EF4-FFF2-40B4-BE49-F238E27FC236}">
                      <a16:creationId xmlns:a16="http://schemas.microsoft.com/office/drawing/2014/main" id="{B6E619B9-B172-46F2-A01E-9911AE3B5A1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7" name="Group 66">
                <a:extLst>
                  <a:ext uri="{FF2B5EF4-FFF2-40B4-BE49-F238E27FC236}">
                    <a16:creationId xmlns:a16="http://schemas.microsoft.com/office/drawing/2014/main" id="{6189EE98-199D-4C97-8F20-A5F2FF23260C}"/>
                  </a:ext>
                </a:extLst>
              </p:cNvPr>
              <p:cNvGrpSpPr/>
              <p:nvPr/>
            </p:nvGrpSpPr>
            <p:grpSpPr>
              <a:xfrm rot="5400000">
                <a:off x="4458933" y="2770242"/>
                <a:ext cx="3299949" cy="663678"/>
                <a:chOff x="4645743" y="2757948"/>
                <a:chExt cx="3299949" cy="663678"/>
              </a:xfrm>
              <a:scene3d>
                <a:camera prst="orthographicFront">
                  <a:rot lat="0" lon="0" rev="0"/>
                </a:camera>
                <a:lightRig rig="contrasting" dir="t">
                  <a:rot lat="0" lon="0" rev="7800000"/>
                </a:lightRig>
              </a:scene3d>
            </p:grpSpPr>
            <p:sp>
              <p:nvSpPr>
                <p:cNvPr id="95" name="Rectangle: Rounded Corners 94">
                  <a:extLst>
                    <a:ext uri="{FF2B5EF4-FFF2-40B4-BE49-F238E27FC236}">
                      <a16:creationId xmlns:a16="http://schemas.microsoft.com/office/drawing/2014/main" id="{D16A9326-109B-4F05-B813-EA75C4BF742A}"/>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6" name="Rectangle: Rounded Corners 95">
                  <a:extLst>
                    <a:ext uri="{FF2B5EF4-FFF2-40B4-BE49-F238E27FC236}">
                      <a16:creationId xmlns:a16="http://schemas.microsoft.com/office/drawing/2014/main" id="{445824E2-46B3-43E8-ADC0-2F282BEB328F}"/>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7" name="Oval 96">
                  <a:extLst>
                    <a:ext uri="{FF2B5EF4-FFF2-40B4-BE49-F238E27FC236}">
                      <a16:creationId xmlns:a16="http://schemas.microsoft.com/office/drawing/2014/main" id="{2AF7899B-5E8F-4D6E-9704-BF530B55EAA2}"/>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8" name="Oval 97">
                  <a:extLst>
                    <a:ext uri="{FF2B5EF4-FFF2-40B4-BE49-F238E27FC236}">
                      <a16:creationId xmlns:a16="http://schemas.microsoft.com/office/drawing/2014/main" id="{8E36AED1-C461-4F26-B870-658980044EE9}"/>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8" name="Group 67">
                <a:extLst>
                  <a:ext uri="{FF2B5EF4-FFF2-40B4-BE49-F238E27FC236}">
                    <a16:creationId xmlns:a16="http://schemas.microsoft.com/office/drawing/2014/main" id="{44FA78BB-FC85-4652-81B1-446548A4380A}"/>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91" name="Rectangle: Rounded Corners 90">
                  <a:extLst>
                    <a:ext uri="{FF2B5EF4-FFF2-40B4-BE49-F238E27FC236}">
                      <a16:creationId xmlns:a16="http://schemas.microsoft.com/office/drawing/2014/main" id="{BB958046-F59A-491E-BE50-3E86F2CCF66D}"/>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2" name="Rectangle: Rounded Corners 91">
                  <a:extLst>
                    <a:ext uri="{FF2B5EF4-FFF2-40B4-BE49-F238E27FC236}">
                      <a16:creationId xmlns:a16="http://schemas.microsoft.com/office/drawing/2014/main" id="{BB595EBF-E595-4B6E-92C2-74CE5A61D533}"/>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93" name="Oval 92">
                  <a:extLst>
                    <a:ext uri="{FF2B5EF4-FFF2-40B4-BE49-F238E27FC236}">
                      <a16:creationId xmlns:a16="http://schemas.microsoft.com/office/drawing/2014/main" id="{167D2BBE-42FE-4B90-BB2A-4BA7B171580D}"/>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4" name="Oval 93">
                  <a:extLst>
                    <a:ext uri="{FF2B5EF4-FFF2-40B4-BE49-F238E27FC236}">
                      <a16:creationId xmlns:a16="http://schemas.microsoft.com/office/drawing/2014/main" id="{E5EAFFDC-21EA-4DE1-A8F0-89EB6485266B}"/>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grpSp>
            <p:nvGrpSpPr>
              <p:cNvPr id="69" name="Group 68">
                <a:extLst>
                  <a:ext uri="{FF2B5EF4-FFF2-40B4-BE49-F238E27FC236}">
                    <a16:creationId xmlns:a16="http://schemas.microsoft.com/office/drawing/2014/main" id="{79B10929-FC10-47EA-9AB7-F5B201D156BE}"/>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87" name="Rectangle: Rounded Corners 86">
                  <a:extLst>
                    <a:ext uri="{FF2B5EF4-FFF2-40B4-BE49-F238E27FC236}">
                      <a16:creationId xmlns:a16="http://schemas.microsoft.com/office/drawing/2014/main" id="{C7BA913A-79CD-4474-82A8-2CF4271EBF48}"/>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8" name="Rectangle: Rounded Corners 87">
                  <a:extLst>
                    <a:ext uri="{FF2B5EF4-FFF2-40B4-BE49-F238E27FC236}">
                      <a16:creationId xmlns:a16="http://schemas.microsoft.com/office/drawing/2014/main" id="{0F32A808-ADC4-442F-B230-C07DD239C4DE}"/>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solidFill>
                      <a:schemeClr val="tx1"/>
                    </a:solidFill>
                  </a:endParaRPr>
                </a:p>
              </p:txBody>
            </p:sp>
            <p:sp>
              <p:nvSpPr>
                <p:cNvPr id="89" name="Oval 88">
                  <a:extLst>
                    <a:ext uri="{FF2B5EF4-FFF2-40B4-BE49-F238E27FC236}">
                      <a16:creationId xmlns:a16="http://schemas.microsoft.com/office/drawing/2014/main" id="{7844034D-9F07-4B5D-8792-80889542E057}"/>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sp>
              <p:nvSpPr>
                <p:cNvPr id="90" name="Oval 89">
                  <a:extLst>
                    <a:ext uri="{FF2B5EF4-FFF2-40B4-BE49-F238E27FC236}">
                      <a16:creationId xmlns:a16="http://schemas.microsoft.com/office/drawing/2014/main" id="{EEE35DFD-9E9F-4D92-93C9-3BDF56055E9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tx1"/>
                    </a:solidFill>
                  </a:endParaRPr>
                </a:p>
              </p:txBody>
            </p:sp>
          </p:grpSp>
          <p:sp>
            <p:nvSpPr>
              <p:cNvPr id="70" name="TextBox 69">
                <a:extLst>
                  <a:ext uri="{FF2B5EF4-FFF2-40B4-BE49-F238E27FC236}">
                    <a16:creationId xmlns:a16="http://schemas.microsoft.com/office/drawing/2014/main" id="{45813026-C3E5-4079-AEA3-F85109A9213C}"/>
                  </a:ext>
                </a:extLst>
              </p:cNvPr>
              <p:cNvSpPr txBox="1"/>
              <p:nvPr/>
            </p:nvSpPr>
            <p:spPr>
              <a:xfrm>
                <a:off x="5951694" y="1508638"/>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71" name="TextBox 70">
                <a:extLst>
                  <a:ext uri="{FF2B5EF4-FFF2-40B4-BE49-F238E27FC236}">
                    <a16:creationId xmlns:a16="http://schemas.microsoft.com/office/drawing/2014/main" id="{6AD50349-4060-464B-9C1A-8259F565A91B}"/>
                  </a:ext>
                </a:extLst>
              </p:cNvPr>
              <p:cNvSpPr txBox="1"/>
              <p:nvPr/>
            </p:nvSpPr>
            <p:spPr>
              <a:xfrm>
                <a:off x="6978545" y="1915759"/>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72" name="TextBox 71">
                <a:extLst>
                  <a:ext uri="{FF2B5EF4-FFF2-40B4-BE49-F238E27FC236}">
                    <a16:creationId xmlns:a16="http://schemas.microsoft.com/office/drawing/2014/main" id="{0D377C14-0AE0-4315-AD65-1E5B4FDD1D1C}"/>
                  </a:ext>
                </a:extLst>
              </p:cNvPr>
              <p:cNvSpPr txBox="1"/>
              <p:nvPr/>
            </p:nvSpPr>
            <p:spPr>
              <a:xfrm>
                <a:off x="7398624"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73" name="TextBox 72">
                <a:extLst>
                  <a:ext uri="{FF2B5EF4-FFF2-40B4-BE49-F238E27FC236}">
                    <a16:creationId xmlns:a16="http://schemas.microsoft.com/office/drawing/2014/main" id="{1269A9E2-84E8-45BA-B547-2916A1030DD6}"/>
                  </a:ext>
                </a:extLst>
              </p:cNvPr>
              <p:cNvSpPr txBox="1"/>
              <p:nvPr/>
            </p:nvSpPr>
            <p:spPr>
              <a:xfrm>
                <a:off x="6964111" y="394289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74" name="TextBox 73">
                <a:extLst>
                  <a:ext uri="{FF2B5EF4-FFF2-40B4-BE49-F238E27FC236}">
                    <a16:creationId xmlns:a16="http://schemas.microsoft.com/office/drawing/2014/main" id="{6B6EB3A6-45F3-4032-9008-6CB4920670B2}"/>
                  </a:ext>
                </a:extLst>
              </p:cNvPr>
              <p:cNvSpPr txBox="1"/>
              <p:nvPr/>
            </p:nvSpPr>
            <p:spPr>
              <a:xfrm>
                <a:off x="5969004" y="436892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75" name="TextBox 74">
                <a:extLst>
                  <a:ext uri="{FF2B5EF4-FFF2-40B4-BE49-F238E27FC236}">
                    <a16:creationId xmlns:a16="http://schemas.microsoft.com/office/drawing/2014/main" id="{400C4651-C886-4030-AED7-D3D7A586FC37}"/>
                  </a:ext>
                </a:extLst>
              </p:cNvPr>
              <p:cNvSpPr txBox="1"/>
              <p:nvPr/>
            </p:nvSpPr>
            <p:spPr>
              <a:xfrm>
                <a:off x="4949502" y="3949845"/>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76" name="TextBox 75">
                <a:extLst>
                  <a:ext uri="{FF2B5EF4-FFF2-40B4-BE49-F238E27FC236}">
                    <a16:creationId xmlns:a16="http://schemas.microsoft.com/office/drawing/2014/main" id="{BFDAD0DB-AAEA-47D9-A4BE-A01CD40DA77A}"/>
                  </a:ext>
                </a:extLst>
              </p:cNvPr>
              <p:cNvSpPr txBox="1"/>
              <p:nvPr/>
            </p:nvSpPr>
            <p:spPr>
              <a:xfrm>
                <a:off x="4520230" y="293280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77" name="TextBox 76">
                <a:extLst>
                  <a:ext uri="{FF2B5EF4-FFF2-40B4-BE49-F238E27FC236}">
                    <a16:creationId xmlns:a16="http://schemas.microsoft.com/office/drawing/2014/main" id="{3A7D6919-4F59-4882-B388-325701E943E4}"/>
                  </a:ext>
                </a:extLst>
              </p:cNvPr>
              <p:cNvSpPr txBox="1"/>
              <p:nvPr/>
            </p:nvSpPr>
            <p:spPr>
              <a:xfrm>
                <a:off x="4959438" y="1933781"/>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pPr algn="ctr"/>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78" name="Oval 77">
                <a:extLst>
                  <a:ext uri="{FF2B5EF4-FFF2-40B4-BE49-F238E27FC236}">
                    <a16:creationId xmlns:a16="http://schemas.microsoft.com/office/drawing/2014/main" id="{0EB9D8EC-0831-4E3B-9377-486255EC88F2}"/>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79" name="Graphic 78" descr="Meeting">
                <a:extLst>
                  <a:ext uri="{FF2B5EF4-FFF2-40B4-BE49-F238E27FC236}">
                    <a16:creationId xmlns:a16="http://schemas.microsoft.com/office/drawing/2014/main" id="{8E3355C5-AEEE-4619-99C2-9A718384DB06}"/>
                  </a:ext>
                </a:extLst>
              </p:cNvPr>
              <p:cNvPicPr>
                <a:picLocks noChangeAspect="1"/>
              </p:cNvPicPr>
              <p:nvPr/>
            </p:nvPicPr>
            <p:blipFill>
              <a:blip r:embed="rId6"/>
              <a:srcRect/>
              <a:stretch>
                <a:fillRect/>
              </a:stretch>
            </p:blipFill>
            <p:spPr>
              <a:xfrm>
                <a:off x="6552171" y="2428048"/>
                <a:ext cx="216000" cy="216000"/>
              </a:xfrm>
              <a:prstGeom prst="rect">
                <a:avLst/>
              </a:prstGeom>
            </p:spPr>
          </p:pic>
          <p:pic>
            <p:nvPicPr>
              <p:cNvPr id="80" name="Graphic 79" descr="Email">
                <a:extLst>
                  <a:ext uri="{FF2B5EF4-FFF2-40B4-BE49-F238E27FC236}">
                    <a16:creationId xmlns:a16="http://schemas.microsoft.com/office/drawing/2014/main" id="{1298DFC9-A52E-4319-83BF-1DBEDA63EE79}"/>
                  </a:ext>
                </a:extLst>
              </p:cNvPr>
              <p:cNvPicPr>
                <a:picLocks noChangeAspect="1"/>
              </p:cNvPicPr>
              <p:nvPr/>
            </p:nvPicPr>
            <p:blipFill>
              <a:blip r:embed="rId7"/>
              <a:srcRect/>
              <a:stretch>
                <a:fillRect/>
              </a:stretch>
            </p:blipFill>
            <p:spPr>
              <a:xfrm>
                <a:off x="5979115" y="2159124"/>
                <a:ext cx="216000" cy="216000"/>
              </a:xfrm>
              <a:prstGeom prst="rect">
                <a:avLst/>
              </a:prstGeom>
            </p:spPr>
          </p:pic>
          <p:pic>
            <p:nvPicPr>
              <p:cNvPr id="81" name="Graphic 80" descr="Open Folder">
                <a:extLst>
                  <a:ext uri="{FF2B5EF4-FFF2-40B4-BE49-F238E27FC236}">
                    <a16:creationId xmlns:a16="http://schemas.microsoft.com/office/drawing/2014/main" id="{19C3801C-63EF-40DC-90A6-AE535DAD414B}"/>
                  </a:ext>
                </a:extLst>
              </p:cNvPr>
              <p:cNvPicPr>
                <a:picLocks noChangeAspect="1"/>
              </p:cNvPicPr>
              <p:nvPr/>
            </p:nvPicPr>
            <p:blipFill>
              <a:blip r:embed="rId8"/>
              <a:srcRect/>
              <a:stretch>
                <a:fillRect/>
              </a:stretch>
            </p:blipFill>
            <p:spPr>
              <a:xfrm>
                <a:off x="6531984" y="3538731"/>
                <a:ext cx="216000" cy="216000"/>
              </a:xfrm>
              <a:prstGeom prst="rect">
                <a:avLst/>
              </a:prstGeom>
            </p:spPr>
          </p:pic>
          <p:pic>
            <p:nvPicPr>
              <p:cNvPr id="82" name="Graphic 81" descr="List">
                <a:extLst>
                  <a:ext uri="{FF2B5EF4-FFF2-40B4-BE49-F238E27FC236}">
                    <a16:creationId xmlns:a16="http://schemas.microsoft.com/office/drawing/2014/main" id="{4785FF33-71E7-4AFB-AFEE-84178FE82649}"/>
                  </a:ext>
                </a:extLst>
              </p:cNvPr>
              <p:cNvPicPr>
                <a:picLocks noChangeAspect="1"/>
              </p:cNvPicPr>
              <p:nvPr/>
            </p:nvPicPr>
            <p:blipFill>
              <a:blip r:embed="rId9"/>
              <a:srcRect/>
              <a:stretch>
                <a:fillRect/>
              </a:stretch>
            </p:blipFill>
            <p:spPr>
              <a:xfrm>
                <a:off x="5148636" y="2992845"/>
                <a:ext cx="216000" cy="216000"/>
              </a:xfrm>
              <a:prstGeom prst="rect">
                <a:avLst/>
              </a:prstGeom>
            </p:spPr>
          </p:pic>
          <p:pic>
            <p:nvPicPr>
              <p:cNvPr id="83" name="Graphic 82" descr="Clipboard">
                <a:extLst>
                  <a:ext uri="{FF2B5EF4-FFF2-40B4-BE49-F238E27FC236}">
                    <a16:creationId xmlns:a16="http://schemas.microsoft.com/office/drawing/2014/main" id="{E9E21801-2E92-4BCB-B544-9C9FE7D30A23}"/>
                  </a:ext>
                </a:extLst>
              </p:cNvPr>
              <p:cNvPicPr>
                <a:picLocks noChangeAspect="1"/>
              </p:cNvPicPr>
              <p:nvPr/>
            </p:nvPicPr>
            <p:blipFill>
              <a:blip r:embed="rId10"/>
              <a:srcRect/>
              <a:stretch>
                <a:fillRect/>
              </a:stretch>
            </p:blipFill>
            <p:spPr>
              <a:xfrm>
                <a:off x="6762335" y="2974777"/>
                <a:ext cx="216000" cy="216000"/>
              </a:xfrm>
              <a:prstGeom prst="rect">
                <a:avLst/>
              </a:prstGeom>
            </p:spPr>
          </p:pic>
          <p:pic>
            <p:nvPicPr>
              <p:cNvPr id="84" name="Graphic 83" descr="Radio microphone">
                <a:extLst>
                  <a:ext uri="{FF2B5EF4-FFF2-40B4-BE49-F238E27FC236}">
                    <a16:creationId xmlns:a16="http://schemas.microsoft.com/office/drawing/2014/main" id="{7F1DC010-A712-41E4-A638-E7E1A643717A}"/>
                  </a:ext>
                </a:extLst>
              </p:cNvPr>
              <p:cNvPicPr>
                <a:picLocks noChangeAspect="1"/>
              </p:cNvPicPr>
              <p:nvPr/>
            </p:nvPicPr>
            <p:blipFill>
              <a:blip r:embed="rId11"/>
              <a:srcRect/>
              <a:stretch>
                <a:fillRect/>
              </a:stretch>
            </p:blipFill>
            <p:spPr>
              <a:xfrm>
                <a:off x="5981686" y="3788259"/>
                <a:ext cx="216000" cy="216000"/>
              </a:xfrm>
              <a:prstGeom prst="rect">
                <a:avLst/>
              </a:prstGeom>
            </p:spPr>
          </p:pic>
          <p:pic>
            <p:nvPicPr>
              <p:cNvPr id="85" name="Graphic 84" descr="Document">
                <a:extLst>
                  <a:ext uri="{FF2B5EF4-FFF2-40B4-BE49-F238E27FC236}">
                    <a16:creationId xmlns:a16="http://schemas.microsoft.com/office/drawing/2014/main" id="{EBC640D6-B3AA-4415-8D66-D8BB290854EE}"/>
                  </a:ext>
                </a:extLst>
              </p:cNvPr>
              <p:cNvPicPr>
                <a:picLocks noChangeAspect="1"/>
              </p:cNvPicPr>
              <p:nvPr/>
            </p:nvPicPr>
            <p:blipFill>
              <a:blip r:embed="rId12"/>
              <a:srcRect/>
              <a:stretch>
                <a:fillRect/>
              </a:stretch>
            </p:blipFill>
            <p:spPr>
              <a:xfrm>
                <a:off x="5448052" y="3557882"/>
                <a:ext cx="216000" cy="216000"/>
              </a:xfrm>
              <a:prstGeom prst="rect">
                <a:avLst/>
              </a:prstGeom>
            </p:spPr>
          </p:pic>
          <p:pic>
            <p:nvPicPr>
              <p:cNvPr id="86" name="Graphic 85" descr="Head with Gears">
                <a:extLst>
                  <a:ext uri="{FF2B5EF4-FFF2-40B4-BE49-F238E27FC236}">
                    <a16:creationId xmlns:a16="http://schemas.microsoft.com/office/drawing/2014/main" id="{943848C4-82C5-4DE3-9D99-7795F00A6CFC}"/>
                  </a:ext>
                </a:extLst>
              </p:cNvPr>
              <p:cNvPicPr>
                <a:picLocks noChangeAspect="1"/>
              </p:cNvPicPr>
              <p:nvPr/>
            </p:nvPicPr>
            <p:blipFill>
              <a:blip r:embed="rId13"/>
              <a:srcRect/>
              <a:stretch>
                <a:fillRect/>
              </a:stretch>
            </p:blipFill>
            <p:spPr>
              <a:xfrm>
                <a:off x="5458688" y="2432590"/>
                <a:ext cx="216000" cy="216000"/>
              </a:xfrm>
              <a:prstGeom prst="rect">
                <a:avLst/>
              </a:prstGeom>
            </p:spPr>
          </p:pic>
        </p:grpSp>
        <p:grpSp>
          <p:nvGrpSpPr>
            <p:cNvPr id="7" name="Group 6">
              <a:extLst>
                <a:ext uri="{FF2B5EF4-FFF2-40B4-BE49-F238E27FC236}">
                  <a16:creationId xmlns:a16="http://schemas.microsoft.com/office/drawing/2014/main" id="{93D3CE1D-76A2-461F-BDB5-AE67A066D498}"/>
                </a:ext>
              </a:extLst>
            </p:cNvPr>
            <p:cNvGrpSpPr/>
            <p:nvPr/>
          </p:nvGrpSpPr>
          <p:grpSpPr>
            <a:xfrm>
              <a:off x="7171600" y="2060159"/>
              <a:ext cx="1678157" cy="400669"/>
              <a:chOff x="7067350" y="2065911"/>
              <a:chExt cx="1810756" cy="400669"/>
            </a:xfrm>
          </p:grpSpPr>
          <p:cxnSp>
            <p:nvCxnSpPr>
              <p:cNvPr id="63" name="Straight Connector 62">
                <a:extLst>
                  <a:ext uri="{FF2B5EF4-FFF2-40B4-BE49-F238E27FC236}">
                    <a16:creationId xmlns:a16="http://schemas.microsoft.com/office/drawing/2014/main" id="{BF1BD0A2-B11B-4F34-873F-12283DBF493E}"/>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593EDE4B-A27C-4829-BFAA-925948B19FCB}"/>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A28D3F3-8C7A-491A-A1F3-2288725BF306}"/>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8" name="Group 7">
              <a:extLst>
                <a:ext uri="{FF2B5EF4-FFF2-40B4-BE49-F238E27FC236}">
                  <a16:creationId xmlns:a16="http://schemas.microsoft.com/office/drawing/2014/main" id="{EA4781F8-E632-422A-9F89-2088A4D86E2D}"/>
                </a:ext>
              </a:extLst>
            </p:cNvPr>
            <p:cNvGrpSpPr/>
            <p:nvPr/>
          </p:nvGrpSpPr>
          <p:grpSpPr>
            <a:xfrm>
              <a:off x="7579328" y="3074632"/>
              <a:ext cx="1678157" cy="400669"/>
              <a:chOff x="7067350" y="2065911"/>
              <a:chExt cx="1810756" cy="400669"/>
            </a:xfrm>
          </p:grpSpPr>
          <p:cxnSp>
            <p:nvCxnSpPr>
              <p:cNvPr id="60" name="Straight Connector 59">
                <a:extLst>
                  <a:ext uri="{FF2B5EF4-FFF2-40B4-BE49-F238E27FC236}">
                    <a16:creationId xmlns:a16="http://schemas.microsoft.com/office/drawing/2014/main" id="{0C07B360-F5A1-4C80-A655-F6EF4E635B0B}"/>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61" name="Straight Connector 60">
                <a:extLst>
                  <a:ext uri="{FF2B5EF4-FFF2-40B4-BE49-F238E27FC236}">
                    <a16:creationId xmlns:a16="http://schemas.microsoft.com/office/drawing/2014/main" id="{EC410D61-B2E8-4C0E-882D-6020CD70FE52}"/>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411F322C-3CA7-4C4B-AA48-852446A6FF68}"/>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91AC2EE4-C592-4582-9996-5F16F0EE3F3D}"/>
                </a:ext>
              </a:extLst>
            </p:cNvPr>
            <p:cNvGrpSpPr/>
            <p:nvPr/>
          </p:nvGrpSpPr>
          <p:grpSpPr>
            <a:xfrm>
              <a:off x="7152067" y="4076066"/>
              <a:ext cx="1678157" cy="400669"/>
              <a:chOff x="7067350" y="2065911"/>
              <a:chExt cx="1810756" cy="400669"/>
            </a:xfrm>
          </p:grpSpPr>
          <p:cxnSp>
            <p:nvCxnSpPr>
              <p:cNvPr id="57" name="Straight Connector 56">
                <a:extLst>
                  <a:ext uri="{FF2B5EF4-FFF2-40B4-BE49-F238E27FC236}">
                    <a16:creationId xmlns:a16="http://schemas.microsoft.com/office/drawing/2014/main" id="{E5D3A178-A3D9-4855-96F6-84B685AB0182}"/>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8" name="Straight Connector 57">
                <a:extLst>
                  <a:ext uri="{FF2B5EF4-FFF2-40B4-BE49-F238E27FC236}">
                    <a16:creationId xmlns:a16="http://schemas.microsoft.com/office/drawing/2014/main" id="{B312E7B8-02F5-40AB-82BA-E06D399ADB2E}"/>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20A0FC84-94FE-4F6A-ACF7-EFBF49F8F4B9}"/>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0" name="Group 9">
              <a:extLst>
                <a:ext uri="{FF2B5EF4-FFF2-40B4-BE49-F238E27FC236}">
                  <a16:creationId xmlns:a16="http://schemas.microsoft.com/office/drawing/2014/main" id="{EF2BF90B-3BEC-4E04-ACDB-017F6E4C06CD}"/>
                </a:ext>
              </a:extLst>
            </p:cNvPr>
            <p:cNvGrpSpPr/>
            <p:nvPr/>
          </p:nvGrpSpPr>
          <p:grpSpPr>
            <a:xfrm rot="10800000">
              <a:off x="3640667" y="4491731"/>
              <a:ext cx="1678157" cy="400669"/>
              <a:chOff x="7067350" y="2065911"/>
              <a:chExt cx="1810756" cy="400669"/>
            </a:xfrm>
          </p:grpSpPr>
          <p:cxnSp>
            <p:nvCxnSpPr>
              <p:cNvPr id="54" name="Straight Connector 53">
                <a:extLst>
                  <a:ext uri="{FF2B5EF4-FFF2-40B4-BE49-F238E27FC236}">
                    <a16:creationId xmlns:a16="http://schemas.microsoft.com/office/drawing/2014/main" id="{FAC8E2C9-3D44-45B2-AB28-E61B95A1C005}"/>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62678FAB-07A6-4ED1-B2ED-72D1021B3DF1}"/>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69B04B8E-310F-411F-A7BC-41826DBB7D91}"/>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BB505654-82AC-45F5-9862-6C455F00411F}"/>
                </a:ext>
              </a:extLst>
            </p:cNvPr>
            <p:cNvGrpSpPr/>
            <p:nvPr/>
          </p:nvGrpSpPr>
          <p:grpSpPr>
            <a:xfrm rot="10800000">
              <a:off x="3137234" y="3468377"/>
              <a:ext cx="1678157" cy="400669"/>
              <a:chOff x="7067350" y="2065911"/>
              <a:chExt cx="1810756" cy="400669"/>
            </a:xfrm>
          </p:grpSpPr>
          <p:cxnSp>
            <p:nvCxnSpPr>
              <p:cNvPr id="51" name="Straight Connector 50">
                <a:extLst>
                  <a:ext uri="{FF2B5EF4-FFF2-40B4-BE49-F238E27FC236}">
                    <a16:creationId xmlns:a16="http://schemas.microsoft.com/office/drawing/2014/main" id="{85BBCADA-A86A-48F3-AD52-144C6759F138}"/>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52" name="Straight Connector 51">
                <a:extLst>
                  <a:ext uri="{FF2B5EF4-FFF2-40B4-BE49-F238E27FC236}">
                    <a16:creationId xmlns:a16="http://schemas.microsoft.com/office/drawing/2014/main" id="{1EBE4E60-9177-4779-BC65-4628F92E088F}"/>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65330976-84C4-4BE0-A51A-E47D62C8A7B1}"/>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5F4751F1-0DA7-4890-A9D0-F2FFFE89DB46}"/>
                </a:ext>
              </a:extLst>
            </p:cNvPr>
            <p:cNvGrpSpPr/>
            <p:nvPr/>
          </p:nvGrpSpPr>
          <p:grpSpPr>
            <a:xfrm rot="10800000">
              <a:off x="3601030" y="2474773"/>
              <a:ext cx="1678157" cy="400669"/>
              <a:chOff x="7067350" y="2065911"/>
              <a:chExt cx="1810756" cy="400669"/>
            </a:xfrm>
          </p:grpSpPr>
          <p:cxnSp>
            <p:nvCxnSpPr>
              <p:cNvPr id="48" name="Straight Connector 47">
                <a:extLst>
                  <a:ext uri="{FF2B5EF4-FFF2-40B4-BE49-F238E27FC236}">
                    <a16:creationId xmlns:a16="http://schemas.microsoft.com/office/drawing/2014/main" id="{67B15710-5EE6-4D8C-AEAE-2A7ED551C1C7}"/>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9" name="Straight Connector 48">
                <a:extLst>
                  <a:ext uri="{FF2B5EF4-FFF2-40B4-BE49-F238E27FC236}">
                    <a16:creationId xmlns:a16="http://schemas.microsoft.com/office/drawing/2014/main" id="{E184C364-A370-4455-8DC8-26D93B488ABA}"/>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A5DF7513-DCED-4930-A4AA-D7E869F5903E}"/>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3" name="Group 12">
              <a:extLst>
                <a:ext uri="{FF2B5EF4-FFF2-40B4-BE49-F238E27FC236}">
                  <a16:creationId xmlns:a16="http://schemas.microsoft.com/office/drawing/2014/main" id="{79BAFCBE-DAB0-4272-AA09-BBA8DDF82337}"/>
                </a:ext>
              </a:extLst>
            </p:cNvPr>
            <p:cNvGrpSpPr/>
            <p:nvPr/>
          </p:nvGrpSpPr>
          <p:grpSpPr>
            <a:xfrm flipV="1">
              <a:off x="6141970" y="4898853"/>
              <a:ext cx="2390880" cy="400669"/>
              <a:chOff x="7067350" y="2065911"/>
              <a:chExt cx="2579794" cy="400669"/>
            </a:xfrm>
          </p:grpSpPr>
          <p:cxnSp>
            <p:nvCxnSpPr>
              <p:cNvPr id="45" name="Straight Connector 44">
                <a:extLst>
                  <a:ext uri="{FF2B5EF4-FFF2-40B4-BE49-F238E27FC236}">
                    <a16:creationId xmlns:a16="http://schemas.microsoft.com/office/drawing/2014/main" id="{EC6DF40B-1C83-4B74-B7E4-E615FB3BBEF0}"/>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6" name="Straight Connector 45">
                <a:extLst>
                  <a:ext uri="{FF2B5EF4-FFF2-40B4-BE49-F238E27FC236}">
                    <a16:creationId xmlns:a16="http://schemas.microsoft.com/office/drawing/2014/main" id="{5599D966-8378-4A20-AE49-C91204EC5A29}"/>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09CC26D-A622-487E-817D-9FDC361D2C8B}"/>
                  </a:ext>
                </a:extLst>
              </p:cNvPr>
              <p:cNvCxnSpPr/>
              <p:nvPr/>
            </p:nvCxnSpPr>
            <p:spPr>
              <a:xfrm flipV="1">
                <a:off x="7621119" y="2065911"/>
                <a:ext cx="2026025"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grpSp>
          <p:nvGrpSpPr>
            <p:cNvPr id="14" name="Group 13">
              <a:extLst>
                <a:ext uri="{FF2B5EF4-FFF2-40B4-BE49-F238E27FC236}">
                  <a16:creationId xmlns:a16="http://schemas.microsoft.com/office/drawing/2014/main" id="{029DA238-858C-42CA-86AC-F9686ABA9038}"/>
                </a:ext>
              </a:extLst>
            </p:cNvPr>
            <p:cNvGrpSpPr/>
            <p:nvPr/>
          </p:nvGrpSpPr>
          <p:grpSpPr>
            <a:xfrm rot="10800000" flipV="1">
              <a:off x="4608980" y="1622166"/>
              <a:ext cx="1678157" cy="400669"/>
              <a:chOff x="7067350" y="2065911"/>
              <a:chExt cx="1810756" cy="400669"/>
            </a:xfrm>
          </p:grpSpPr>
          <p:cxnSp>
            <p:nvCxnSpPr>
              <p:cNvPr id="42" name="Straight Connector 41">
                <a:extLst>
                  <a:ext uri="{FF2B5EF4-FFF2-40B4-BE49-F238E27FC236}">
                    <a16:creationId xmlns:a16="http://schemas.microsoft.com/office/drawing/2014/main" id="{7668116F-0149-4241-9345-EB6BF76E2F5D}"/>
                  </a:ext>
                </a:extLst>
              </p:cNvPr>
              <p:cNvCxnSpPr/>
              <p:nvPr/>
            </p:nvCxnSpPr>
            <p:spPr>
              <a:xfrm flipV="1">
                <a:off x="7067350" y="2466579"/>
                <a:ext cx="563826" cy="1"/>
              </a:xfrm>
              <a:prstGeom prst="line">
                <a:avLst/>
              </a:prstGeom>
              <a:ln w="6350" cap="flat" algn="ctr">
                <a:solidFill>
                  <a:schemeClr val="bg2">
                    <a:lumMod val="90000"/>
                  </a:schemeClr>
                </a:solidFill>
                <a:prstDash val="solid"/>
              </a:ln>
            </p:spPr>
            <p:style>
              <a:lnRef idx="1">
                <a:schemeClr val="dk1"/>
              </a:lnRef>
              <a:fillRef idx="0">
                <a:schemeClr val="dk1"/>
              </a:fillRef>
              <a:effectRef idx="0">
                <a:schemeClr val="dk1"/>
              </a:effectRef>
              <a:fontRef idx="minor">
                <a:schemeClr val="tx1"/>
              </a:fontRef>
            </p:style>
          </p:cxnSp>
          <p:cxnSp>
            <p:nvCxnSpPr>
              <p:cNvPr id="43" name="Straight Connector 42">
                <a:extLst>
                  <a:ext uri="{FF2B5EF4-FFF2-40B4-BE49-F238E27FC236}">
                    <a16:creationId xmlns:a16="http://schemas.microsoft.com/office/drawing/2014/main" id="{D922456D-DFCC-4492-A429-193EB65AF26F}"/>
                  </a:ext>
                </a:extLst>
              </p:cNvPr>
              <p:cNvCxnSpPr/>
              <p:nvPr/>
            </p:nvCxnSpPr>
            <p:spPr>
              <a:xfrm flipH="1" flipV="1">
                <a:off x="7624314" y="2065911"/>
                <a:ext cx="3619" cy="400668"/>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C0821772-2ED4-416C-8A59-10520DB85E27}"/>
                  </a:ext>
                </a:extLst>
              </p:cNvPr>
              <p:cNvCxnSpPr/>
              <p:nvPr/>
            </p:nvCxnSpPr>
            <p:spPr>
              <a:xfrm>
                <a:off x="7621119" y="2065911"/>
                <a:ext cx="1256987" cy="0"/>
              </a:xfrm>
              <a:prstGeom prst="line">
                <a:avLst/>
              </a:prstGeom>
              <a:ln w="6350" cap="flat" algn="ctr">
                <a:solidFill>
                  <a:schemeClr val="bg2">
                    <a:lumMod val="90000"/>
                  </a:schemeClr>
                </a:solidFill>
                <a:prstDash val="solid"/>
              </a:ln>
            </p:spPr>
            <p:style>
              <a:lnRef idx="1">
                <a:schemeClr val="accent1"/>
              </a:lnRef>
              <a:fillRef idx="0">
                <a:schemeClr val="accent1"/>
              </a:fillRef>
              <a:effectRef idx="0">
                <a:schemeClr val="accent1"/>
              </a:effectRef>
              <a:fontRef idx="minor">
                <a:schemeClr val="tx1"/>
              </a:fontRef>
            </p:style>
          </p:cxnSp>
        </p:grpSp>
        <p:sp>
          <p:nvSpPr>
            <p:cNvPr id="15" name="TextBox 14">
              <a:extLst>
                <a:ext uri="{FF2B5EF4-FFF2-40B4-BE49-F238E27FC236}">
                  <a16:creationId xmlns:a16="http://schemas.microsoft.com/office/drawing/2014/main" id="{9C47B7CD-2BAF-4A2B-A865-2B678CC465B7}"/>
                </a:ext>
              </a:extLst>
            </p:cNvPr>
            <p:cNvSpPr txBox="1"/>
            <p:nvPr/>
          </p:nvSpPr>
          <p:spPr>
            <a:xfrm>
              <a:off x="4517983" y="1340304"/>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1</a:t>
              </a:r>
              <a:endParaRPr lang="en-CA" sz="1600" b="1">
                <a:effectLst>
                  <a:outerShdw blurRad="38100" dist="38100" dir="2700000" algn="tl">
                    <a:srgbClr val="000000">
                      <a:alpha val="43137"/>
                    </a:srgbClr>
                  </a:outerShdw>
                </a:effectLst>
              </a:endParaRPr>
            </a:p>
          </p:txBody>
        </p:sp>
        <p:sp>
          <p:nvSpPr>
            <p:cNvPr id="16" name="TextBox 15">
              <a:extLst>
                <a:ext uri="{FF2B5EF4-FFF2-40B4-BE49-F238E27FC236}">
                  <a16:creationId xmlns:a16="http://schemas.microsoft.com/office/drawing/2014/main" id="{AD1C514A-BDE8-4611-9170-21554FD8DA52}"/>
                </a:ext>
              </a:extLst>
            </p:cNvPr>
            <p:cNvSpPr txBox="1"/>
            <p:nvPr/>
          </p:nvSpPr>
          <p:spPr>
            <a:xfrm>
              <a:off x="7609753" y="1790253"/>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2</a:t>
              </a:r>
              <a:endParaRPr lang="en-CA" sz="1600" b="1">
                <a:effectLst>
                  <a:outerShdw blurRad="38100" dist="38100" dir="2700000" algn="tl">
                    <a:srgbClr val="000000">
                      <a:alpha val="43137"/>
                    </a:srgbClr>
                  </a:outerShdw>
                </a:effectLst>
              </a:endParaRPr>
            </a:p>
          </p:txBody>
        </p:sp>
        <p:sp>
          <p:nvSpPr>
            <p:cNvPr id="17" name="TextBox 16">
              <a:extLst>
                <a:ext uri="{FF2B5EF4-FFF2-40B4-BE49-F238E27FC236}">
                  <a16:creationId xmlns:a16="http://schemas.microsoft.com/office/drawing/2014/main" id="{AFD8F1EE-17C5-41AD-8370-E0004C2599ED}"/>
                </a:ext>
              </a:extLst>
            </p:cNvPr>
            <p:cNvSpPr txBox="1"/>
            <p:nvPr/>
          </p:nvSpPr>
          <p:spPr>
            <a:xfrm>
              <a:off x="8001112" y="280329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3</a:t>
              </a:r>
              <a:endParaRPr lang="en-CA" sz="1600" b="1">
                <a:effectLst>
                  <a:outerShdw blurRad="38100" dist="38100" dir="2700000" algn="tl">
                    <a:srgbClr val="000000">
                      <a:alpha val="43137"/>
                    </a:srgbClr>
                  </a:outerShdw>
                </a:effectLst>
              </a:endParaRPr>
            </a:p>
          </p:txBody>
        </p:sp>
        <p:sp>
          <p:nvSpPr>
            <p:cNvPr id="18" name="TextBox 17">
              <a:extLst>
                <a:ext uri="{FF2B5EF4-FFF2-40B4-BE49-F238E27FC236}">
                  <a16:creationId xmlns:a16="http://schemas.microsoft.com/office/drawing/2014/main" id="{24DC72E0-F5D1-475F-B444-D96A006B65C8}"/>
                </a:ext>
              </a:extLst>
            </p:cNvPr>
            <p:cNvSpPr txBox="1"/>
            <p:nvPr/>
          </p:nvSpPr>
          <p:spPr>
            <a:xfrm>
              <a:off x="7579776" y="380850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4</a:t>
              </a:r>
              <a:endParaRPr lang="en-CA" sz="1600" b="1">
                <a:effectLst>
                  <a:outerShdw blurRad="38100" dist="38100" dir="2700000" algn="tl">
                    <a:srgbClr val="000000">
                      <a:alpha val="43137"/>
                    </a:srgbClr>
                  </a:outerShdw>
                </a:effectLst>
              </a:endParaRPr>
            </a:p>
          </p:txBody>
        </p:sp>
        <p:sp>
          <p:nvSpPr>
            <p:cNvPr id="19" name="TextBox 18">
              <a:extLst>
                <a:ext uri="{FF2B5EF4-FFF2-40B4-BE49-F238E27FC236}">
                  <a16:creationId xmlns:a16="http://schemas.microsoft.com/office/drawing/2014/main" id="{137FC209-A061-4A18-9C99-7F0F29B5EAA4}"/>
                </a:ext>
              </a:extLst>
            </p:cNvPr>
            <p:cNvSpPr txBox="1"/>
            <p:nvPr/>
          </p:nvSpPr>
          <p:spPr>
            <a:xfrm>
              <a:off x="6578603" y="501431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5</a:t>
              </a:r>
              <a:endParaRPr lang="en-CA" sz="1600" b="1">
                <a:effectLst>
                  <a:outerShdw blurRad="38100" dist="38100" dir="2700000" algn="tl">
                    <a:srgbClr val="000000">
                      <a:alpha val="43137"/>
                    </a:srgbClr>
                  </a:outerShdw>
                </a:effectLst>
              </a:endParaRPr>
            </a:p>
          </p:txBody>
        </p:sp>
        <p:sp>
          <p:nvSpPr>
            <p:cNvPr id="20" name="TextBox 19">
              <a:extLst>
                <a:ext uri="{FF2B5EF4-FFF2-40B4-BE49-F238E27FC236}">
                  <a16:creationId xmlns:a16="http://schemas.microsoft.com/office/drawing/2014/main" id="{258D37E1-094A-42CB-A521-C7464D0FA391}"/>
                </a:ext>
              </a:extLst>
            </p:cNvPr>
            <p:cNvSpPr txBox="1"/>
            <p:nvPr/>
          </p:nvSpPr>
          <p:spPr>
            <a:xfrm>
              <a:off x="3562855" y="4628122"/>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6</a:t>
              </a:r>
              <a:endParaRPr lang="en-CA" sz="1600" b="1">
                <a:effectLst>
                  <a:outerShdw blurRad="38100" dist="38100" dir="2700000" algn="tl">
                    <a:srgbClr val="000000">
                      <a:alpha val="43137"/>
                    </a:srgbClr>
                  </a:outerShdw>
                </a:effectLst>
              </a:endParaRPr>
            </a:p>
          </p:txBody>
        </p:sp>
        <p:sp>
          <p:nvSpPr>
            <p:cNvPr id="21" name="TextBox 20">
              <a:extLst>
                <a:ext uri="{FF2B5EF4-FFF2-40B4-BE49-F238E27FC236}">
                  <a16:creationId xmlns:a16="http://schemas.microsoft.com/office/drawing/2014/main" id="{9E094AB1-64A6-4CB4-9584-E3A86FDED5BC}"/>
                </a:ext>
              </a:extLst>
            </p:cNvPr>
            <p:cNvSpPr txBox="1"/>
            <p:nvPr/>
          </p:nvSpPr>
          <p:spPr>
            <a:xfrm>
              <a:off x="3047726" y="3598430"/>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7</a:t>
              </a:r>
              <a:endParaRPr lang="en-CA" sz="1600" b="1">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3C659CFA-F59D-4130-BC80-2C90EB5B2A81}"/>
                </a:ext>
              </a:extLst>
            </p:cNvPr>
            <p:cNvSpPr txBox="1"/>
            <p:nvPr/>
          </p:nvSpPr>
          <p:spPr>
            <a:xfrm>
              <a:off x="3514734" y="2605357"/>
              <a:ext cx="292807" cy="338554"/>
            </a:xfrm>
            <a:prstGeom prst="rect">
              <a:avLst/>
            </a:prstGeom>
            <a:noFill/>
            <a:ln>
              <a:noFill/>
            </a:ln>
            <a:effectLst/>
            <a:scene3d>
              <a:camera prst="orthographicFront">
                <a:rot lat="0" lon="0" rev="0"/>
              </a:camera>
              <a:lightRig rig="contrasting" dir="t">
                <a:rot lat="0" lon="0" rev="7800000"/>
              </a:lightRig>
            </a:scene3d>
            <a:sp3d>
              <a:bevelT w="139700" h="139700"/>
            </a:sp3d>
          </p:spPr>
          <p:txBody>
            <a:bodyPr wrap="square" rtlCol="0">
              <a:spAutoFit/>
            </a:bodyPr>
            <a:lstStyle/>
            <a:p>
              <a:r>
                <a:rPr lang="en-US" sz="1600" b="1">
                  <a:effectLst>
                    <a:outerShdw blurRad="38100" dist="38100" dir="2700000" algn="tl">
                      <a:srgbClr val="000000">
                        <a:alpha val="43137"/>
                      </a:srgbClr>
                    </a:outerShdw>
                  </a:effectLst>
                </a:rPr>
                <a:t>8</a:t>
              </a:r>
              <a:endParaRPr lang="en-CA" sz="1600" b="1">
                <a:effectLst>
                  <a:outerShdw blurRad="38100" dist="38100" dir="2700000" algn="tl">
                    <a:srgbClr val="000000">
                      <a:alpha val="43137"/>
                    </a:srgbClr>
                  </a:outerShdw>
                </a:effectLst>
              </a:endParaRPr>
            </a:p>
          </p:txBody>
        </p:sp>
        <p:sp>
          <p:nvSpPr>
            <p:cNvPr id="23" name="TextBox 22">
              <a:extLst>
                <a:ext uri="{FF2B5EF4-FFF2-40B4-BE49-F238E27FC236}">
                  <a16:creationId xmlns:a16="http://schemas.microsoft.com/office/drawing/2014/main" id="{69897CE1-B882-4A69-AD9E-15D3E6252329}"/>
                </a:ext>
              </a:extLst>
            </p:cNvPr>
            <p:cNvSpPr txBox="1"/>
            <p:nvPr/>
          </p:nvSpPr>
          <p:spPr>
            <a:xfrm>
              <a:off x="4641374" y="1391230"/>
              <a:ext cx="1331973" cy="244084"/>
            </a:xfrm>
            <a:prstGeom prst="rect">
              <a:avLst/>
            </a:prstGeom>
            <a:noFill/>
          </p:spPr>
          <p:txBody>
            <a:bodyPr wrap="none" rtlCol="0">
              <a:spAutoFit/>
            </a:bodyPr>
            <a:lstStyle/>
            <a:p>
              <a:r>
                <a:rPr lang="en-US" sz="1000" b="1"/>
                <a:t>Demande d’agrément</a:t>
              </a:r>
            </a:p>
          </p:txBody>
        </p:sp>
        <p:sp>
          <p:nvSpPr>
            <p:cNvPr id="24" name="TextBox 23">
              <a:extLst>
                <a:ext uri="{FF2B5EF4-FFF2-40B4-BE49-F238E27FC236}">
                  <a16:creationId xmlns:a16="http://schemas.microsoft.com/office/drawing/2014/main" id="{55F51FD0-26BD-465B-B362-10930C43BC4C}"/>
                </a:ext>
              </a:extLst>
            </p:cNvPr>
            <p:cNvSpPr txBox="1"/>
            <p:nvPr/>
          </p:nvSpPr>
          <p:spPr>
            <a:xfrm>
              <a:off x="7751828" y="1836419"/>
              <a:ext cx="1886565" cy="244084"/>
            </a:xfrm>
            <a:prstGeom prst="rect">
              <a:avLst/>
            </a:prstGeom>
            <a:noFill/>
          </p:spPr>
          <p:txBody>
            <a:bodyPr wrap="none" rtlCol="0">
              <a:spAutoFit/>
            </a:bodyPr>
            <a:lstStyle/>
            <a:p>
              <a:r>
                <a:rPr lang="en-US" sz="1000" b="1"/>
                <a:t>Création de l’équipe de visiteurs</a:t>
              </a:r>
            </a:p>
          </p:txBody>
        </p:sp>
        <p:sp>
          <p:nvSpPr>
            <p:cNvPr id="25" name="TextBox 24">
              <a:extLst>
                <a:ext uri="{FF2B5EF4-FFF2-40B4-BE49-F238E27FC236}">
                  <a16:creationId xmlns:a16="http://schemas.microsoft.com/office/drawing/2014/main" id="{D7EC82BB-DB8E-4A4A-A8AE-51C59A359F60}"/>
                </a:ext>
              </a:extLst>
            </p:cNvPr>
            <p:cNvSpPr txBox="1"/>
            <p:nvPr/>
          </p:nvSpPr>
          <p:spPr>
            <a:xfrm>
              <a:off x="8147515" y="2871271"/>
              <a:ext cx="944489" cy="246221"/>
            </a:xfrm>
            <a:prstGeom prst="rect">
              <a:avLst/>
            </a:prstGeom>
            <a:noFill/>
          </p:spPr>
          <p:txBody>
            <a:bodyPr wrap="none" rtlCol="0">
              <a:spAutoFit/>
            </a:bodyPr>
            <a:lstStyle/>
            <a:p>
              <a:r>
                <a:rPr lang="en-US" sz="1000" b="1"/>
                <a:t>Questionnaire</a:t>
              </a:r>
              <a:endParaRPr lang="en-CA" sz="1000" b="1"/>
            </a:p>
          </p:txBody>
        </p:sp>
        <p:sp>
          <p:nvSpPr>
            <p:cNvPr id="26" name="TextBox 25">
              <a:extLst>
                <a:ext uri="{FF2B5EF4-FFF2-40B4-BE49-F238E27FC236}">
                  <a16:creationId xmlns:a16="http://schemas.microsoft.com/office/drawing/2014/main" id="{2433656D-A9CF-43DB-A3CF-A71BFB07A8CE}"/>
                </a:ext>
              </a:extLst>
            </p:cNvPr>
            <p:cNvSpPr txBox="1"/>
            <p:nvPr/>
          </p:nvSpPr>
          <p:spPr>
            <a:xfrm>
              <a:off x="7720228" y="3865533"/>
              <a:ext cx="1745136" cy="244084"/>
            </a:xfrm>
            <a:prstGeom prst="rect">
              <a:avLst/>
            </a:prstGeom>
            <a:noFill/>
          </p:spPr>
          <p:txBody>
            <a:bodyPr wrap="none" rtlCol="0">
              <a:spAutoFit/>
            </a:bodyPr>
            <a:lstStyle/>
            <a:p>
              <a:r>
                <a:rPr lang="en-US" sz="1000" b="1"/>
                <a:t>Documents sur le programme</a:t>
              </a:r>
            </a:p>
          </p:txBody>
        </p:sp>
        <p:sp>
          <p:nvSpPr>
            <p:cNvPr id="27" name="TextBox 26">
              <a:extLst>
                <a:ext uri="{FF2B5EF4-FFF2-40B4-BE49-F238E27FC236}">
                  <a16:creationId xmlns:a16="http://schemas.microsoft.com/office/drawing/2014/main" id="{53E47312-351B-4E38-B379-23E1B55CE273}"/>
                </a:ext>
              </a:extLst>
            </p:cNvPr>
            <p:cNvSpPr txBox="1"/>
            <p:nvPr/>
          </p:nvSpPr>
          <p:spPr>
            <a:xfrm>
              <a:off x="6718277" y="5082519"/>
              <a:ext cx="1571925" cy="244084"/>
            </a:xfrm>
            <a:prstGeom prst="rect">
              <a:avLst/>
            </a:prstGeom>
            <a:noFill/>
          </p:spPr>
          <p:txBody>
            <a:bodyPr wrap="none" rtlCol="0">
              <a:spAutoFit/>
            </a:bodyPr>
            <a:lstStyle/>
            <a:p>
              <a:r>
                <a:rPr lang="en-US" sz="1000" b="1"/>
                <a:t>Entretiens et observations</a:t>
              </a:r>
            </a:p>
          </p:txBody>
        </p:sp>
        <p:sp>
          <p:nvSpPr>
            <p:cNvPr id="28" name="TextBox 27">
              <a:extLst>
                <a:ext uri="{FF2B5EF4-FFF2-40B4-BE49-F238E27FC236}">
                  <a16:creationId xmlns:a16="http://schemas.microsoft.com/office/drawing/2014/main" id="{D3CF7E32-D7BD-497E-88CA-CBF85E16AFF1}"/>
                </a:ext>
              </a:extLst>
            </p:cNvPr>
            <p:cNvSpPr txBox="1"/>
            <p:nvPr/>
          </p:nvSpPr>
          <p:spPr>
            <a:xfrm>
              <a:off x="3702821" y="4680784"/>
              <a:ext cx="1308137" cy="244084"/>
            </a:xfrm>
            <a:prstGeom prst="rect">
              <a:avLst/>
            </a:prstGeom>
            <a:noFill/>
          </p:spPr>
          <p:txBody>
            <a:bodyPr wrap="none" rtlCol="0">
              <a:spAutoFit/>
            </a:bodyPr>
            <a:lstStyle/>
            <a:p>
              <a:r>
                <a:rPr lang="en-US" sz="1000" b="1"/>
                <a:t>Rédaction du rapport</a:t>
              </a:r>
            </a:p>
          </p:txBody>
        </p:sp>
        <p:sp>
          <p:nvSpPr>
            <p:cNvPr id="29" name="TextBox 28">
              <a:extLst>
                <a:ext uri="{FF2B5EF4-FFF2-40B4-BE49-F238E27FC236}">
                  <a16:creationId xmlns:a16="http://schemas.microsoft.com/office/drawing/2014/main" id="{FDE3BED1-7CA4-4B98-9DCA-5ADB5DC72B01}"/>
                </a:ext>
              </a:extLst>
            </p:cNvPr>
            <p:cNvSpPr txBox="1"/>
            <p:nvPr/>
          </p:nvSpPr>
          <p:spPr>
            <a:xfrm>
              <a:off x="3176926" y="3644596"/>
              <a:ext cx="1204846" cy="244084"/>
            </a:xfrm>
            <a:prstGeom prst="rect">
              <a:avLst/>
            </a:prstGeom>
            <a:noFill/>
          </p:spPr>
          <p:txBody>
            <a:bodyPr wrap="none" rtlCol="0">
              <a:spAutoFit/>
            </a:bodyPr>
            <a:lstStyle/>
            <a:p>
              <a:r>
                <a:rPr lang="en-US" sz="1000" b="1"/>
                <a:t>Rapport de la visite</a:t>
              </a:r>
            </a:p>
          </p:txBody>
        </p:sp>
        <p:sp>
          <p:nvSpPr>
            <p:cNvPr id="30" name="TextBox 29">
              <a:extLst>
                <a:ext uri="{FF2B5EF4-FFF2-40B4-BE49-F238E27FC236}">
                  <a16:creationId xmlns:a16="http://schemas.microsoft.com/office/drawing/2014/main" id="{D20B873C-C79C-4C2D-B70A-CFCF3B45FEA2}"/>
                </a:ext>
              </a:extLst>
            </p:cNvPr>
            <p:cNvSpPr txBox="1"/>
            <p:nvPr/>
          </p:nvSpPr>
          <p:spPr>
            <a:xfrm>
              <a:off x="3661136" y="2651523"/>
              <a:ext cx="971250" cy="244084"/>
            </a:xfrm>
            <a:prstGeom prst="rect">
              <a:avLst/>
            </a:prstGeom>
            <a:noFill/>
          </p:spPr>
          <p:txBody>
            <a:bodyPr wrap="none" rtlCol="0">
              <a:spAutoFit/>
            </a:bodyPr>
            <a:lstStyle/>
            <a:p>
              <a:r>
                <a:rPr lang="en-US" sz="1000" b="1"/>
                <a:t>Décision du BA</a:t>
              </a:r>
            </a:p>
          </p:txBody>
        </p:sp>
        <p:sp>
          <p:nvSpPr>
            <p:cNvPr id="31" name="TextBox 30">
              <a:extLst>
                <a:ext uri="{FF2B5EF4-FFF2-40B4-BE49-F238E27FC236}">
                  <a16:creationId xmlns:a16="http://schemas.microsoft.com/office/drawing/2014/main" id="{C208A25B-EF22-400B-AA2E-4D4ED3449965}"/>
                </a:ext>
              </a:extLst>
            </p:cNvPr>
            <p:cNvSpPr txBox="1"/>
            <p:nvPr/>
          </p:nvSpPr>
          <p:spPr>
            <a:xfrm>
              <a:off x="4551214" y="1632205"/>
              <a:ext cx="1220964" cy="518678"/>
            </a:xfrm>
            <a:prstGeom prst="rect">
              <a:avLst/>
            </a:prstGeom>
            <a:noFill/>
          </p:spPr>
          <p:txBody>
            <a:bodyPr wrap="square" rtlCol="0">
              <a:spAutoFit/>
            </a:bodyPr>
            <a:lstStyle/>
            <a:p>
              <a:pPr marL="171450" indent="-171450">
                <a:buFont typeface="Wingdings" panose="05000000000000000000" pitchFamily="2" charset="2"/>
                <a:buChar char="Ø"/>
              </a:pPr>
              <a:r>
                <a:rPr lang="en-US" sz="700"/>
                <a:t>L’EES soumet la demande d’agrément</a:t>
              </a:r>
            </a:p>
            <a:p>
              <a:pPr marL="171450" indent="-171450">
                <a:buFont typeface="Wingdings" panose="05000000000000000000" pitchFamily="2" charset="2"/>
                <a:buChar char="Ø"/>
              </a:pPr>
              <a:r>
                <a:rPr lang="en-US" sz="700"/>
                <a:t>L’EES remplit le questionnaire</a:t>
              </a:r>
            </a:p>
          </p:txBody>
        </p:sp>
        <p:sp>
          <p:nvSpPr>
            <p:cNvPr id="32" name="TextBox 31">
              <a:extLst>
                <a:ext uri="{FF2B5EF4-FFF2-40B4-BE49-F238E27FC236}">
                  <a16:creationId xmlns:a16="http://schemas.microsoft.com/office/drawing/2014/main" id="{4B3A2267-6A36-4C39-99EE-844557AEFDB9}"/>
                </a:ext>
              </a:extLst>
            </p:cNvPr>
            <p:cNvSpPr txBox="1"/>
            <p:nvPr/>
          </p:nvSpPr>
          <p:spPr>
            <a:xfrm>
              <a:off x="7693648" y="2056445"/>
              <a:ext cx="1503234"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Nomination du président et sélection de l’équipe</a:t>
              </a:r>
            </a:p>
            <a:p>
              <a:pPr marL="171450" indent="-171450">
                <a:buFont typeface="Wingdings" panose="05000000000000000000" pitchFamily="2" charset="2"/>
                <a:buChar char="Ø"/>
              </a:pPr>
              <a:r>
                <a:rPr lang="en-US" sz="700"/>
                <a:t>Approbation de l’équipe par l’EES</a:t>
              </a:r>
            </a:p>
            <a:p>
              <a:pPr marL="171450" indent="-171450">
                <a:buFont typeface="Wingdings" panose="05000000000000000000" pitchFamily="2" charset="2"/>
                <a:buChar char="Ø"/>
              </a:pPr>
              <a:r>
                <a:rPr lang="en-US" sz="700"/>
                <a:t>Téléconférences préparatoires</a:t>
              </a:r>
            </a:p>
            <a:p>
              <a:pPr marL="171450" indent="-171450">
                <a:buFont typeface="Wingdings" panose="05000000000000000000" pitchFamily="2" charset="2"/>
                <a:buChar char="Ø"/>
              </a:pPr>
              <a:r>
                <a:rPr lang="en-US" sz="700"/>
                <a:t>Sélection de la date de la visite</a:t>
              </a:r>
            </a:p>
          </p:txBody>
        </p:sp>
        <p:sp>
          <p:nvSpPr>
            <p:cNvPr id="33" name="TextBox 32">
              <a:extLst>
                <a:ext uri="{FF2B5EF4-FFF2-40B4-BE49-F238E27FC236}">
                  <a16:creationId xmlns:a16="http://schemas.microsoft.com/office/drawing/2014/main" id="{21678CAF-FFF2-4578-A9A2-2244C5BD4BA0}"/>
                </a:ext>
              </a:extLst>
            </p:cNvPr>
            <p:cNvSpPr txBox="1"/>
            <p:nvPr/>
          </p:nvSpPr>
          <p:spPr>
            <a:xfrm>
              <a:off x="8103186" y="3070126"/>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L’EES remplit le questionnaire et le soumet 8 semaines avant la visite</a:t>
              </a:r>
            </a:p>
            <a:p>
              <a:pPr marL="171450" indent="-171450">
                <a:buFont typeface="Wingdings" panose="05000000000000000000" pitchFamily="2" charset="2"/>
                <a:buChar char="Ø"/>
              </a:pPr>
              <a:r>
                <a:rPr lang="en-US" sz="700"/>
                <a:t>Établissement de l’horaire de la visite</a:t>
              </a:r>
            </a:p>
          </p:txBody>
        </p:sp>
        <p:sp>
          <p:nvSpPr>
            <p:cNvPr id="34" name="TextBox 33">
              <a:extLst>
                <a:ext uri="{FF2B5EF4-FFF2-40B4-BE49-F238E27FC236}">
                  <a16:creationId xmlns:a16="http://schemas.microsoft.com/office/drawing/2014/main" id="{4A051ADA-DF51-4D3F-B79F-DBF6ED554D2D}"/>
                </a:ext>
              </a:extLst>
            </p:cNvPr>
            <p:cNvSpPr txBox="1"/>
            <p:nvPr/>
          </p:nvSpPr>
          <p:spPr>
            <a:xfrm>
              <a:off x="7668709" y="4076091"/>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L’EES met de la documentation sur le programme et les cours à la disposition des visiteurs pendant la visite sur les lieux</a:t>
              </a:r>
            </a:p>
          </p:txBody>
        </p:sp>
        <p:sp>
          <p:nvSpPr>
            <p:cNvPr id="35" name="TextBox 34">
              <a:extLst>
                <a:ext uri="{FF2B5EF4-FFF2-40B4-BE49-F238E27FC236}">
                  <a16:creationId xmlns:a16="http://schemas.microsoft.com/office/drawing/2014/main" id="{5B0AACA9-BFF7-4C9B-8F9C-9CD726144F2E}"/>
                </a:ext>
              </a:extLst>
            </p:cNvPr>
            <p:cNvSpPr txBox="1"/>
            <p:nvPr/>
          </p:nvSpPr>
          <p:spPr>
            <a:xfrm>
              <a:off x="6664508" y="5315214"/>
              <a:ext cx="1220965" cy="518678"/>
            </a:xfrm>
            <a:prstGeom prst="rect">
              <a:avLst/>
            </a:prstGeom>
            <a:noFill/>
          </p:spPr>
          <p:txBody>
            <a:bodyPr wrap="square" rtlCol="0">
              <a:spAutoFit/>
            </a:bodyPr>
            <a:lstStyle/>
            <a:p>
              <a:pPr marL="171450" indent="-171450">
                <a:buFont typeface="Wingdings" panose="05000000000000000000" pitchFamily="2" charset="2"/>
                <a:buChar char="Ø"/>
              </a:pPr>
              <a:r>
                <a:rPr lang="en-US" sz="700"/>
                <a:t>Visite sur les lieux de 2,5 jours</a:t>
              </a:r>
            </a:p>
            <a:p>
              <a:pPr marL="171450" indent="-171450">
                <a:buFont typeface="Wingdings" panose="05000000000000000000" pitchFamily="2" charset="2"/>
                <a:buChar char="Ø"/>
              </a:pPr>
              <a:r>
                <a:rPr lang="en-US" sz="700"/>
                <a:t>Tenue d’entretiens selon l’horaire</a:t>
              </a:r>
            </a:p>
          </p:txBody>
        </p:sp>
        <p:sp>
          <p:nvSpPr>
            <p:cNvPr id="36" name="TextBox 35">
              <a:extLst>
                <a:ext uri="{FF2B5EF4-FFF2-40B4-BE49-F238E27FC236}">
                  <a16:creationId xmlns:a16="http://schemas.microsoft.com/office/drawing/2014/main" id="{A202AF3E-C1FA-4457-82DF-C679DB6F9B22}"/>
                </a:ext>
              </a:extLst>
            </p:cNvPr>
            <p:cNvSpPr txBox="1"/>
            <p:nvPr/>
          </p:nvSpPr>
          <p:spPr>
            <a:xfrm>
              <a:off x="3648238" y="4894071"/>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Les visiteurs préparent le suivi des points problématiques</a:t>
              </a:r>
            </a:p>
            <a:p>
              <a:pPr marL="171450" indent="-171450">
                <a:buFont typeface="Wingdings" panose="05000000000000000000" pitchFamily="2" charset="2"/>
                <a:buChar char="Ø"/>
              </a:pPr>
              <a:r>
                <a:rPr lang="en-US" sz="700"/>
                <a:t>Le président compile le rapport de l’équipe de visiteurs</a:t>
              </a:r>
            </a:p>
          </p:txBody>
        </p:sp>
        <p:sp>
          <p:nvSpPr>
            <p:cNvPr id="37" name="TextBox 36">
              <a:extLst>
                <a:ext uri="{FF2B5EF4-FFF2-40B4-BE49-F238E27FC236}">
                  <a16:creationId xmlns:a16="http://schemas.microsoft.com/office/drawing/2014/main" id="{F985E3A0-6D5B-46D2-8C96-36EA487A4438}"/>
                </a:ext>
              </a:extLst>
            </p:cNvPr>
            <p:cNvSpPr txBox="1"/>
            <p:nvPr/>
          </p:nvSpPr>
          <p:spPr>
            <a:xfrm>
              <a:off x="3126480" y="3865534"/>
              <a:ext cx="1220965" cy="945825"/>
            </a:xfrm>
            <a:prstGeom prst="rect">
              <a:avLst/>
            </a:prstGeom>
            <a:noFill/>
          </p:spPr>
          <p:txBody>
            <a:bodyPr wrap="square" rtlCol="0">
              <a:spAutoFit/>
            </a:bodyPr>
            <a:lstStyle/>
            <a:p>
              <a:pPr marL="171450" indent="-171450">
                <a:buFont typeface="Wingdings" panose="05000000000000000000" pitchFamily="2" charset="2"/>
                <a:buChar char="Ø"/>
              </a:pPr>
              <a:r>
                <a:rPr lang="en-US" sz="700"/>
                <a:t>Le réviseur du BA examine la cohérence du rapport</a:t>
              </a:r>
            </a:p>
            <a:p>
              <a:pPr marL="171450" indent="-171450">
                <a:buFont typeface="Wingdings" panose="05000000000000000000" pitchFamily="2" charset="2"/>
                <a:buChar char="Ø"/>
              </a:pPr>
              <a:r>
                <a:rPr lang="en-US" sz="700"/>
                <a:t>Le rapport est envoyé au doyen de l’EES</a:t>
              </a:r>
            </a:p>
            <a:p>
              <a:pPr marL="171450" indent="-171450">
                <a:buFont typeface="Wingdings" panose="05000000000000000000" pitchFamily="2" charset="2"/>
                <a:buChar char="Ø"/>
              </a:pPr>
              <a:r>
                <a:rPr lang="en-US" sz="700"/>
                <a:t>Le doyen en vérifie l’exactitude et l’exhaustivité</a:t>
              </a:r>
            </a:p>
          </p:txBody>
        </p:sp>
        <p:sp>
          <p:nvSpPr>
            <p:cNvPr id="38" name="TextBox 37">
              <a:extLst>
                <a:ext uri="{FF2B5EF4-FFF2-40B4-BE49-F238E27FC236}">
                  <a16:creationId xmlns:a16="http://schemas.microsoft.com/office/drawing/2014/main" id="{A12748E8-B3C1-47AF-966E-D94890DF06C4}"/>
                </a:ext>
              </a:extLst>
            </p:cNvPr>
            <p:cNvSpPr txBox="1"/>
            <p:nvPr/>
          </p:nvSpPr>
          <p:spPr>
            <a:xfrm>
              <a:off x="3540583" y="2847749"/>
              <a:ext cx="1220965" cy="732252"/>
            </a:xfrm>
            <a:prstGeom prst="rect">
              <a:avLst/>
            </a:prstGeom>
            <a:noFill/>
          </p:spPr>
          <p:txBody>
            <a:bodyPr wrap="square" rtlCol="0">
              <a:spAutoFit/>
            </a:bodyPr>
            <a:lstStyle/>
            <a:p>
              <a:pPr marL="171450" indent="-171450">
                <a:buFont typeface="Wingdings" panose="05000000000000000000" pitchFamily="2" charset="2"/>
                <a:buChar char="Ø"/>
              </a:pPr>
              <a:r>
                <a:rPr lang="en-US" sz="700"/>
                <a:t>Le dossier de la visite est préparé pour la réunion du BA</a:t>
              </a:r>
            </a:p>
            <a:p>
              <a:pPr marL="171450" indent="-171450">
                <a:buFont typeface="Wingdings" panose="05000000000000000000" pitchFamily="2" charset="2"/>
                <a:buChar char="Ø"/>
              </a:pPr>
              <a:r>
                <a:rPr lang="en-US" sz="700"/>
                <a:t>Décision d’agrément</a:t>
              </a:r>
            </a:p>
            <a:p>
              <a:pPr marL="171450" indent="-171450">
                <a:buFont typeface="Wingdings" panose="05000000000000000000" pitchFamily="2" charset="2"/>
                <a:buChar char="Ø"/>
              </a:pPr>
              <a:r>
                <a:rPr lang="en-US" sz="700"/>
                <a:t>Communication de la décision</a:t>
              </a:r>
            </a:p>
          </p:txBody>
        </p:sp>
        <p:sp>
          <p:nvSpPr>
            <p:cNvPr id="39" name="TextBox 38">
              <a:extLst>
                <a:ext uri="{FF2B5EF4-FFF2-40B4-BE49-F238E27FC236}">
                  <a16:creationId xmlns:a16="http://schemas.microsoft.com/office/drawing/2014/main" id="{E4208E1E-3ACE-4BE7-AC7A-0A98A96A9235}"/>
                </a:ext>
              </a:extLst>
            </p:cNvPr>
            <p:cNvSpPr txBox="1"/>
            <p:nvPr/>
          </p:nvSpPr>
          <p:spPr>
            <a:xfrm>
              <a:off x="5766567" y="3280545"/>
              <a:ext cx="886337" cy="228829"/>
            </a:xfrm>
            <a:prstGeom prst="rect">
              <a:avLst/>
            </a:prstGeom>
            <a:noFill/>
          </p:spPr>
          <p:txBody>
            <a:bodyPr wrap="square" rtlCol="0">
              <a:spAutoFit/>
            </a:bodyPr>
            <a:lstStyle/>
            <a:p>
              <a:pPr algn="ctr"/>
              <a:r>
                <a:rPr lang="en-US" sz="900" b="1"/>
                <a:t>18 MOIS</a:t>
              </a:r>
            </a:p>
          </p:txBody>
        </p:sp>
        <p:sp>
          <p:nvSpPr>
            <p:cNvPr id="40" name="TextBox 39">
              <a:extLst>
                <a:ext uri="{FF2B5EF4-FFF2-40B4-BE49-F238E27FC236}">
                  <a16:creationId xmlns:a16="http://schemas.microsoft.com/office/drawing/2014/main" id="{40AA8596-C209-499D-9119-D23F197E2859}"/>
                </a:ext>
              </a:extLst>
            </p:cNvPr>
            <p:cNvSpPr txBox="1"/>
            <p:nvPr/>
          </p:nvSpPr>
          <p:spPr>
            <a:xfrm rot="18336244">
              <a:off x="8307908" y="4933640"/>
              <a:ext cx="1670449" cy="305105"/>
            </a:xfrm>
            <a:prstGeom prst="rect">
              <a:avLst/>
            </a:prstGeom>
            <a:noFill/>
          </p:spPr>
          <p:txBody>
            <a:bodyPr wrap="none" rtlCol="0">
              <a:spAutoFit/>
            </a:bodyPr>
            <a:lstStyle/>
            <a:p>
              <a:r>
                <a:rPr lang="en-US" sz="1400" b="1"/>
                <a:t>Collecte de données</a:t>
              </a:r>
            </a:p>
          </p:txBody>
        </p:sp>
        <p:sp>
          <p:nvSpPr>
            <p:cNvPr id="41" name="TextBox 40">
              <a:extLst>
                <a:ext uri="{FF2B5EF4-FFF2-40B4-BE49-F238E27FC236}">
                  <a16:creationId xmlns:a16="http://schemas.microsoft.com/office/drawing/2014/main" id="{B64EED10-F1FC-44E0-8D54-2FC502CC5A6D}"/>
                </a:ext>
              </a:extLst>
            </p:cNvPr>
            <p:cNvSpPr txBox="1"/>
            <p:nvPr/>
          </p:nvSpPr>
          <p:spPr>
            <a:xfrm rot="2136245">
              <a:off x="2726339" y="5116594"/>
              <a:ext cx="782149" cy="305105"/>
            </a:xfrm>
            <a:prstGeom prst="rect">
              <a:avLst/>
            </a:prstGeom>
            <a:noFill/>
          </p:spPr>
          <p:txBody>
            <a:bodyPr wrap="none" rtlCol="0">
              <a:spAutoFit/>
            </a:bodyPr>
            <a:lstStyle/>
            <a:p>
              <a:r>
                <a:rPr lang="en-US" sz="1400" b="1"/>
                <a:t>Rapport</a:t>
              </a:r>
            </a:p>
          </p:txBody>
        </p:sp>
      </p:grpSp>
      <p:sp>
        <p:nvSpPr>
          <p:cNvPr id="103" name="Title 7">
            <a:extLst>
              <a:ext uri="{FF2B5EF4-FFF2-40B4-BE49-F238E27FC236}">
                <a16:creationId xmlns:a16="http://schemas.microsoft.com/office/drawing/2014/main" id="{5B94AD7D-8ECA-4AC4-943E-D3944B356A71}"/>
              </a:ext>
            </a:extLst>
          </p:cNvPr>
          <p:cNvSpPr>
            <a:spLocks noGrp="1"/>
          </p:cNvSpPr>
          <p:nvPr>
            <p:ph type="title"/>
            <p:custDataLst>
              <p:tags r:id="rId2"/>
            </p:custDataLst>
          </p:nvPr>
        </p:nvSpPr>
        <p:spPr>
          <a:xfrm>
            <a:off x="78265" y="2142887"/>
            <a:ext cx="1623213" cy="857250"/>
          </a:xfrm>
        </p:spPr>
        <p:txBody>
          <a:bodyPr>
            <a:noAutofit/>
          </a:bodyPr>
          <a:lstStyle/>
          <a:p>
            <a:r>
              <a:rPr lang="fr-CA" sz="1800" noProof="0">
                <a:solidFill>
                  <a:srgbClr val="003C71"/>
                </a:solidFill>
              </a:rPr>
              <a:t>Comment procédons-nous?</a:t>
            </a:r>
            <a:br>
              <a:rPr lang="fr-CA" sz="1800" noProof="0">
                <a:solidFill>
                  <a:srgbClr val="003C71"/>
                </a:solidFill>
              </a:rPr>
            </a:br>
            <a:br>
              <a:rPr lang="fr-CA" sz="1800" noProof="0">
                <a:solidFill>
                  <a:srgbClr val="003C71"/>
                </a:solidFill>
              </a:rPr>
            </a:br>
            <a:r>
              <a:rPr lang="fr-CA" sz="1800" b="0" noProof="0">
                <a:solidFill>
                  <a:srgbClr val="003C71"/>
                </a:solidFill>
              </a:rPr>
              <a:t>Le processus d’agrément </a:t>
            </a:r>
            <a:r>
              <a:rPr lang="fr-CA" sz="1800" noProof="0">
                <a:solidFill>
                  <a:srgbClr val="003C71"/>
                </a:solidFill>
              </a:rPr>
              <a:t>:</a:t>
            </a:r>
          </a:p>
        </p:txBody>
      </p:sp>
      <p:sp>
        <p:nvSpPr>
          <p:cNvPr id="4" name="Slide Number Placeholder 3">
            <a:extLst>
              <a:ext uri="{FF2B5EF4-FFF2-40B4-BE49-F238E27FC236}">
                <a16:creationId xmlns:a16="http://schemas.microsoft.com/office/drawing/2014/main" id="{8DCB4B57-3655-4D0E-A590-B808BE0EA195}"/>
              </a:ext>
            </a:extLst>
          </p:cNvPr>
          <p:cNvSpPr>
            <a:spLocks noGrp="1"/>
          </p:cNvSpPr>
          <p:nvPr>
            <p:ph type="sldNum" sz="quarter" idx="4"/>
            <p:custDataLst>
              <p:tags r:id="rId3"/>
            </p:custDataLst>
          </p:nvPr>
        </p:nvSpPr>
        <p:spPr/>
        <p:txBody>
          <a:bodyPr/>
          <a:lstStyle/>
          <a:p>
            <a:fld id="{64FFCA58-B5D4-4689-90AC-D9276023083A}" type="slidenum">
              <a:rPr lang="en-CA" smtClean="0"/>
              <a:t>12</a:t>
            </a:fld>
            <a:endParaRPr lang="en-CA"/>
          </a:p>
        </p:txBody>
      </p:sp>
    </p:spTree>
    <p:extLst>
      <p:ext uri="{BB962C8B-B14F-4D97-AF65-F5344CB8AC3E}">
        <p14:creationId xmlns:p14="http://schemas.microsoft.com/office/powerpoint/2010/main" val="4819708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200" y="51470"/>
            <a:ext cx="8229600" cy="857250"/>
          </a:xfrm>
        </p:spPr>
        <p:txBody>
          <a:bodyPr/>
          <a:lstStyle/>
          <a:p>
            <a:r>
              <a:rPr lang="fr-CA" noProof="0">
                <a:solidFill>
                  <a:srgbClr val="003C71"/>
                </a:solidFill>
              </a:rPr>
              <a:t>Agrément et amélioration continue</a:t>
            </a:r>
          </a:p>
        </p:txBody>
      </p:sp>
      <p:sp>
        <p:nvSpPr>
          <p:cNvPr id="6" name="Content Placeholder 2">
            <a:extLst>
              <a:ext uri="{FF2B5EF4-FFF2-40B4-BE49-F238E27FC236}">
                <a16:creationId xmlns:a16="http://schemas.microsoft.com/office/drawing/2014/main" id="{088A96C4-9D34-453C-86EB-C5847A1E9559}"/>
              </a:ext>
            </a:extLst>
          </p:cNvPr>
          <p:cNvSpPr>
            <a:spLocks noGrp="1"/>
          </p:cNvSpPr>
          <p:nvPr>
            <p:ph idx="1"/>
            <p:custDataLst>
              <p:tags r:id="rId2"/>
            </p:custDataLst>
          </p:nvPr>
        </p:nvSpPr>
        <p:spPr>
          <a:xfrm>
            <a:off x="4723590" y="1200150"/>
            <a:ext cx="4096882" cy="3352799"/>
          </a:xfrm>
        </p:spPr>
        <p:txBody>
          <a:bodyPr>
            <a:normAutofit fontScale="90000" lnSpcReduction="20000"/>
          </a:bodyPr>
          <a:lstStyle/>
          <a:p>
            <a:r>
              <a:rPr lang="fr-CA" noProof="0"/>
              <a:t>L’agrément est basé sur une vue d’ensemble ponctuelle d’un programme donné</a:t>
            </a:r>
          </a:p>
          <a:p>
            <a:r>
              <a:rPr lang="fr-CA" noProof="0"/>
              <a:t>Le processus d’agrément a un début et une fin définis</a:t>
            </a:r>
          </a:p>
          <a:p>
            <a:r>
              <a:rPr lang="fr-CA" noProof="0"/>
              <a:t>Les EES doivent continuer d’améliorer les programmes pendant toute la durée de leur période d’agrément</a:t>
            </a:r>
          </a:p>
          <a:p>
            <a:endParaRPr lang="fr-CA" noProof="0"/>
          </a:p>
          <a:p>
            <a:endParaRPr lang="fr-CA" noProof="0"/>
          </a:p>
        </p:txBody>
      </p:sp>
      <p:sp>
        <p:nvSpPr>
          <p:cNvPr id="4" name="Slide Number Placeholder 3">
            <a:extLst>
              <a:ext uri="{FF2B5EF4-FFF2-40B4-BE49-F238E27FC236}">
                <a16:creationId xmlns:a16="http://schemas.microsoft.com/office/drawing/2014/main" id="{427068D2-178C-4875-A9C6-B32082F2623E}"/>
              </a:ext>
            </a:extLst>
          </p:cNvPr>
          <p:cNvSpPr>
            <a:spLocks noGrp="1"/>
          </p:cNvSpPr>
          <p:nvPr>
            <p:ph type="sldNum" sz="quarter" idx="4"/>
            <p:custDataLst>
              <p:tags r:id="rId3"/>
            </p:custDataLst>
          </p:nvPr>
        </p:nvSpPr>
        <p:spPr/>
        <p:txBody>
          <a:bodyPr/>
          <a:lstStyle/>
          <a:p>
            <a:fld id="{EE0270C6-DAA4-4312-9202-1218CC706CC1}" type="slidenum">
              <a:rPr lang="en-CA" smtClean="0"/>
              <a:t>13</a:t>
            </a:fld>
            <a:endParaRPr lang="en-CA"/>
          </a:p>
        </p:txBody>
      </p:sp>
      <p:sp>
        <p:nvSpPr>
          <p:cNvPr id="32" name="Content Placeholder 2">
            <a:extLst>
              <a:ext uri="{FF2B5EF4-FFF2-40B4-BE49-F238E27FC236}">
                <a16:creationId xmlns:a16="http://schemas.microsoft.com/office/drawing/2014/main" id="{627B1B65-DD12-4D2E-AAFD-62230C499CB7}"/>
              </a:ext>
            </a:extLst>
          </p:cNvPr>
          <p:cNvSpPr txBox="1"/>
          <p:nvPr>
            <p:custDataLst>
              <p:tags r:id="rId4"/>
            </p:custDataLst>
          </p:nvPr>
        </p:nvSpPr>
        <p:spPr>
          <a:xfrm>
            <a:off x="909681" y="4452882"/>
            <a:ext cx="3014247" cy="248728"/>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Planifier. Faire. Vérifier. Agir</a:t>
            </a:r>
          </a:p>
        </p:txBody>
      </p:sp>
      <p:cxnSp>
        <p:nvCxnSpPr>
          <p:cNvPr id="33" name="Straight Connector 32">
            <a:extLst>
              <a:ext uri="{FF2B5EF4-FFF2-40B4-BE49-F238E27FC236}">
                <a16:creationId xmlns:a16="http://schemas.microsoft.com/office/drawing/2014/main" id="{F414EC67-FF3E-424E-AECC-E0955D6BC4AB}"/>
              </a:ext>
            </a:extLst>
          </p:cNvPr>
          <p:cNvCxnSpPr/>
          <p:nvPr>
            <p:custDataLst>
              <p:tags r:id="rId5"/>
            </p:custDataLst>
          </p:nvPr>
        </p:nvCxnSpPr>
        <p:spPr>
          <a:xfrm flipH="1">
            <a:off x="4716016" y="1200150"/>
            <a:ext cx="7574" cy="3149110"/>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504C80C2-0C51-4FBF-BED0-868B105F294B}"/>
              </a:ext>
            </a:extLst>
          </p:cNvPr>
          <p:cNvGrpSpPr/>
          <p:nvPr>
            <p:custDataLst>
              <p:tags r:id="rId6"/>
            </p:custDataLst>
          </p:nvPr>
        </p:nvGrpSpPr>
        <p:grpSpPr>
          <a:xfrm>
            <a:off x="-237404" y="1076392"/>
            <a:ext cx="5308415" cy="3208818"/>
            <a:chOff x="2835786" y="671169"/>
            <a:chExt cx="5308415" cy="3208818"/>
          </a:xfrm>
        </p:grpSpPr>
        <p:graphicFrame>
          <p:nvGraphicFramePr>
            <p:cNvPr id="35" name="Diagram 34">
              <a:extLst>
                <a:ext uri="{FF2B5EF4-FFF2-40B4-BE49-F238E27FC236}">
                  <a16:creationId xmlns:a16="http://schemas.microsoft.com/office/drawing/2014/main" id="{12CEA6AF-0386-465C-814F-BD42CF343561}"/>
                </a:ext>
              </a:extLst>
            </p:cNvPr>
            <p:cNvGraphicFramePr/>
            <p:nvPr>
              <p:extLst>
                <p:ext uri="{D42A27DB-BD31-4B8C-83A1-F6EECF244321}">
                  <p14:modId xmlns:p14="http://schemas.microsoft.com/office/powerpoint/2010/main" val="2244383531"/>
                </p:ext>
              </p:extLst>
            </p:nvPr>
          </p:nvGraphicFramePr>
          <p:xfrm>
            <a:off x="2835786" y="671169"/>
            <a:ext cx="5308415" cy="3208818"/>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grpSp>
          <p:nvGrpSpPr>
            <p:cNvPr id="36" name="Group 35">
              <a:extLst>
                <a:ext uri="{FF2B5EF4-FFF2-40B4-BE49-F238E27FC236}">
                  <a16:creationId xmlns:a16="http://schemas.microsoft.com/office/drawing/2014/main" id="{7C499B11-26E6-4F7A-8442-54BC729C5EFD}"/>
                </a:ext>
              </a:extLst>
            </p:cNvPr>
            <p:cNvGrpSpPr/>
            <p:nvPr/>
          </p:nvGrpSpPr>
          <p:grpSpPr>
            <a:xfrm>
              <a:off x="4542586" y="1268980"/>
              <a:ext cx="1894814" cy="1921628"/>
              <a:chOff x="4458931" y="1452104"/>
              <a:chExt cx="3299949" cy="3299949"/>
            </a:xfrm>
          </p:grpSpPr>
          <p:grpSp>
            <p:nvGrpSpPr>
              <p:cNvPr id="37" name="Group 36">
                <a:extLst>
                  <a:ext uri="{FF2B5EF4-FFF2-40B4-BE49-F238E27FC236}">
                    <a16:creationId xmlns:a16="http://schemas.microsoft.com/office/drawing/2014/main" id="{15F153DC-FE47-4924-82AE-B766FCB68072}"/>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54" name="Rectangle: Rounded Corners 53">
                  <a:extLst>
                    <a:ext uri="{FF2B5EF4-FFF2-40B4-BE49-F238E27FC236}">
                      <a16:creationId xmlns:a16="http://schemas.microsoft.com/office/drawing/2014/main" id="{F2F1D2F1-6C9F-41B3-8118-38107B074366}"/>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5" name="Rectangle: Rounded Corners 54">
                  <a:extLst>
                    <a:ext uri="{FF2B5EF4-FFF2-40B4-BE49-F238E27FC236}">
                      <a16:creationId xmlns:a16="http://schemas.microsoft.com/office/drawing/2014/main" id="{701BA4C0-5E80-4508-9AB4-6AAB0D5E2E81}"/>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6" name="Oval 55">
                  <a:extLst>
                    <a:ext uri="{FF2B5EF4-FFF2-40B4-BE49-F238E27FC236}">
                      <a16:creationId xmlns:a16="http://schemas.microsoft.com/office/drawing/2014/main" id="{BEA48005-B6C4-47F0-8711-00F575150CE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7" name="Oval 56">
                  <a:extLst>
                    <a:ext uri="{FF2B5EF4-FFF2-40B4-BE49-F238E27FC236}">
                      <a16:creationId xmlns:a16="http://schemas.microsoft.com/office/drawing/2014/main" id="{B403215D-8908-434B-B872-203996E2A4C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8" name="Group 37">
                <a:extLst>
                  <a:ext uri="{FF2B5EF4-FFF2-40B4-BE49-F238E27FC236}">
                    <a16:creationId xmlns:a16="http://schemas.microsoft.com/office/drawing/2014/main" id="{3ACEDADF-E3E5-4A66-AED8-4F9FFBE613DB}"/>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50" name="Rectangle: Rounded Corners 49">
                  <a:extLst>
                    <a:ext uri="{FF2B5EF4-FFF2-40B4-BE49-F238E27FC236}">
                      <a16:creationId xmlns:a16="http://schemas.microsoft.com/office/drawing/2014/main" id="{561DE17C-A8CD-4BC2-99E3-201692AC8903}"/>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1" name="Rectangle: Rounded Corners 50">
                  <a:extLst>
                    <a:ext uri="{FF2B5EF4-FFF2-40B4-BE49-F238E27FC236}">
                      <a16:creationId xmlns:a16="http://schemas.microsoft.com/office/drawing/2014/main" id="{B12A2797-F1CE-40B0-8F07-E720EC6EF652}"/>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52" name="Oval 51">
                  <a:extLst>
                    <a:ext uri="{FF2B5EF4-FFF2-40B4-BE49-F238E27FC236}">
                      <a16:creationId xmlns:a16="http://schemas.microsoft.com/office/drawing/2014/main" id="{07B4047F-70C0-47C6-AC48-612EBCDCABF3}"/>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53" name="Oval 52">
                  <a:extLst>
                    <a:ext uri="{FF2B5EF4-FFF2-40B4-BE49-F238E27FC236}">
                      <a16:creationId xmlns:a16="http://schemas.microsoft.com/office/drawing/2014/main" id="{73A4B99B-FC0A-4A14-AB93-0E870909E184}"/>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39" name="Group 38">
                <a:extLst>
                  <a:ext uri="{FF2B5EF4-FFF2-40B4-BE49-F238E27FC236}">
                    <a16:creationId xmlns:a16="http://schemas.microsoft.com/office/drawing/2014/main" id="{7CAB56DB-0B8C-49A1-BD5B-3913DDE370CF}"/>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6" name="Rectangle: Rounded Corners 45">
                  <a:extLst>
                    <a:ext uri="{FF2B5EF4-FFF2-40B4-BE49-F238E27FC236}">
                      <a16:creationId xmlns:a16="http://schemas.microsoft.com/office/drawing/2014/main" id="{6A2D1788-9518-4613-9CBE-835D3EB2C37C}"/>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7" name="Rectangle: Rounded Corners 46">
                  <a:extLst>
                    <a:ext uri="{FF2B5EF4-FFF2-40B4-BE49-F238E27FC236}">
                      <a16:creationId xmlns:a16="http://schemas.microsoft.com/office/drawing/2014/main" id="{B742777E-D628-4A9E-A9B4-9706C76BD2F0}"/>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8" name="Oval 47">
                  <a:extLst>
                    <a:ext uri="{FF2B5EF4-FFF2-40B4-BE49-F238E27FC236}">
                      <a16:creationId xmlns:a16="http://schemas.microsoft.com/office/drawing/2014/main" id="{0D87EC39-4DAF-4D5B-B010-4E39101EA02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9" name="Oval 48">
                  <a:extLst>
                    <a:ext uri="{FF2B5EF4-FFF2-40B4-BE49-F238E27FC236}">
                      <a16:creationId xmlns:a16="http://schemas.microsoft.com/office/drawing/2014/main" id="{1DBE5FD8-8A6B-47C0-8BA1-91B3B66E1046}"/>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40" name="Group 39">
                <a:extLst>
                  <a:ext uri="{FF2B5EF4-FFF2-40B4-BE49-F238E27FC236}">
                    <a16:creationId xmlns:a16="http://schemas.microsoft.com/office/drawing/2014/main" id="{4689CCCF-3F4B-4DDB-85FD-9FA2FB797FA5}"/>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42" name="Rectangle: Rounded Corners 41">
                  <a:extLst>
                    <a:ext uri="{FF2B5EF4-FFF2-40B4-BE49-F238E27FC236}">
                      <a16:creationId xmlns:a16="http://schemas.microsoft.com/office/drawing/2014/main" id="{E84B759B-34F6-4216-BC36-A07EAA1C1E22}"/>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3" name="Rectangle: Rounded Corners 42">
                  <a:extLst>
                    <a:ext uri="{FF2B5EF4-FFF2-40B4-BE49-F238E27FC236}">
                      <a16:creationId xmlns:a16="http://schemas.microsoft.com/office/drawing/2014/main" id="{F9076D69-D5EF-4434-8F96-14DD01817A4E}"/>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44" name="Oval 43">
                  <a:extLst>
                    <a:ext uri="{FF2B5EF4-FFF2-40B4-BE49-F238E27FC236}">
                      <a16:creationId xmlns:a16="http://schemas.microsoft.com/office/drawing/2014/main" id="{4ABA2F2F-4228-4B41-B888-5F8E8266264E}"/>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45" name="Oval 44">
                  <a:extLst>
                    <a:ext uri="{FF2B5EF4-FFF2-40B4-BE49-F238E27FC236}">
                      <a16:creationId xmlns:a16="http://schemas.microsoft.com/office/drawing/2014/main" id="{9A21BC9F-3A8F-49F6-A8AA-0E26A45F6763}"/>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41" name="Oval 40">
                <a:extLst>
                  <a:ext uri="{FF2B5EF4-FFF2-40B4-BE49-F238E27FC236}">
                    <a16:creationId xmlns:a16="http://schemas.microsoft.com/office/drawing/2014/main" id="{1C37F2F1-92BE-43E1-A843-BB077B26A6DA}"/>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Tree>
    <p:extLst>
      <p:ext uri="{BB962C8B-B14F-4D97-AF65-F5344CB8AC3E}">
        <p14:creationId xmlns:p14="http://schemas.microsoft.com/office/powerpoint/2010/main" val="32239992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2A5C59E8-C61E-4019-B745-CF511F03D8DA}"/>
              </a:ext>
            </a:extLst>
          </p:cNvPr>
          <p:cNvGrpSpPr/>
          <p:nvPr>
            <p:custDataLst>
              <p:tags r:id="rId1"/>
            </p:custDataLst>
          </p:nvPr>
        </p:nvGrpSpPr>
        <p:grpSpPr>
          <a:xfrm>
            <a:off x="2229586" y="2117668"/>
            <a:ext cx="2661094" cy="2520667"/>
            <a:chOff x="497553" y="1199371"/>
            <a:chExt cx="2690647" cy="2520667"/>
          </a:xfrm>
        </p:grpSpPr>
        <p:sp>
          <p:nvSpPr>
            <p:cNvPr id="6" name="TextBox 5">
              <a:extLst>
                <a:ext uri="{FF2B5EF4-FFF2-40B4-BE49-F238E27FC236}">
                  <a16:creationId xmlns:a16="http://schemas.microsoft.com/office/drawing/2014/main" id="{6EE72AB3-CB79-4BB4-BF14-2B92896BF205}"/>
                </a:ext>
              </a:extLst>
            </p:cNvPr>
            <p:cNvSpPr txBox="1"/>
            <p:nvPr/>
          </p:nvSpPr>
          <p:spPr>
            <a:xfrm>
              <a:off x="1131257" y="1266314"/>
              <a:ext cx="2056943" cy="366126"/>
            </a:xfrm>
            <a:prstGeom prst="rect">
              <a:avLst/>
            </a:prstGeom>
            <a:noFill/>
          </p:spPr>
          <p:txBody>
            <a:bodyPr wrap="none" lIns="91440" tIns="45720" rIns="91440" bIns="45720" rtlCol="0" anchor="t">
              <a:spAutoFit/>
            </a:bodyPr>
            <a:lstStyle/>
            <a:p>
              <a:r>
                <a:rPr lang="en-US">
                  <a:solidFill>
                    <a:srgbClr val="003C71"/>
                  </a:solidFill>
                </a:rPr>
                <a:t>Programmes agréés</a:t>
              </a:r>
            </a:p>
          </p:txBody>
        </p:sp>
        <p:sp>
          <p:nvSpPr>
            <p:cNvPr id="7" name="TextBox 6">
              <a:extLst>
                <a:ext uri="{FF2B5EF4-FFF2-40B4-BE49-F238E27FC236}">
                  <a16:creationId xmlns:a16="http://schemas.microsoft.com/office/drawing/2014/main" id="{64FF728B-5D98-4B32-A851-770274A4A00E}"/>
                </a:ext>
              </a:extLst>
            </p:cNvPr>
            <p:cNvSpPr txBox="1"/>
            <p:nvPr/>
          </p:nvSpPr>
          <p:spPr>
            <a:xfrm>
              <a:off x="1115616" y="1939720"/>
              <a:ext cx="1555641" cy="366126"/>
            </a:xfrm>
            <a:prstGeom prst="rect">
              <a:avLst/>
            </a:prstGeom>
            <a:noFill/>
          </p:spPr>
          <p:txBody>
            <a:bodyPr wrap="none" rtlCol="0">
              <a:spAutoFit/>
            </a:bodyPr>
            <a:lstStyle/>
            <a:p>
              <a:r>
                <a:rPr lang="en-US">
                  <a:solidFill>
                    <a:srgbClr val="003C71"/>
                  </a:solidFill>
                </a:rPr>
                <a:t>EES au Canada</a:t>
              </a:r>
            </a:p>
          </p:txBody>
        </p:sp>
        <p:grpSp>
          <p:nvGrpSpPr>
            <p:cNvPr id="10" name="Group 9">
              <a:extLst>
                <a:ext uri="{FF2B5EF4-FFF2-40B4-BE49-F238E27FC236}">
                  <a16:creationId xmlns:a16="http://schemas.microsoft.com/office/drawing/2014/main" id="{969618E1-1D8C-4E92-A0EC-35F929AAABC6}"/>
                </a:ext>
              </a:extLst>
            </p:cNvPr>
            <p:cNvGrpSpPr/>
            <p:nvPr/>
          </p:nvGrpSpPr>
          <p:grpSpPr>
            <a:xfrm>
              <a:off x="497553" y="1199371"/>
              <a:ext cx="573579" cy="504056"/>
              <a:chOff x="490211" y="1302318"/>
              <a:chExt cx="573579" cy="504056"/>
            </a:xfrm>
            <a:solidFill>
              <a:srgbClr val="653165"/>
            </a:solidFill>
          </p:grpSpPr>
          <p:sp>
            <p:nvSpPr>
              <p:cNvPr id="20" name="Rectangle: Diagonal Corners Rounded 19">
                <a:extLst>
                  <a:ext uri="{FF2B5EF4-FFF2-40B4-BE49-F238E27FC236}">
                    <a16:creationId xmlns:a16="http://schemas.microsoft.com/office/drawing/2014/main" id="{DAEE55B5-305B-434D-B417-1D5DCE62242D}"/>
                  </a:ext>
                </a:extLst>
              </p:cNvPr>
              <p:cNvSpPr/>
              <p:nvPr/>
            </p:nvSpPr>
            <p:spPr>
              <a:xfrm>
                <a:off x="494403" y="1302318"/>
                <a:ext cx="569387" cy="504056"/>
              </a:xfrm>
              <a:prstGeom prst="round2DiagRect">
                <a:avLst/>
              </a:prstGeom>
              <a:grpFill/>
              <a:ln w="19050" cap="flat"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TextBox 20">
                <a:extLst>
                  <a:ext uri="{FF2B5EF4-FFF2-40B4-BE49-F238E27FC236}">
                    <a16:creationId xmlns:a16="http://schemas.microsoft.com/office/drawing/2014/main" id="{49BF51E2-F79F-4237-BEA8-B23B109C4640}"/>
                  </a:ext>
                </a:extLst>
              </p:cNvPr>
              <p:cNvSpPr txBox="1"/>
              <p:nvPr/>
            </p:nvSpPr>
            <p:spPr>
              <a:xfrm>
                <a:off x="490211" y="1358795"/>
                <a:ext cx="541673" cy="369332"/>
              </a:xfrm>
              <a:prstGeom prst="rect">
                <a:avLst/>
              </a:prstGeom>
              <a:noFill/>
            </p:spPr>
            <p:txBody>
              <a:bodyPr wrap="none" lIns="91440" tIns="45720" rIns="91440" bIns="45720" rtlCol="0" anchor="t">
                <a:spAutoFit/>
              </a:bodyPr>
              <a:lstStyle/>
              <a:p>
                <a:r>
                  <a:rPr lang="en-US" b="1" dirty="0">
                    <a:solidFill>
                      <a:schemeClr val="bg1"/>
                    </a:solidFill>
                  </a:rPr>
                  <a:t>306</a:t>
                </a:r>
                <a:endParaRPr lang="en-CA" b="1" dirty="0">
                  <a:solidFill>
                    <a:schemeClr val="bg1"/>
                  </a:solidFill>
                </a:endParaRPr>
              </a:p>
            </p:txBody>
          </p:sp>
        </p:grpSp>
        <p:grpSp>
          <p:nvGrpSpPr>
            <p:cNvPr id="11" name="Group 10">
              <a:extLst>
                <a:ext uri="{FF2B5EF4-FFF2-40B4-BE49-F238E27FC236}">
                  <a16:creationId xmlns:a16="http://schemas.microsoft.com/office/drawing/2014/main" id="{784184D1-5C0E-4D40-BD5D-4A555549E92E}"/>
                </a:ext>
              </a:extLst>
            </p:cNvPr>
            <p:cNvGrpSpPr/>
            <p:nvPr/>
          </p:nvGrpSpPr>
          <p:grpSpPr>
            <a:xfrm>
              <a:off x="497553" y="1876752"/>
              <a:ext cx="569387" cy="504056"/>
              <a:chOff x="494403" y="1302318"/>
              <a:chExt cx="569387" cy="504056"/>
            </a:xfrm>
            <a:solidFill>
              <a:srgbClr val="653165"/>
            </a:solidFill>
          </p:grpSpPr>
          <p:sp>
            <p:nvSpPr>
              <p:cNvPr id="18" name="Rectangle: Diagonal Corners Rounded 17">
                <a:extLst>
                  <a:ext uri="{FF2B5EF4-FFF2-40B4-BE49-F238E27FC236}">
                    <a16:creationId xmlns:a16="http://schemas.microsoft.com/office/drawing/2014/main" id="{A7C4BAAF-B9A3-40EC-BDC4-BC371AF41B6B}"/>
                  </a:ext>
                </a:extLst>
              </p:cNvPr>
              <p:cNvSpPr/>
              <p:nvPr/>
            </p:nvSpPr>
            <p:spPr>
              <a:xfrm>
                <a:off x="494403" y="1302318"/>
                <a:ext cx="569387" cy="504056"/>
              </a:xfrm>
              <a:prstGeom prst="round2DiagRect">
                <a:avLst/>
              </a:prstGeom>
              <a:grpFill/>
              <a:ln w="19050" cap="flat" algn="ctr">
                <a:solidFill>
                  <a:schemeClr val="bg1"/>
                </a:solidFill>
                <a:prstDash val="solid"/>
              </a:ln>
              <a:effectLst>
                <a:outerShdw blurRad="50800" dist="38100" dir="2700000" algn="tl"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20CB6AAD-AA75-4EBA-A5C5-358C11ACDD00}"/>
                  </a:ext>
                </a:extLst>
              </p:cNvPr>
              <p:cNvSpPr txBox="1"/>
              <p:nvPr/>
            </p:nvSpPr>
            <p:spPr>
              <a:xfrm>
                <a:off x="550551" y="1382733"/>
                <a:ext cx="423354" cy="369332"/>
              </a:xfrm>
              <a:prstGeom prst="rect">
                <a:avLst/>
              </a:prstGeom>
              <a:noFill/>
            </p:spPr>
            <p:txBody>
              <a:bodyPr wrap="none" lIns="91440" tIns="45720" rIns="91440" bIns="45720" rtlCol="0" anchor="t">
                <a:spAutoFit/>
              </a:bodyPr>
              <a:lstStyle/>
              <a:p>
                <a:r>
                  <a:rPr lang="en-US" b="1">
                    <a:solidFill>
                      <a:schemeClr val="bg1"/>
                    </a:solidFill>
                  </a:rPr>
                  <a:t>44</a:t>
                </a:r>
                <a:endParaRPr lang="en-CA" b="1">
                  <a:solidFill>
                    <a:schemeClr val="bg1"/>
                  </a:solidFill>
                </a:endParaRPr>
              </a:p>
            </p:txBody>
          </p:sp>
        </p:grpSp>
        <p:sp>
          <p:nvSpPr>
            <p:cNvPr id="17" name="TextBox 16">
              <a:extLst>
                <a:ext uri="{FF2B5EF4-FFF2-40B4-BE49-F238E27FC236}">
                  <a16:creationId xmlns:a16="http://schemas.microsoft.com/office/drawing/2014/main" id="{33906EC9-96C2-4B21-89E6-E052785A1FF5}"/>
                </a:ext>
              </a:extLst>
            </p:cNvPr>
            <p:cNvSpPr txBox="1"/>
            <p:nvPr/>
          </p:nvSpPr>
          <p:spPr>
            <a:xfrm>
              <a:off x="691246" y="2605963"/>
              <a:ext cx="181999" cy="369332"/>
            </a:xfrm>
            <a:prstGeom prst="rect">
              <a:avLst/>
            </a:prstGeom>
            <a:noFill/>
          </p:spPr>
          <p:txBody>
            <a:bodyPr wrap="square" rtlCol="0">
              <a:spAutoFit/>
            </a:bodyPr>
            <a:lstStyle/>
            <a:p>
              <a:pPr algn="ctr"/>
              <a:r>
                <a:rPr lang="en-US" b="1">
                  <a:solidFill>
                    <a:schemeClr val="bg1"/>
                  </a:solidFill>
                </a:rPr>
                <a:t>0</a:t>
              </a:r>
              <a:endParaRPr lang="en-CA" b="1">
                <a:solidFill>
                  <a:schemeClr val="bg1"/>
                </a:solidFill>
              </a:endParaRPr>
            </a:p>
          </p:txBody>
        </p:sp>
        <p:sp>
          <p:nvSpPr>
            <p:cNvPr id="15" name="TextBox 14">
              <a:extLst>
                <a:ext uri="{FF2B5EF4-FFF2-40B4-BE49-F238E27FC236}">
                  <a16:creationId xmlns:a16="http://schemas.microsoft.com/office/drawing/2014/main" id="{26169FD9-8CF4-4278-960D-B9C1D33FFD0D}"/>
                </a:ext>
              </a:extLst>
            </p:cNvPr>
            <p:cNvSpPr txBox="1"/>
            <p:nvPr/>
          </p:nvSpPr>
          <p:spPr>
            <a:xfrm>
              <a:off x="617821" y="3350706"/>
              <a:ext cx="316381" cy="369332"/>
            </a:xfrm>
            <a:prstGeom prst="rect">
              <a:avLst/>
            </a:prstGeom>
            <a:noFill/>
          </p:spPr>
          <p:txBody>
            <a:bodyPr wrap="none" rtlCol="0">
              <a:spAutoFit/>
            </a:bodyPr>
            <a:lstStyle/>
            <a:p>
              <a:r>
                <a:rPr lang="en-US" b="1">
                  <a:solidFill>
                    <a:schemeClr val="bg1"/>
                  </a:solidFill>
                </a:rPr>
                <a:t>0</a:t>
              </a:r>
              <a:endParaRPr lang="en-CA" b="1">
                <a:solidFill>
                  <a:schemeClr val="bg1"/>
                </a:solidFill>
              </a:endParaRPr>
            </a:p>
          </p:txBody>
        </p:sp>
      </p:grpSp>
      <p:pic>
        <p:nvPicPr>
          <p:cNvPr id="22" name="Picture 21">
            <a:extLst>
              <a:ext uri="{FF2B5EF4-FFF2-40B4-BE49-F238E27FC236}">
                <a16:creationId xmlns:a16="http://schemas.microsoft.com/office/drawing/2014/main" id="{D4F67EFB-5B6B-41E9-840A-B29FFEC300EA}"/>
              </a:ext>
            </a:extLst>
          </p:cNvPr>
          <p:cNvPicPr>
            <a:picLocks noChangeAspect="1"/>
          </p:cNvPicPr>
          <p:nvPr>
            <p:custDataLst>
              <p:tags r:id="rId2"/>
            </p:custDataLst>
          </p:nvPr>
        </p:nvPicPr>
        <p:blipFill>
          <a:blip r:embed="rId7"/>
          <a:srcRect/>
          <a:stretch>
            <a:fillRect/>
          </a:stretch>
        </p:blipFill>
        <p:spPr>
          <a:xfrm>
            <a:off x="5041805" y="1709738"/>
            <a:ext cx="2647950" cy="1724025"/>
          </a:xfrm>
          <a:prstGeom prst="rect">
            <a:avLst/>
          </a:prstGeom>
        </p:spPr>
      </p:pic>
      <p:sp>
        <p:nvSpPr>
          <p:cNvPr id="23" name="Title 8">
            <a:extLst>
              <a:ext uri="{FF2B5EF4-FFF2-40B4-BE49-F238E27FC236}">
                <a16:creationId xmlns:a16="http://schemas.microsoft.com/office/drawing/2014/main" id="{7DFBF97E-ADD9-45EC-93A8-A13E79F1C5D5}"/>
              </a:ext>
            </a:extLst>
          </p:cNvPr>
          <p:cNvSpPr>
            <a:spLocks noGrp="1"/>
          </p:cNvSpPr>
          <p:nvPr>
            <p:ph type="title"/>
            <p:custDataLst>
              <p:tags r:id="rId3"/>
            </p:custDataLst>
          </p:nvPr>
        </p:nvSpPr>
        <p:spPr>
          <a:xfrm>
            <a:off x="457200" y="60897"/>
            <a:ext cx="8229600" cy="857250"/>
          </a:xfrm>
        </p:spPr>
        <p:txBody>
          <a:bodyPr>
            <a:normAutofit/>
          </a:bodyPr>
          <a:lstStyle/>
          <a:p>
            <a:r>
              <a:rPr lang="fr-CA" sz="3200" noProof="0">
                <a:solidFill>
                  <a:srgbClr val="003C71"/>
                </a:solidFill>
              </a:rPr>
              <a:t>Activités d’agrément</a:t>
            </a:r>
          </a:p>
        </p:txBody>
      </p:sp>
      <p:sp>
        <p:nvSpPr>
          <p:cNvPr id="4" name="Slide Number Placeholder 3">
            <a:extLst>
              <a:ext uri="{FF2B5EF4-FFF2-40B4-BE49-F238E27FC236}">
                <a16:creationId xmlns:a16="http://schemas.microsoft.com/office/drawing/2014/main" id="{FAF0516D-A200-4EBD-B34A-7B5E65B98662}"/>
              </a:ext>
            </a:extLst>
          </p:cNvPr>
          <p:cNvSpPr>
            <a:spLocks noGrp="1"/>
          </p:cNvSpPr>
          <p:nvPr>
            <p:ph type="sldNum" sz="quarter" idx="4"/>
            <p:custDataLst>
              <p:tags r:id="rId4"/>
            </p:custDataLst>
          </p:nvPr>
        </p:nvSpPr>
        <p:spPr/>
        <p:txBody>
          <a:bodyPr/>
          <a:lstStyle/>
          <a:p>
            <a:fld id="{18077F99-2F1C-40E7-88A0-1F59E243E0F1}" type="slidenum">
              <a:rPr lang="en-CA" smtClean="0"/>
              <a:t>14</a:t>
            </a:fld>
            <a:endParaRPr lang="en-CA"/>
          </a:p>
        </p:txBody>
      </p:sp>
    </p:spTree>
    <p:extLst>
      <p:ext uri="{BB962C8B-B14F-4D97-AF65-F5344CB8AC3E}">
        <p14:creationId xmlns:p14="http://schemas.microsoft.com/office/powerpoint/2010/main" val="56606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Rôles et responsabilités</a:t>
            </a:r>
          </a:p>
        </p:txBody>
      </p:sp>
      <p:sp>
        <p:nvSpPr>
          <p:cNvPr id="5" name="Slide Number Placeholder 4">
            <a:extLst>
              <a:ext uri="{FF2B5EF4-FFF2-40B4-BE49-F238E27FC236}">
                <a16:creationId xmlns:a16="http://schemas.microsoft.com/office/drawing/2014/main" id="{0867B6AB-1FDC-4DED-BBC4-E79C115473B7}"/>
              </a:ext>
            </a:extLst>
          </p:cNvPr>
          <p:cNvSpPr>
            <a:spLocks noGrp="1"/>
          </p:cNvSpPr>
          <p:nvPr>
            <p:ph type="sldNum" sz="quarter" idx="4"/>
            <p:custDataLst>
              <p:tags r:id="rId2"/>
            </p:custDataLst>
          </p:nvPr>
        </p:nvSpPr>
        <p:spPr/>
        <p:txBody>
          <a:bodyPr/>
          <a:lstStyle/>
          <a:p>
            <a:r>
              <a:rPr lang="en-CA">
                <a:cs typeface="Calibri"/>
              </a:rPr>
              <a:t>16</a:t>
            </a:r>
          </a:p>
        </p:txBody>
      </p:sp>
    </p:spTree>
    <p:extLst>
      <p:ext uri="{BB962C8B-B14F-4D97-AF65-F5344CB8AC3E}">
        <p14:creationId xmlns:p14="http://schemas.microsoft.com/office/powerpoint/2010/main" val="24123942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custDataLst>
              <p:tags r:id="rId1"/>
            </p:custDataLst>
          </p:nvPr>
        </p:nvSpPr>
        <p:spPr>
          <a:xfrm>
            <a:off x="283464" y="207632"/>
            <a:ext cx="9144000" cy="857250"/>
          </a:xfrm>
        </p:spPr>
        <p:txBody>
          <a:bodyPr/>
          <a:lstStyle/>
          <a:p>
            <a:pPr eaLnBrk="1" hangingPunct="1"/>
            <a:r>
              <a:rPr lang="fr-CA" altLang="fr-FR" noProof="0">
                <a:solidFill>
                  <a:srgbClr val="003C71"/>
                </a:solidFill>
              </a:rPr>
              <a:t>Objectifs de l'équipe de visiteurs</a:t>
            </a:r>
          </a:p>
        </p:txBody>
      </p:sp>
      <p:sp>
        <p:nvSpPr>
          <p:cNvPr id="5" name="Content Placeholder 4">
            <a:extLst>
              <a:ext uri="{FF2B5EF4-FFF2-40B4-BE49-F238E27FC236}">
                <a16:creationId xmlns:a16="http://schemas.microsoft.com/office/drawing/2014/main" id="{B1C5FB1D-8CBB-4B80-8281-FA439B9BD291}"/>
              </a:ext>
            </a:extLst>
          </p:cNvPr>
          <p:cNvSpPr>
            <a:spLocks noGrp="1"/>
          </p:cNvSpPr>
          <p:nvPr>
            <p:ph idx="1"/>
            <p:custDataLst>
              <p:tags r:id="rId2"/>
            </p:custDataLst>
          </p:nvPr>
        </p:nvSpPr>
        <p:spPr>
          <a:xfrm>
            <a:off x="1059396" y="1190488"/>
            <a:ext cx="7025208" cy="2687068"/>
          </a:xfrm>
        </p:spPr>
        <p:txBody>
          <a:bodyPr>
            <a:normAutofit fontScale="85000" lnSpcReduction="20000"/>
          </a:bodyPr>
          <a:lstStyle/>
          <a:p>
            <a:pPr marL="457200" indent="-457200">
              <a:lnSpc>
                <a:spcPct val="120000"/>
              </a:lnSpc>
              <a:spcBef>
                <a:spcPct val="0"/>
              </a:spcBef>
              <a:buFont typeface="+mj-lt"/>
              <a:buAutoNum type="arabicPeriod"/>
            </a:pPr>
            <a:r>
              <a:rPr lang="fr-CA" altLang="fr-FR" sz="2000" noProof="0"/>
              <a:t>Constater les faits pour le compte du Bureau d’agrément</a:t>
            </a:r>
          </a:p>
          <a:p>
            <a:pPr lvl="2">
              <a:lnSpc>
                <a:spcPct val="120000"/>
              </a:lnSpc>
              <a:spcBef>
                <a:spcPct val="0"/>
              </a:spcBef>
              <a:buFont typeface="Wingdings" panose="05000000000000000000" pitchFamily="2" charset="2"/>
              <a:buChar char="Ø"/>
            </a:pPr>
            <a:r>
              <a:rPr lang="fr-CA" altLang="fr-FR" sz="1800" noProof="0"/>
              <a:t>Examiner, valider et/ou compléter les informations fournies par l‘EES</a:t>
            </a:r>
          </a:p>
          <a:p>
            <a:pPr lvl="2">
              <a:lnSpc>
                <a:spcPct val="120000"/>
              </a:lnSpc>
              <a:spcBef>
                <a:spcPct val="0"/>
              </a:spcBef>
              <a:buFont typeface="Wingdings" panose="05000000000000000000" pitchFamily="2" charset="2"/>
              <a:buChar char="Ø"/>
            </a:pPr>
            <a:r>
              <a:rPr lang="fr-CA" altLang="fr-FR" sz="1800" noProof="0"/>
              <a:t>Examiner la documentation fournie (dans le questionnaire et sur les lieux), rencontrer les responsables du programme, visiter les installations</a:t>
            </a:r>
          </a:p>
          <a:p>
            <a:pPr marL="457200" indent="-457200">
              <a:lnSpc>
                <a:spcPct val="120000"/>
              </a:lnSpc>
              <a:spcBef>
                <a:spcPct val="0"/>
              </a:spcBef>
              <a:buFont typeface="+mj-lt"/>
              <a:buAutoNum type="arabicPeriod"/>
            </a:pPr>
            <a:endParaRPr lang="fr-CA" altLang="fr-FR" sz="2000" noProof="0"/>
          </a:p>
          <a:p>
            <a:pPr marL="457200" indent="-457200">
              <a:lnSpc>
                <a:spcPct val="120000"/>
              </a:lnSpc>
              <a:spcBef>
                <a:spcPct val="0"/>
              </a:spcBef>
              <a:buFont typeface="+mj-lt"/>
              <a:buAutoNum type="arabicPeriod"/>
            </a:pPr>
            <a:r>
              <a:rPr lang="fr-CA" altLang="fr-FR" sz="2000" noProof="0"/>
              <a:t>Corroborer les points forts et les points faibles du programme</a:t>
            </a:r>
          </a:p>
          <a:p>
            <a:pPr lvl="2">
              <a:lnSpc>
                <a:spcPct val="120000"/>
              </a:lnSpc>
              <a:spcBef>
                <a:spcPct val="0"/>
              </a:spcBef>
              <a:buFont typeface="Wingdings" panose="05000000000000000000" pitchFamily="2" charset="2"/>
              <a:buChar char="Ø"/>
            </a:pPr>
            <a:r>
              <a:rPr lang="fr-CA" altLang="fr-FR" sz="1800" noProof="0"/>
              <a:t>Trianguler les preuves</a:t>
            </a:r>
          </a:p>
          <a:p>
            <a:pPr marL="457200" indent="-457200">
              <a:lnSpc>
                <a:spcPct val="120000"/>
              </a:lnSpc>
              <a:spcBef>
                <a:spcPct val="0"/>
              </a:spcBef>
              <a:buFont typeface="+mj-lt"/>
              <a:buAutoNum type="arabicPeriod"/>
            </a:pPr>
            <a:endParaRPr lang="fr-CA" altLang="fr-FR" sz="2000" noProof="0"/>
          </a:p>
          <a:p>
            <a:pPr marL="457200" indent="-457200">
              <a:lnSpc>
                <a:spcPct val="120000"/>
              </a:lnSpc>
              <a:spcBef>
                <a:spcPct val="0"/>
              </a:spcBef>
              <a:buFont typeface="+mj-lt"/>
              <a:buAutoNum type="arabicPeriod"/>
            </a:pPr>
            <a:r>
              <a:rPr lang="fr-CA" altLang="fr-FR" sz="2000" noProof="0"/>
              <a:t>Aider à dresser le rapport des constatations de l’équipe de visiteurs</a:t>
            </a:r>
          </a:p>
          <a:p>
            <a:pPr lvl="2">
              <a:lnSpc>
                <a:spcPct val="120000"/>
              </a:lnSpc>
              <a:spcBef>
                <a:spcPct val="0"/>
              </a:spcBef>
              <a:spcAft>
                <a:spcPts val="1200"/>
              </a:spcAft>
              <a:buFont typeface="Wingdings" panose="05000000000000000000" pitchFamily="2" charset="2"/>
              <a:buChar char="Ø"/>
            </a:pPr>
            <a:r>
              <a:rPr lang="fr-CA" altLang="fr-FR" sz="1900" noProof="0"/>
              <a:t>Pour soumettre au Bureau d'agrément les points à considérer</a:t>
            </a:r>
          </a:p>
        </p:txBody>
      </p:sp>
      <p:sp>
        <p:nvSpPr>
          <p:cNvPr id="4" name="Slide Number Placeholder 3">
            <a:extLst>
              <a:ext uri="{FF2B5EF4-FFF2-40B4-BE49-F238E27FC236}">
                <a16:creationId xmlns:a16="http://schemas.microsoft.com/office/drawing/2014/main" id="{DDCC1C40-2EDF-4C3E-ABB0-2DABEBB7C7A8}"/>
              </a:ext>
            </a:extLst>
          </p:cNvPr>
          <p:cNvSpPr>
            <a:spLocks noGrp="1"/>
          </p:cNvSpPr>
          <p:nvPr>
            <p:ph type="sldNum" sz="quarter" idx="4"/>
            <p:custDataLst>
              <p:tags r:id="rId3"/>
            </p:custDataLst>
          </p:nvPr>
        </p:nvSpPr>
        <p:spPr/>
        <p:txBody>
          <a:bodyPr/>
          <a:lstStyle/>
          <a:p>
            <a:fld id="{F54876F2-F80F-46ED-BF0E-8DA085A8CA81}" type="slidenum">
              <a:rPr lang="en-CA" smtClean="0"/>
              <a:t>16</a:t>
            </a:fld>
            <a:endParaRPr lang="en-CA"/>
          </a:p>
        </p:txBody>
      </p:sp>
      <p:sp>
        <p:nvSpPr>
          <p:cNvPr id="8" name="Content Placeholder 3">
            <a:extLst>
              <a:ext uri="{FF2B5EF4-FFF2-40B4-BE49-F238E27FC236}">
                <a16:creationId xmlns:a16="http://schemas.microsoft.com/office/drawing/2014/main" id="{7B4EDA07-AD51-44C5-8173-63D2FF1CE41D}"/>
              </a:ext>
            </a:extLst>
          </p:cNvPr>
          <p:cNvSpPr txBox="1"/>
          <p:nvPr>
            <p:custDataLst>
              <p:tags r:id="rId4"/>
            </p:custDataLst>
          </p:nvPr>
        </p:nvSpPr>
        <p:spPr>
          <a:xfrm>
            <a:off x="0" y="3923878"/>
            <a:ext cx="9144000" cy="80811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fr-CA" altLang="fr-FR" sz="1800" b="1" dirty="0"/>
              <a:t>L’équipe de visiteurs ne fait aucune recommandation.</a:t>
            </a:r>
          </a:p>
          <a:p>
            <a:pPr marL="0" indent="0" algn="ctr">
              <a:buFont typeface="Arial" panose="020B0604020202020204" pitchFamily="34" charset="0"/>
              <a:buNone/>
            </a:pPr>
            <a:r>
              <a:rPr lang="fr-CA" altLang="fr-FR" sz="1800" b="1" dirty="0"/>
              <a:t>Les décisions d’agrément sont prises par le BA.</a:t>
            </a:r>
          </a:p>
          <a:p>
            <a:endParaRPr lang="en-CA" altLang="fr-FR" dirty="0"/>
          </a:p>
        </p:txBody>
      </p:sp>
    </p:spTree>
    <p:extLst>
      <p:ext uri="{BB962C8B-B14F-4D97-AF65-F5344CB8AC3E}">
        <p14:creationId xmlns:p14="http://schemas.microsoft.com/office/powerpoint/2010/main" val="14336061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a:xfrm>
            <a:off x="628650" y="103363"/>
            <a:ext cx="7886700" cy="994172"/>
          </a:xfrm>
        </p:spPr>
        <p:txBody>
          <a:bodyPr vert="horz" lIns="91440" tIns="45720" rIns="91440" bIns="45720" rtlCol="0" anchor="b" anchorCtr="0">
            <a:normAutofit/>
          </a:bodyPr>
          <a:lstStyle/>
          <a:p>
            <a:r>
              <a:rPr lang="fr-CA" dirty="0">
                <a:solidFill>
                  <a:srgbClr val="003C71"/>
                </a:solidFill>
              </a:rPr>
              <a:t>L’équipe de visiteurs : principaux rôles</a:t>
            </a:r>
          </a:p>
        </p:txBody>
      </p:sp>
      <p:sp>
        <p:nvSpPr>
          <p:cNvPr id="7" name="Slide Number Placeholder 6">
            <a:extLst>
              <a:ext uri="{FF2B5EF4-FFF2-40B4-BE49-F238E27FC236}">
                <a16:creationId xmlns:a16="http://schemas.microsoft.com/office/drawing/2014/main" id="{75C187EF-8264-40EC-AD19-8489F37EC4EC}"/>
              </a:ext>
            </a:extLst>
          </p:cNvPr>
          <p:cNvSpPr>
            <a:spLocks noGrp="1"/>
          </p:cNvSpPr>
          <p:nvPr>
            <p:ph type="sldNum" sz="quarter" idx="4"/>
            <p:custDataLst>
              <p:tags r:id="rId2"/>
            </p:custDataLst>
          </p:nvPr>
        </p:nvSpPr>
        <p:spPr/>
        <p:txBody>
          <a:bodyPr/>
          <a:lstStyle/>
          <a:p>
            <a:fld id="{157AC9C6-996E-4A80-9E75-71BCE019F477}" type="slidenum">
              <a:rPr lang="fr-CA" smtClean="0"/>
              <a:t>17</a:t>
            </a:fld>
            <a:endParaRPr lang="fr-CA" dirty="0"/>
          </a:p>
        </p:txBody>
      </p:sp>
      <p:grpSp>
        <p:nvGrpSpPr>
          <p:cNvPr id="3" name="Group 2">
            <a:extLst>
              <a:ext uri="{FF2B5EF4-FFF2-40B4-BE49-F238E27FC236}">
                <a16:creationId xmlns:a16="http://schemas.microsoft.com/office/drawing/2014/main" id="{F5843ABC-B613-455A-8CCB-C5E8CDA77FBC}"/>
              </a:ext>
            </a:extLst>
          </p:cNvPr>
          <p:cNvGrpSpPr/>
          <p:nvPr>
            <p:custDataLst>
              <p:tags r:id="rId3"/>
            </p:custDataLst>
          </p:nvPr>
        </p:nvGrpSpPr>
        <p:grpSpPr>
          <a:xfrm>
            <a:off x="2617556" y="1194692"/>
            <a:ext cx="3466721" cy="3236063"/>
            <a:chOff x="2525510" y="1136934"/>
            <a:chExt cx="3466721" cy="3236063"/>
          </a:xfrm>
        </p:grpSpPr>
        <p:grpSp>
          <p:nvGrpSpPr>
            <p:cNvPr id="27" name="Group 26">
              <a:extLst>
                <a:ext uri="{FF2B5EF4-FFF2-40B4-BE49-F238E27FC236}">
                  <a16:creationId xmlns:a16="http://schemas.microsoft.com/office/drawing/2014/main" id="{6D27B39E-EE3B-471A-8B76-CF0F450F65F0}"/>
                </a:ext>
              </a:extLst>
            </p:cNvPr>
            <p:cNvGrpSpPr/>
            <p:nvPr/>
          </p:nvGrpSpPr>
          <p:grpSpPr>
            <a:xfrm>
              <a:off x="2525510" y="1185818"/>
              <a:ext cx="1316194" cy="2083553"/>
              <a:chOff x="746945" y="1377262"/>
              <a:chExt cx="1316194" cy="2083553"/>
            </a:xfrm>
          </p:grpSpPr>
          <p:grpSp>
            <p:nvGrpSpPr>
              <p:cNvPr id="21" name="Group 20">
                <a:extLst>
                  <a:ext uri="{FF2B5EF4-FFF2-40B4-BE49-F238E27FC236}">
                    <a16:creationId xmlns:a16="http://schemas.microsoft.com/office/drawing/2014/main" id="{DED1CF24-5C6A-43EC-BF9F-F177FDA8DF91}"/>
                  </a:ext>
                </a:extLst>
              </p:cNvPr>
              <p:cNvGrpSpPr/>
              <p:nvPr/>
            </p:nvGrpSpPr>
            <p:grpSpPr>
              <a:xfrm>
                <a:off x="746945" y="1377262"/>
                <a:ext cx="969111" cy="830048"/>
                <a:chOff x="266270" y="1521278"/>
                <a:chExt cx="969111" cy="830048"/>
              </a:xfrm>
            </p:grpSpPr>
            <p:sp>
              <p:nvSpPr>
                <p:cNvPr id="5" name="TextBox 4">
                  <a:extLst>
                    <a:ext uri="{FF2B5EF4-FFF2-40B4-BE49-F238E27FC236}">
                      <a16:creationId xmlns:a16="http://schemas.microsoft.com/office/drawing/2014/main" id="{83502D33-4A16-4FBC-A49C-01AD6F9A4003}"/>
                    </a:ext>
                  </a:extLst>
                </p:cNvPr>
                <p:cNvSpPr txBox="1"/>
                <p:nvPr/>
              </p:nvSpPr>
              <p:spPr>
                <a:xfrm>
                  <a:off x="266270" y="2074327"/>
                  <a:ext cx="772614" cy="274594"/>
                </a:xfrm>
                <a:prstGeom prst="rect">
                  <a:avLst/>
                </a:prstGeom>
                <a:noFill/>
              </p:spPr>
              <p:txBody>
                <a:bodyPr wrap="none" rtlCol="0">
                  <a:spAutoFit/>
                </a:bodyPr>
                <a:lstStyle/>
                <a:p>
                  <a:r>
                    <a:rPr lang="fr-CA" sz="1200" dirty="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6"/>
                <a:srcRect/>
                <a:stretch>
                  <a:fillRect/>
                </a:stretch>
              </p:blipFill>
              <p:spPr>
                <a:xfrm>
                  <a:off x="416461" y="1521278"/>
                  <a:ext cx="668728" cy="668728"/>
                </a:xfrm>
                <a:prstGeom prst="rect">
                  <a:avLst/>
                </a:prstGeom>
              </p:spPr>
            </p:pic>
          </p:grpSp>
          <p:grpSp>
            <p:nvGrpSpPr>
              <p:cNvPr id="22" name="Group 21">
                <a:extLst>
                  <a:ext uri="{FF2B5EF4-FFF2-40B4-BE49-F238E27FC236}">
                    <a16:creationId xmlns:a16="http://schemas.microsoft.com/office/drawing/2014/main" id="{4297E3DC-2B40-40FB-9059-0BEB229839C3}"/>
                  </a:ext>
                </a:extLst>
              </p:cNvPr>
              <p:cNvGrpSpPr/>
              <p:nvPr/>
            </p:nvGrpSpPr>
            <p:grpSpPr>
              <a:xfrm>
                <a:off x="787084" y="2630767"/>
                <a:ext cx="1276055" cy="830048"/>
                <a:chOff x="306409" y="2786030"/>
                <a:chExt cx="1276055" cy="830048"/>
              </a:xfrm>
            </p:grpSpPr>
            <p:sp>
              <p:nvSpPr>
                <p:cNvPr id="13" name="TextBox 12">
                  <a:extLst>
                    <a:ext uri="{FF2B5EF4-FFF2-40B4-BE49-F238E27FC236}">
                      <a16:creationId xmlns:a16="http://schemas.microsoft.com/office/drawing/2014/main" id="{5AD219CA-50AC-4CA0-BCBA-93B53DA5BAD8}"/>
                    </a:ext>
                  </a:extLst>
                </p:cNvPr>
                <p:cNvSpPr txBox="1"/>
                <p:nvPr/>
              </p:nvSpPr>
              <p:spPr>
                <a:xfrm>
                  <a:off x="306409" y="3339079"/>
                  <a:ext cx="1276055" cy="276999"/>
                </a:xfrm>
                <a:prstGeom prst="rect">
                  <a:avLst/>
                </a:prstGeom>
                <a:noFill/>
              </p:spPr>
              <p:txBody>
                <a:bodyPr wrap="none" lIns="91440" tIns="45720" rIns="91440" bIns="45720" rtlCol="0" anchor="t">
                  <a:spAutoFit/>
                </a:bodyPr>
                <a:lstStyle/>
                <a:p>
                  <a:r>
                    <a:rPr lang="fr-CA" sz="1200" dirty="0"/>
                    <a:t>Vice-président(s) </a:t>
                  </a:r>
                </a:p>
              </p:txBody>
            </p:sp>
            <p:pic>
              <p:nvPicPr>
                <p:cNvPr id="14" name="Graphic 13" descr="User">
                  <a:extLst>
                    <a:ext uri="{FF2B5EF4-FFF2-40B4-BE49-F238E27FC236}">
                      <a16:creationId xmlns:a16="http://schemas.microsoft.com/office/drawing/2014/main" id="{E0D4DB19-1F55-43AF-9CB0-A0ACEC9E3AA7}"/>
                    </a:ext>
                  </a:extLst>
                </p:cNvPr>
                <p:cNvPicPr>
                  <a:picLocks noChangeAspect="1"/>
                </p:cNvPicPr>
                <p:nvPr/>
              </p:nvPicPr>
              <p:blipFill>
                <a:blip r:embed="rId6"/>
                <a:srcRect/>
                <a:stretch>
                  <a:fillRect/>
                </a:stretch>
              </p:blipFill>
              <p:spPr>
                <a:xfrm>
                  <a:off x="416461" y="2786030"/>
                  <a:ext cx="668728" cy="668728"/>
                </a:xfrm>
                <a:prstGeom prst="rect">
                  <a:avLst/>
                </a:prstGeom>
              </p:spPr>
            </p:pic>
          </p:grpSp>
        </p:grpSp>
        <p:grpSp>
          <p:nvGrpSpPr>
            <p:cNvPr id="28" name="Group 27">
              <a:extLst>
                <a:ext uri="{FF2B5EF4-FFF2-40B4-BE49-F238E27FC236}">
                  <a16:creationId xmlns:a16="http://schemas.microsoft.com/office/drawing/2014/main" id="{DB0E38DE-DC37-4A25-81FC-D693967E0E53}"/>
                </a:ext>
              </a:extLst>
            </p:cNvPr>
            <p:cNvGrpSpPr/>
            <p:nvPr/>
          </p:nvGrpSpPr>
          <p:grpSpPr>
            <a:xfrm>
              <a:off x="3495319" y="1136934"/>
              <a:ext cx="2496912" cy="3236063"/>
              <a:chOff x="4198032" y="1285750"/>
              <a:chExt cx="2496912" cy="3236063"/>
            </a:xfrm>
          </p:grpSpPr>
          <p:grpSp>
            <p:nvGrpSpPr>
              <p:cNvPr id="25" name="Group 24">
                <a:extLst>
                  <a:ext uri="{FF2B5EF4-FFF2-40B4-BE49-F238E27FC236}">
                    <a16:creationId xmlns:a16="http://schemas.microsoft.com/office/drawing/2014/main" id="{CBF5C913-CF73-40C1-8108-124391D029DA}"/>
                  </a:ext>
                </a:extLst>
              </p:cNvPr>
              <p:cNvGrpSpPr/>
              <p:nvPr/>
            </p:nvGrpSpPr>
            <p:grpSpPr>
              <a:xfrm>
                <a:off x="5274110" y="2488236"/>
                <a:ext cx="1267149" cy="949831"/>
                <a:chOff x="6581903" y="2402974"/>
                <a:chExt cx="1267149" cy="949831"/>
              </a:xfrm>
            </p:grpSpPr>
            <p:sp>
              <p:nvSpPr>
                <p:cNvPr id="9" name="TextBox 8">
                  <a:extLst>
                    <a:ext uri="{FF2B5EF4-FFF2-40B4-BE49-F238E27FC236}">
                      <a16:creationId xmlns:a16="http://schemas.microsoft.com/office/drawing/2014/main" id="{ADD7BCE9-8B43-4088-9A79-CA575FE4BD55}"/>
                    </a:ext>
                  </a:extLst>
                </p:cNvPr>
                <p:cNvSpPr txBox="1"/>
                <p:nvPr/>
              </p:nvSpPr>
              <p:spPr>
                <a:xfrm>
                  <a:off x="6581903" y="3075806"/>
                  <a:ext cx="1267149" cy="276999"/>
                </a:xfrm>
                <a:prstGeom prst="rect">
                  <a:avLst/>
                </a:prstGeom>
                <a:noFill/>
              </p:spPr>
              <p:txBody>
                <a:bodyPr wrap="square" rtlCol="0">
                  <a:spAutoFit/>
                </a:bodyPr>
                <a:lstStyle/>
                <a:p>
                  <a:r>
                    <a:rPr lang="fr-CA" sz="1200" dirty="0"/>
                    <a:t>Observateur(s)</a:t>
                  </a:r>
                </a:p>
              </p:txBody>
            </p:sp>
            <p:pic>
              <p:nvPicPr>
                <p:cNvPr id="18" name="Graphic 17" descr="Users">
                  <a:extLst>
                    <a:ext uri="{FF2B5EF4-FFF2-40B4-BE49-F238E27FC236}">
                      <a16:creationId xmlns:a16="http://schemas.microsoft.com/office/drawing/2014/main" id="{4FE93BE4-AE32-473D-9D67-6B7A5987FD1C}"/>
                    </a:ext>
                  </a:extLst>
                </p:cNvPr>
                <p:cNvPicPr>
                  <a:picLocks noChangeAspect="1"/>
                </p:cNvPicPr>
                <p:nvPr/>
              </p:nvPicPr>
              <p:blipFill>
                <a:blip r:embed="rId7"/>
                <a:srcRect/>
                <a:stretch>
                  <a:fillRect/>
                </a:stretch>
              </p:blipFill>
              <p:spPr>
                <a:xfrm>
                  <a:off x="6720466" y="2402974"/>
                  <a:ext cx="754484" cy="754484"/>
                </a:xfrm>
                <a:prstGeom prst="rect">
                  <a:avLst/>
                </a:prstGeom>
              </p:spPr>
            </p:pic>
          </p:grpSp>
          <p:grpSp>
            <p:nvGrpSpPr>
              <p:cNvPr id="24" name="Group 23">
                <a:extLst>
                  <a:ext uri="{FF2B5EF4-FFF2-40B4-BE49-F238E27FC236}">
                    <a16:creationId xmlns:a16="http://schemas.microsoft.com/office/drawing/2014/main" id="{714E3660-3D4D-4DB1-A04A-C5318BFFFB29}"/>
                  </a:ext>
                </a:extLst>
              </p:cNvPr>
              <p:cNvGrpSpPr/>
              <p:nvPr/>
            </p:nvGrpSpPr>
            <p:grpSpPr>
              <a:xfrm>
                <a:off x="5005040" y="1285750"/>
                <a:ext cx="1689904" cy="1066166"/>
                <a:chOff x="4503185" y="2761368"/>
                <a:chExt cx="1689904" cy="1066166"/>
              </a:xfrm>
            </p:grpSpPr>
            <p:sp>
              <p:nvSpPr>
                <p:cNvPr id="8" name="TextBox 7">
                  <a:extLst>
                    <a:ext uri="{FF2B5EF4-FFF2-40B4-BE49-F238E27FC236}">
                      <a16:creationId xmlns:a16="http://schemas.microsoft.com/office/drawing/2014/main" id="{B1A1E262-23C5-4026-8C76-F0D6ABEC8D45}"/>
                    </a:ext>
                  </a:extLst>
                </p:cNvPr>
                <p:cNvSpPr txBox="1"/>
                <p:nvPr/>
              </p:nvSpPr>
              <p:spPr>
                <a:xfrm>
                  <a:off x="4503185" y="3365869"/>
                  <a:ext cx="1689904" cy="461665"/>
                </a:xfrm>
                <a:prstGeom prst="rect">
                  <a:avLst/>
                </a:prstGeom>
                <a:noFill/>
              </p:spPr>
              <p:txBody>
                <a:bodyPr wrap="square" rtlCol="0">
                  <a:spAutoFit/>
                </a:bodyPr>
                <a:lstStyle/>
                <a:p>
                  <a:r>
                    <a:rPr lang="fr-CA" sz="1200" dirty="0"/>
                    <a:t>Visiteur(s) de programme</a:t>
                  </a:r>
                </a:p>
              </p:txBody>
            </p:sp>
            <p:pic>
              <p:nvPicPr>
                <p:cNvPr id="19" name="Graphic 18" descr="Users">
                  <a:extLst>
                    <a:ext uri="{FF2B5EF4-FFF2-40B4-BE49-F238E27FC236}">
                      <a16:creationId xmlns:a16="http://schemas.microsoft.com/office/drawing/2014/main" id="{6F401853-3968-4E71-B6E8-E254AC6DB4DC}"/>
                    </a:ext>
                  </a:extLst>
                </p:cNvPr>
                <p:cNvPicPr>
                  <a:picLocks noChangeAspect="1"/>
                </p:cNvPicPr>
                <p:nvPr/>
              </p:nvPicPr>
              <p:blipFill>
                <a:blip r:embed="rId7"/>
                <a:srcRect/>
                <a:stretch>
                  <a:fillRect/>
                </a:stretch>
              </p:blipFill>
              <p:spPr>
                <a:xfrm>
                  <a:off x="4809027" y="2761368"/>
                  <a:ext cx="754484" cy="754484"/>
                </a:xfrm>
                <a:prstGeom prst="rect">
                  <a:avLst/>
                </a:prstGeom>
              </p:spPr>
            </p:pic>
          </p:grpSp>
          <p:grpSp>
            <p:nvGrpSpPr>
              <p:cNvPr id="26" name="Group 25">
                <a:extLst>
                  <a:ext uri="{FF2B5EF4-FFF2-40B4-BE49-F238E27FC236}">
                    <a16:creationId xmlns:a16="http://schemas.microsoft.com/office/drawing/2014/main" id="{25E0305B-102A-4E76-8748-C2C42E84D874}"/>
                  </a:ext>
                </a:extLst>
              </p:cNvPr>
              <p:cNvGrpSpPr/>
              <p:nvPr/>
            </p:nvGrpSpPr>
            <p:grpSpPr>
              <a:xfrm>
                <a:off x="4198032" y="3642614"/>
                <a:ext cx="1490092" cy="879199"/>
                <a:chOff x="4781221" y="3642614"/>
                <a:chExt cx="1490092" cy="879199"/>
              </a:xfrm>
            </p:grpSpPr>
            <p:sp>
              <p:nvSpPr>
                <p:cNvPr id="10" name="TextBox 9">
                  <a:extLst>
                    <a:ext uri="{FF2B5EF4-FFF2-40B4-BE49-F238E27FC236}">
                      <a16:creationId xmlns:a16="http://schemas.microsoft.com/office/drawing/2014/main" id="{C4C3863E-EF1D-498C-A41F-66B53FE225D5}"/>
                    </a:ext>
                  </a:extLst>
                </p:cNvPr>
                <p:cNvSpPr txBox="1"/>
                <p:nvPr/>
              </p:nvSpPr>
              <p:spPr>
                <a:xfrm>
                  <a:off x="4781221" y="4247219"/>
                  <a:ext cx="1490092" cy="274594"/>
                </a:xfrm>
                <a:prstGeom prst="rect">
                  <a:avLst/>
                </a:prstGeom>
                <a:noFill/>
              </p:spPr>
              <p:txBody>
                <a:bodyPr wrap="square" rtlCol="0">
                  <a:spAutoFit/>
                </a:bodyPr>
                <a:lstStyle/>
                <a:p>
                  <a:r>
                    <a:rPr lang="fr-CA" sz="1200" dirty="0"/>
                    <a:t>Secrétariat du BA</a:t>
                  </a:r>
                </a:p>
              </p:txBody>
            </p:sp>
            <p:pic>
              <p:nvPicPr>
                <p:cNvPr id="20" name="Graphic 19" descr="Users">
                  <a:extLst>
                    <a:ext uri="{FF2B5EF4-FFF2-40B4-BE49-F238E27FC236}">
                      <a16:creationId xmlns:a16="http://schemas.microsoft.com/office/drawing/2014/main" id="{9C06A786-227C-47ED-84D8-44DC89C6CBA2}"/>
                    </a:ext>
                  </a:extLst>
                </p:cNvPr>
                <p:cNvPicPr>
                  <a:picLocks noChangeAspect="1"/>
                </p:cNvPicPr>
                <p:nvPr/>
              </p:nvPicPr>
              <p:blipFill>
                <a:blip r:embed="rId7"/>
                <a:srcRect/>
                <a:stretch>
                  <a:fillRect/>
                </a:stretch>
              </p:blipFill>
              <p:spPr>
                <a:xfrm>
                  <a:off x="5035498" y="3642614"/>
                  <a:ext cx="730358" cy="754484"/>
                </a:xfrm>
                <a:prstGeom prst="rect">
                  <a:avLst/>
                </a:prstGeom>
              </p:spPr>
            </p:pic>
          </p:grpSp>
        </p:grpSp>
      </p:grpSp>
    </p:spTree>
    <p:extLst>
      <p:ext uri="{BB962C8B-B14F-4D97-AF65-F5344CB8AC3E}">
        <p14:creationId xmlns:p14="http://schemas.microsoft.com/office/powerpoint/2010/main" val="2040026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a:solidFill>
                  <a:srgbClr val="003C71"/>
                </a:solidFill>
              </a:rPr>
              <a:t>Président et vice-président </a:t>
            </a:r>
            <a:br>
              <a:rPr lang="fr-CA" noProof="0">
                <a:solidFill>
                  <a:srgbClr val="003C71"/>
                </a:solidFill>
              </a:rPr>
            </a:br>
            <a:r>
              <a:rPr lang="fr-CA" sz="2200" noProof="0">
                <a:solidFill>
                  <a:srgbClr val="003C71"/>
                </a:solidFill>
              </a:rPr>
              <a:t>Principaux rôles</a:t>
            </a:r>
          </a:p>
        </p:txBody>
      </p:sp>
      <p:sp>
        <p:nvSpPr>
          <p:cNvPr id="6" name="Slide Number Placeholder 5">
            <a:extLst>
              <a:ext uri="{FF2B5EF4-FFF2-40B4-BE49-F238E27FC236}">
                <a16:creationId xmlns:a16="http://schemas.microsoft.com/office/drawing/2014/main" id="{D3F5D833-B793-4B4B-8C73-C9738C0AD96C}"/>
              </a:ext>
            </a:extLst>
          </p:cNvPr>
          <p:cNvSpPr>
            <a:spLocks noGrp="1"/>
          </p:cNvSpPr>
          <p:nvPr>
            <p:ph type="sldNum" sz="quarter" idx="4"/>
            <p:custDataLst>
              <p:tags r:id="rId2"/>
            </p:custDataLst>
          </p:nvPr>
        </p:nvSpPr>
        <p:spPr/>
        <p:txBody>
          <a:bodyPr/>
          <a:lstStyle/>
          <a:p>
            <a:fld id="{8A1CFFC6-B0D8-4BCC-A66F-41F4B88E5344}" type="slidenum">
              <a:rPr lang="en-CA" smtClean="0"/>
              <a:t>18</a:t>
            </a:fld>
            <a:endParaRPr lang="en-CA"/>
          </a:p>
        </p:txBody>
      </p:sp>
      <p:grpSp>
        <p:nvGrpSpPr>
          <p:cNvPr id="21" name="Group 20">
            <a:extLst>
              <a:ext uri="{FF2B5EF4-FFF2-40B4-BE49-F238E27FC236}">
                <a16:creationId xmlns:a16="http://schemas.microsoft.com/office/drawing/2014/main" id="{DED1CF24-5C6A-43EC-BF9F-F177FDA8DF91}"/>
              </a:ext>
            </a:extLst>
          </p:cNvPr>
          <p:cNvGrpSpPr/>
          <p:nvPr>
            <p:custDataLst>
              <p:tags r:id="rId3"/>
            </p:custDataLst>
          </p:nvPr>
        </p:nvGrpSpPr>
        <p:grpSpPr>
          <a:xfrm>
            <a:off x="1871708" y="1458484"/>
            <a:ext cx="1232710" cy="897242"/>
            <a:chOff x="115121" y="1521278"/>
            <a:chExt cx="1232710" cy="897242"/>
          </a:xfrm>
        </p:grpSpPr>
        <p:sp>
          <p:nvSpPr>
            <p:cNvPr id="5" name="TextBox 4">
              <a:extLst>
                <a:ext uri="{FF2B5EF4-FFF2-40B4-BE49-F238E27FC236}">
                  <a16:creationId xmlns:a16="http://schemas.microsoft.com/office/drawing/2014/main" id="{83502D33-4A16-4FBC-A49C-01AD6F9A4003}"/>
                </a:ext>
              </a:extLst>
            </p:cNvPr>
            <p:cNvSpPr txBox="1"/>
            <p:nvPr/>
          </p:nvSpPr>
          <p:spPr>
            <a:xfrm>
              <a:off x="246646" y="2079966"/>
              <a:ext cx="969661" cy="335615"/>
            </a:xfrm>
            <a:prstGeom prst="rect">
              <a:avLst/>
            </a:prstGeom>
            <a:noFill/>
          </p:spPr>
          <p:txBody>
            <a:bodyPr wrap="none" rtlCol="0">
              <a:spAutoFit/>
            </a:bodyPr>
            <a:lstStyle/>
            <a:p>
              <a:pPr algn="ctr"/>
              <a:r>
                <a:rPr lang="en-CA" sz="1600"/>
                <a:t>Président</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9"/>
            <a:srcRect/>
            <a:stretch>
              <a:fillRect/>
            </a:stretch>
          </p:blipFill>
          <p:spPr>
            <a:xfrm>
              <a:off x="416461"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4"/>
            </p:custDataLst>
          </p:nvPr>
        </p:nvSpPr>
        <p:spPr>
          <a:xfrm>
            <a:off x="3131840" y="1347614"/>
            <a:ext cx="4901441" cy="1433993"/>
          </a:xfrm>
          <a:prstGeom prst="rect">
            <a:avLst/>
          </a:prstGeom>
          <a:noFill/>
        </p:spPr>
        <p:txBody>
          <a:bodyPr wrap="square" rtlCol="0">
            <a:spAutoFit/>
          </a:bodyPr>
          <a:lstStyle/>
          <a:p>
            <a:pPr marL="285750" indent="-285750">
              <a:buFont typeface="Arial" panose="020B0604020202020204" pitchFamily="34" charset="0"/>
              <a:buChar char="•"/>
            </a:pPr>
            <a:r>
              <a:rPr lang="fr-CA" sz="1600" dirty="0"/>
              <a:t>Membre du BA (ou ancien membre)</a:t>
            </a:r>
          </a:p>
          <a:p>
            <a:pPr marL="285750" indent="-285750">
              <a:buFont typeface="Arial" panose="020B0604020202020204" pitchFamily="34" charset="0"/>
              <a:buChar char="•"/>
            </a:pPr>
            <a:r>
              <a:rPr lang="fr-CA" sz="1600" dirty="0"/>
              <a:t>Assume la responsabilité globale de la visite</a:t>
            </a:r>
          </a:p>
          <a:p>
            <a:pPr marL="285750" indent="-285750">
              <a:buFont typeface="Arial" panose="020B0604020202020204" pitchFamily="34" charset="0"/>
              <a:buChar char="•"/>
            </a:pPr>
            <a:r>
              <a:rPr lang="fr-CA" sz="1600" dirty="0"/>
              <a:t>Prépare le rapport de l’équipe de visiteurs et le soumet au BA</a:t>
            </a:r>
          </a:p>
          <a:p>
            <a:pPr marL="285750" indent="-285750">
              <a:buFont typeface="Arial" panose="020B0604020202020204" pitchFamily="34" charset="0"/>
              <a:buChar char="•"/>
            </a:pPr>
            <a:endParaRPr lang="en-CA" sz="2400" dirty="0"/>
          </a:p>
        </p:txBody>
      </p:sp>
      <p:grpSp>
        <p:nvGrpSpPr>
          <p:cNvPr id="33" name="Group 32">
            <a:extLst>
              <a:ext uri="{FF2B5EF4-FFF2-40B4-BE49-F238E27FC236}">
                <a16:creationId xmlns:a16="http://schemas.microsoft.com/office/drawing/2014/main" id="{E553A5BC-72E3-4B58-AD66-C99CC428EDAE}"/>
              </a:ext>
            </a:extLst>
          </p:cNvPr>
          <p:cNvGrpSpPr/>
          <p:nvPr>
            <p:custDataLst>
              <p:tags r:id="rId5"/>
            </p:custDataLst>
          </p:nvPr>
        </p:nvGrpSpPr>
        <p:grpSpPr>
          <a:xfrm>
            <a:off x="1763688" y="3036270"/>
            <a:ext cx="1440160" cy="897242"/>
            <a:chOff x="7101" y="1521278"/>
            <a:chExt cx="1440160" cy="897242"/>
          </a:xfrm>
        </p:grpSpPr>
        <p:sp>
          <p:nvSpPr>
            <p:cNvPr id="34" name="TextBox 33">
              <a:extLst>
                <a:ext uri="{FF2B5EF4-FFF2-40B4-BE49-F238E27FC236}">
                  <a16:creationId xmlns:a16="http://schemas.microsoft.com/office/drawing/2014/main" id="{175E90E0-300E-460B-803E-EF4F3FD08135}"/>
                </a:ext>
              </a:extLst>
            </p:cNvPr>
            <p:cNvSpPr txBox="1"/>
            <p:nvPr/>
          </p:nvSpPr>
          <p:spPr>
            <a:xfrm>
              <a:off x="6381" y="2079966"/>
              <a:ext cx="1441600" cy="579699"/>
            </a:xfrm>
            <a:prstGeom prst="rect">
              <a:avLst/>
            </a:prstGeom>
            <a:noFill/>
          </p:spPr>
          <p:txBody>
            <a:bodyPr wrap="square" rtlCol="0">
              <a:spAutoFit/>
            </a:bodyPr>
            <a:lstStyle/>
            <a:p>
              <a:pPr algn="ctr"/>
              <a:r>
                <a:rPr lang="en-CA" sz="1600" dirty="0"/>
                <a:t>Vice-</a:t>
              </a:r>
              <a:r>
                <a:rPr lang="fr-CA" sz="1600" dirty="0"/>
                <a:t>président(s)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9"/>
            <a:srcRect/>
            <a:stretch>
              <a:fillRect/>
            </a:stretch>
          </p:blipFill>
          <p:spPr>
            <a:xfrm>
              <a:off x="41646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6"/>
            </p:custDataLst>
          </p:nvPr>
        </p:nvSpPr>
        <p:spPr>
          <a:xfrm>
            <a:off x="3131840" y="2925400"/>
            <a:ext cx="4901441" cy="1433993"/>
          </a:xfrm>
          <a:prstGeom prst="rect">
            <a:avLst/>
          </a:prstGeom>
          <a:noFill/>
        </p:spPr>
        <p:txBody>
          <a:bodyPr wrap="square" rtlCol="0">
            <a:spAutoFit/>
          </a:bodyPr>
          <a:lstStyle/>
          <a:p>
            <a:pPr marL="285750" indent="-285750">
              <a:buFont typeface="Arial" panose="020B0604020202020204" pitchFamily="34" charset="0"/>
              <a:buChar char="•"/>
            </a:pPr>
            <a:r>
              <a:rPr lang="fr-CA" sz="1600" dirty="0"/>
              <a:t>Aide le président de l’équipe</a:t>
            </a:r>
          </a:p>
          <a:p>
            <a:pPr marL="285750" indent="-285750">
              <a:buFont typeface="Arial" panose="020B0604020202020204" pitchFamily="34" charset="0"/>
              <a:buChar char="•"/>
            </a:pPr>
            <a:r>
              <a:rPr lang="fr-CA" sz="1600" dirty="0"/>
              <a:t>Évalue le tronc commun du programme</a:t>
            </a:r>
          </a:p>
          <a:p>
            <a:pPr marL="285750" indent="-285750">
              <a:buFont typeface="Arial" panose="020B0604020202020204" pitchFamily="34" charset="0"/>
              <a:buChar char="•"/>
            </a:pPr>
            <a:r>
              <a:rPr lang="fr-CA" sz="1600" dirty="0"/>
              <a:t>Évalue les normes relatives aux qualités requises des diplômés et à l’amélioration continue </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6737915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dirty="0">
                <a:solidFill>
                  <a:srgbClr val="003C71"/>
                </a:solidFill>
              </a:rPr>
              <a:t>Visiteurs de programme </a:t>
            </a:r>
            <a:br>
              <a:rPr lang="fr-CA" noProof="0" dirty="0">
                <a:solidFill>
                  <a:srgbClr val="003C71"/>
                </a:solidFill>
              </a:rPr>
            </a:br>
            <a:r>
              <a:rPr lang="fr-CA" sz="2200" noProof="0" dirty="0">
                <a:solidFill>
                  <a:srgbClr val="003C71"/>
                </a:solidFill>
              </a:rPr>
              <a:t>Principaux rôles</a:t>
            </a: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custDataLst>
              <p:tags r:id="rId2"/>
            </p:custDataLst>
          </p:nvPr>
        </p:nvSpPr>
        <p:spPr/>
        <p:txBody>
          <a:bodyPr/>
          <a:lstStyle/>
          <a:p>
            <a:fld id="{075628C6-6B2E-436F-AF5E-1B0D4E4054C8}" type="slidenum">
              <a:rPr lang="en-CA" smtClean="0"/>
              <a:t>19</a:t>
            </a:fld>
            <a:endParaRPr lang="en-CA"/>
          </a:p>
        </p:txBody>
      </p:sp>
      <p:grpSp>
        <p:nvGrpSpPr>
          <p:cNvPr id="21" name="Group 20">
            <a:extLst>
              <a:ext uri="{FF2B5EF4-FFF2-40B4-BE49-F238E27FC236}">
                <a16:creationId xmlns:a16="http://schemas.microsoft.com/office/drawing/2014/main" id="{DED1CF24-5C6A-43EC-BF9F-F177FDA8DF91}"/>
              </a:ext>
            </a:extLst>
          </p:cNvPr>
          <p:cNvGrpSpPr/>
          <p:nvPr>
            <p:custDataLst>
              <p:tags r:id="rId3"/>
            </p:custDataLst>
          </p:nvPr>
        </p:nvGrpSpPr>
        <p:grpSpPr>
          <a:xfrm>
            <a:off x="1433410" y="1431851"/>
            <a:ext cx="1863449" cy="1242104"/>
            <a:chOff x="-195312" y="1521278"/>
            <a:chExt cx="1944579" cy="1242104"/>
          </a:xfrm>
        </p:grpSpPr>
        <p:sp>
          <p:nvSpPr>
            <p:cNvPr id="5" name="TextBox 4">
              <a:extLst>
                <a:ext uri="{FF2B5EF4-FFF2-40B4-BE49-F238E27FC236}">
                  <a16:creationId xmlns:a16="http://schemas.microsoft.com/office/drawing/2014/main" id="{83502D33-4A16-4FBC-A49C-01AD6F9A4003}"/>
                </a:ext>
              </a:extLst>
            </p:cNvPr>
            <p:cNvSpPr txBox="1"/>
            <p:nvPr/>
          </p:nvSpPr>
          <p:spPr>
            <a:xfrm>
              <a:off x="-195312" y="2178607"/>
              <a:ext cx="1944579" cy="584775"/>
            </a:xfrm>
            <a:prstGeom prst="rect">
              <a:avLst/>
            </a:prstGeom>
            <a:noFill/>
          </p:spPr>
          <p:txBody>
            <a:bodyPr wrap="square" rtlCol="0">
              <a:spAutoFit/>
            </a:bodyPr>
            <a:lstStyle/>
            <a:p>
              <a:pPr algn="ctr"/>
              <a:r>
                <a:rPr lang="fr-CA" sz="1600" dirty="0"/>
                <a:t>Visiteur(s) de programme </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9"/>
            <a:srcRect/>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custDataLst>
              <p:tags r:id="rId4"/>
            </p:custDataLst>
          </p:nvPr>
        </p:nvSpPr>
        <p:spPr>
          <a:xfrm>
            <a:off x="3131840" y="1347614"/>
            <a:ext cx="4901441" cy="1938992"/>
          </a:xfrm>
          <a:prstGeom prst="rect">
            <a:avLst/>
          </a:prstGeom>
          <a:noFill/>
        </p:spPr>
        <p:txBody>
          <a:bodyPr wrap="square" rtlCol="0">
            <a:spAutoFit/>
          </a:bodyPr>
          <a:lstStyle/>
          <a:p>
            <a:pPr marL="285750" indent="-285750">
              <a:buFont typeface="Arial" panose="020B0604020202020204" pitchFamily="34" charset="0"/>
              <a:buChar char="•"/>
            </a:pPr>
            <a:r>
              <a:rPr lang="en-CA" sz="1600" dirty="0"/>
              <a:t>Un par programme (deux pour les nouveaux programmes)</a:t>
            </a:r>
          </a:p>
          <a:p>
            <a:pPr marL="285750" indent="-285750">
              <a:buFont typeface="Arial" panose="020B0604020202020204" pitchFamily="34" charset="0"/>
              <a:buChar char="•"/>
            </a:pPr>
            <a:r>
              <a:rPr lang="fr-FR" sz="1600" dirty="0"/>
              <a:t>Évalue le contenu des cours, les documents, les installations et la stabilité du programme</a:t>
            </a:r>
          </a:p>
          <a:p>
            <a:pPr marL="285750" indent="-285750">
              <a:buFont typeface="Arial" panose="020B0604020202020204" pitchFamily="34" charset="0"/>
              <a:buChar char="•"/>
            </a:pPr>
            <a:r>
              <a:rPr lang="fr-FR" sz="1600" dirty="0"/>
              <a:t>A des entretiens avec les enseignants, le personnel et les étudiants</a:t>
            </a:r>
          </a:p>
          <a:p>
            <a:pPr marL="285750" indent="-285750">
              <a:buFont typeface="Arial" panose="020B0604020202020204" pitchFamily="34" charset="0"/>
              <a:buChar char="•"/>
            </a:pPr>
            <a:endParaRPr lang="en-CA" sz="2400" dirty="0"/>
          </a:p>
        </p:txBody>
      </p:sp>
      <p:grpSp>
        <p:nvGrpSpPr>
          <p:cNvPr id="33" name="Group 32">
            <a:extLst>
              <a:ext uri="{FF2B5EF4-FFF2-40B4-BE49-F238E27FC236}">
                <a16:creationId xmlns:a16="http://schemas.microsoft.com/office/drawing/2014/main" id="{E553A5BC-72E3-4B58-AD66-C99CC428EDAE}"/>
              </a:ext>
            </a:extLst>
          </p:cNvPr>
          <p:cNvGrpSpPr/>
          <p:nvPr>
            <p:custDataLst>
              <p:tags r:id="rId5"/>
            </p:custDataLst>
          </p:nvPr>
        </p:nvGrpSpPr>
        <p:grpSpPr>
          <a:xfrm>
            <a:off x="1653145" y="3141709"/>
            <a:ext cx="1423980" cy="959339"/>
            <a:chOff x="277" y="1521278"/>
            <a:chExt cx="1371199"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277" y="2142063"/>
              <a:ext cx="1371199" cy="338554"/>
            </a:xfrm>
            <a:prstGeom prst="rect">
              <a:avLst/>
            </a:prstGeom>
            <a:noFill/>
          </p:spPr>
          <p:txBody>
            <a:bodyPr wrap="none" lIns="91440" tIns="45720" rIns="91440" bIns="45720" rtlCol="0" anchor="t">
              <a:spAutoFit/>
            </a:bodyPr>
            <a:lstStyle/>
            <a:p>
              <a:pPr algn="ctr"/>
              <a:r>
                <a:rPr lang="fr-CA" sz="1600" dirty="0"/>
                <a:t>Observateur(s)</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9"/>
            <a:srcRect/>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6"/>
            </p:custDataLst>
          </p:nvPr>
        </p:nvSpPr>
        <p:spPr>
          <a:xfrm>
            <a:off x="3131840" y="3039219"/>
            <a:ext cx="4901441" cy="1692771"/>
          </a:xfrm>
          <a:prstGeom prst="rect">
            <a:avLst/>
          </a:prstGeom>
          <a:noFill/>
        </p:spPr>
        <p:txBody>
          <a:bodyPr wrap="square" rtlCol="0">
            <a:spAutoFit/>
          </a:bodyPr>
          <a:lstStyle/>
          <a:p>
            <a:pPr marL="285750" indent="-285750">
              <a:buFont typeface="Arial" panose="020B0604020202020204" pitchFamily="34" charset="0"/>
              <a:buChar char="•"/>
            </a:pPr>
            <a:r>
              <a:rPr lang="fr-CA" sz="1600" dirty="0"/>
              <a:t>Observe les aspects de la visite qui présentent le plus grand intérêt</a:t>
            </a:r>
          </a:p>
          <a:p>
            <a:pPr marL="285750" indent="-285750">
              <a:buFont typeface="Arial" panose="020B0604020202020204" pitchFamily="34" charset="0"/>
              <a:buChar char="•"/>
            </a:pPr>
            <a:r>
              <a:rPr lang="fr-CA" sz="1600" dirty="0"/>
              <a:t>Accord de Washington, conseil d’Ingénieurs Canada, autres organismes d’agrément du Canada et de l’étranger, etc.</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3534081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p:txBody>
          <a:bodyPr>
            <a:normAutofit/>
          </a:bodyPr>
          <a:lstStyle/>
          <a:p>
            <a:r>
              <a:rPr lang="fr-CA" noProof="0" dirty="0"/>
              <a:t>Visite d’agrément à &lt;nom de l’EES&gt; &lt;période&gt;</a:t>
            </a:r>
          </a:p>
        </p:txBody>
      </p:sp>
      <p:sp>
        <p:nvSpPr>
          <p:cNvPr id="3" name="Subtitle 2"/>
          <p:cNvSpPr>
            <a:spLocks noGrp="1"/>
          </p:cNvSpPr>
          <p:nvPr>
            <p:ph type="subTitle" idx="1"/>
            <p:custDataLst>
              <p:tags r:id="rId2"/>
            </p:custDataLst>
          </p:nvPr>
        </p:nvSpPr>
        <p:spPr/>
        <p:txBody>
          <a:bodyPr/>
          <a:lstStyle/>
          <a:p>
            <a:r>
              <a:rPr lang="fr-CA" noProof="0" dirty="0"/>
              <a:t>Nom du présentateur ou de la présentatrice</a:t>
            </a:r>
          </a:p>
          <a:p>
            <a:r>
              <a:rPr lang="fr-CA" noProof="0" dirty="0"/>
              <a:t>Titre</a:t>
            </a:r>
          </a:p>
        </p:txBody>
      </p:sp>
      <p:sp>
        <p:nvSpPr>
          <p:cNvPr id="6" name="Slide Number Placeholder 5">
            <a:extLst>
              <a:ext uri="{FF2B5EF4-FFF2-40B4-BE49-F238E27FC236}">
                <a16:creationId xmlns:a16="http://schemas.microsoft.com/office/drawing/2014/main" id="{0528C261-06D0-4A38-84DC-B1F7AA77364B}"/>
              </a:ext>
            </a:extLst>
          </p:cNvPr>
          <p:cNvSpPr>
            <a:spLocks noGrp="1"/>
          </p:cNvSpPr>
          <p:nvPr>
            <p:ph type="sldNum" sz="quarter" idx="4294967295"/>
            <p:custDataLst>
              <p:tags r:id="rId3"/>
            </p:custDataLst>
          </p:nvPr>
        </p:nvSpPr>
        <p:spPr>
          <a:xfrm>
            <a:off x="7010400" y="4767263"/>
            <a:ext cx="2133600" cy="274637"/>
          </a:xfrm>
        </p:spPr>
        <p:txBody>
          <a:bodyPr/>
          <a:lstStyle/>
          <a:p>
            <a:fld id="{B58D80FD-4C81-4DB0-B03D-680B8025C261}" type="slidenum">
              <a:rPr lang="en-CA" smtClean="0"/>
              <a:t>2</a:t>
            </a:fld>
            <a:endParaRPr lang="en-CA" dirty="0"/>
          </a:p>
        </p:txBody>
      </p:sp>
    </p:spTree>
    <p:extLst>
      <p:ext uri="{BB962C8B-B14F-4D97-AF65-F5344CB8AC3E}">
        <p14:creationId xmlns:p14="http://schemas.microsoft.com/office/powerpoint/2010/main" val="33217762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custDataLst>
              <p:tags r:id="rId1"/>
            </p:custDataLst>
          </p:nvPr>
        </p:nvSpPr>
        <p:spPr/>
        <p:txBody>
          <a:bodyPr vert="horz" lIns="91440" tIns="45720" rIns="91440" bIns="45720" rtlCol="0" anchor="b" anchorCtr="0">
            <a:normAutofit/>
          </a:bodyPr>
          <a:lstStyle/>
          <a:p>
            <a:r>
              <a:rPr lang="fr-CA" noProof="0" dirty="0">
                <a:solidFill>
                  <a:srgbClr val="003C71"/>
                </a:solidFill>
              </a:rPr>
              <a:t>Secrétariat du Bureau d’agrément</a:t>
            </a:r>
            <a:br>
              <a:rPr lang="fr-CA" noProof="0" dirty="0">
                <a:solidFill>
                  <a:srgbClr val="003C71"/>
                </a:solidFill>
              </a:rPr>
            </a:br>
            <a:r>
              <a:rPr lang="fr-CA" sz="2200" noProof="0" dirty="0">
                <a:solidFill>
                  <a:srgbClr val="003C71"/>
                </a:solidFill>
              </a:rPr>
              <a:t>Principaux rôles</a:t>
            </a:r>
          </a:p>
        </p:txBody>
      </p:sp>
      <p:sp>
        <p:nvSpPr>
          <p:cNvPr id="6" name="Slide Number Placeholder 5">
            <a:extLst>
              <a:ext uri="{FF2B5EF4-FFF2-40B4-BE49-F238E27FC236}">
                <a16:creationId xmlns:a16="http://schemas.microsoft.com/office/drawing/2014/main" id="{343657E0-053D-4F82-93B2-71F95F3B63F7}"/>
              </a:ext>
            </a:extLst>
          </p:cNvPr>
          <p:cNvSpPr>
            <a:spLocks noGrp="1"/>
          </p:cNvSpPr>
          <p:nvPr>
            <p:ph type="sldNum" sz="quarter" idx="4"/>
            <p:custDataLst>
              <p:tags r:id="rId2"/>
            </p:custDataLst>
          </p:nvPr>
        </p:nvSpPr>
        <p:spPr/>
        <p:txBody>
          <a:bodyPr/>
          <a:lstStyle/>
          <a:p>
            <a:fld id="{563C4DE7-2C0E-4233-90AF-66CA7F4F4AE8}" type="slidenum">
              <a:rPr lang="en-CA" smtClean="0"/>
              <a:t>20</a:t>
            </a:fld>
            <a:endParaRPr lang="en-CA"/>
          </a:p>
        </p:txBody>
      </p:sp>
      <p:grpSp>
        <p:nvGrpSpPr>
          <p:cNvPr id="33" name="Group 32">
            <a:extLst>
              <a:ext uri="{FF2B5EF4-FFF2-40B4-BE49-F238E27FC236}">
                <a16:creationId xmlns:a16="http://schemas.microsoft.com/office/drawing/2014/main" id="{E553A5BC-72E3-4B58-AD66-C99CC428EDAE}"/>
              </a:ext>
            </a:extLst>
          </p:cNvPr>
          <p:cNvGrpSpPr/>
          <p:nvPr>
            <p:custDataLst>
              <p:tags r:id="rId3"/>
            </p:custDataLst>
          </p:nvPr>
        </p:nvGrpSpPr>
        <p:grpSpPr>
          <a:xfrm>
            <a:off x="1325495" y="1738430"/>
            <a:ext cx="1871025" cy="959339"/>
            <a:chOff x="-111523" y="1521278"/>
            <a:chExt cx="1801675" cy="959339"/>
          </a:xfrm>
        </p:grpSpPr>
        <p:sp>
          <p:nvSpPr>
            <p:cNvPr id="34" name="TextBox 33">
              <a:extLst>
                <a:ext uri="{FF2B5EF4-FFF2-40B4-BE49-F238E27FC236}">
                  <a16:creationId xmlns:a16="http://schemas.microsoft.com/office/drawing/2014/main" id="{175E90E0-300E-460B-803E-EF4F3FD08135}"/>
                </a:ext>
              </a:extLst>
            </p:cNvPr>
            <p:cNvSpPr txBox="1"/>
            <p:nvPr/>
          </p:nvSpPr>
          <p:spPr>
            <a:xfrm>
              <a:off x="9531" y="2142064"/>
              <a:ext cx="1559567" cy="335615"/>
            </a:xfrm>
            <a:prstGeom prst="rect">
              <a:avLst/>
            </a:prstGeom>
            <a:noFill/>
          </p:spPr>
          <p:txBody>
            <a:bodyPr wrap="none" rtlCol="0">
              <a:spAutoFit/>
            </a:bodyPr>
            <a:lstStyle/>
            <a:p>
              <a:pPr algn="ctr"/>
              <a:r>
                <a:rPr lang="en-CA" sz="1600"/>
                <a:t>Secrétariat du BA</a:t>
              </a:r>
            </a:p>
          </p:txBody>
        </p:sp>
        <p:pic>
          <p:nvPicPr>
            <p:cNvPr id="35" name="Graphic 34" descr="User">
              <a:extLst>
                <a:ext uri="{FF2B5EF4-FFF2-40B4-BE49-F238E27FC236}">
                  <a16:creationId xmlns:a16="http://schemas.microsoft.com/office/drawing/2014/main" id="{86559F17-0F4A-47C8-9878-5CED24E5929C}"/>
                </a:ext>
              </a:extLst>
            </p:cNvPr>
            <p:cNvPicPr>
              <a:picLocks noChangeAspect="1"/>
            </p:cNvPicPr>
            <p:nvPr/>
          </p:nvPicPr>
          <p:blipFill>
            <a:blip r:embed="rId7"/>
            <a:srcRect/>
            <a:stretch>
              <a:fillRect/>
            </a:stretch>
          </p:blipFill>
          <p:spPr>
            <a:xfrm>
              <a:off x="351511" y="1521278"/>
              <a:ext cx="668728" cy="668728"/>
            </a:xfrm>
            <a:prstGeom prst="rect">
              <a:avLst/>
            </a:prstGeom>
          </p:spPr>
        </p:pic>
      </p:grpSp>
      <p:sp>
        <p:nvSpPr>
          <p:cNvPr id="36" name="TextBox 35">
            <a:extLst>
              <a:ext uri="{FF2B5EF4-FFF2-40B4-BE49-F238E27FC236}">
                <a16:creationId xmlns:a16="http://schemas.microsoft.com/office/drawing/2014/main" id="{5BA1F62E-894C-4CF4-B16E-92419949715B}"/>
              </a:ext>
            </a:extLst>
          </p:cNvPr>
          <p:cNvSpPr txBox="1"/>
          <p:nvPr>
            <p:custDataLst>
              <p:tags r:id="rId4"/>
            </p:custDataLst>
          </p:nvPr>
        </p:nvSpPr>
        <p:spPr>
          <a:xfrm>
            <a:off x="3272517" y="1687984"/>
            <a:ext cx="4901441" cy="1678077"/>
          </a:xfrm>
          <a:prstGeom prst="rect">
            <a:avLst/>
          </a:prstGeom>
          <a:noFill/>
        </p:spPr>
        <p:txBody>
          <a:bodyPr wrap="square" rtlCol="0">
            <a:spAutoFit/>
          </a:bodyPr>
          <a:lstStyle/>
          <a:p>
            <a:pPr marL="285750" indent="-285750">
              <a:buFont typeface="Arial" panose="020B0604020202020204" pitchFamily="34" charset="0"/>
              <a:buChar char="•"/>
            </a:pPr>
            <a:r>
              <a:rPr lang="fr-CA" sz="1600" dirty="0"/>
              <a:t>Coordonne la visite du début à la fin (logistique, soutien du président de l’équipe, rapport de l’équipe de visiteurs, etc.)</a:t>
            </a:r>
          </a:p>
          <a:p>
            <a:pPr marL="285750" indent="-285750">
              <a:buFont typeface="Arial" panose="020B0604020202020204" pitchFamily="34" charset="0"/>
              <a:buChar char="•"/>
            </a:pPr>
            <a:r>
              <a:rPr lang="fr-CA" sz="1600" dirty="0"/>
              <a:t>Participe aux visites, sur demande</a:t>
            </a:r>
          </a:p>
          <a:p>
            <a:pPr marL="285750" indent="-285750">
              <a:buFont typeface="Arial" panose="020B0604020202020204" pitchFamily="34" charset="0"/>
              <a:buChar char="•"/>
            </a:pPr>
            <a:r>
              <a:rPr lang="fr-CA" sz="1600" dirty="0"/>
              <a:t>Cerne les améliorations potentielles du processus</a:t>
            </a:r>
          </a:p>
          <a:p>
            <a:pPr marL="285750" indent="-285750">
              <a:buFont typeface="Arial" panose="020B0604020202020204" pitchFamily="34" charset="0"/>
              <a:buChar char="•"/>
            </a:pPr>
            <a:endParaRPr lang="en-CA" sz="2400" dirty="0"/>
          </a:p>
        </p:txBody>
      </p:sp>
    </p:spTree>
    <p:extLst>
      <p:ext uri="{BB962C8B-B14F-4D97-AF65-F5344CB8AC3E}">
        <p14:creationId xmlns:p14="http://schemas.microsoft.com/office/powerpoint/2010/main" val="860651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566246-9E03-48D6-AD18-0E10633147D4}"/>
              </a:ext>
            </a:extLst>
          </p:cNvPr>
          <p:cNvSpPr>
            <a:spLocks noGrp="1"/>
          </p:cNvSpPr>
          <p:nvPr>
            <p:ph type="title"/>
            <p:custDataLst>
              <p:tags r:id="rId1"/>
            </p:custDataLst>
          </p:nvPr>
        </p:nvSpPr>
        <p:spPr>
          <a:xfrm>
            <a:off x="262890" y="0"/>
            <a:ext cx="7886700" cy="994172"/>
          </a:xfrm>
        </p:spPr>
        <p:txBody>
          <a:bodyPr/>
          <a:lstStyle/>
          <a:p>
            <a:r>
              <a:rPr lang="fr-CA" noProof="0" dirty="0">
                <a:solidFill>
                  <a:srgbClr val="003C71"/>
                </a:solidFill>
              </a:rPr>
              <a:t>Temps à consacrer</a:t>
            </a:r>
          </a:p>
        </p:txBody>
      </p:sp>
      <p:graphicFrame>
        <p:nvGraphicFramePr>
          <p:cNvPr id="5" name="Content Placeholder 4">
            <a:extLst>
              <a:ext uri="{FF2B5EF4-FFF2-40B4-BE49-F238E27FC236}">
                <a16:creationId xmlns:a16="http://schemas.microsoft.com/office/drawing/2014/main" id="{537A9984-2CAA-405F-B194-0433C356B4D1}"/>
              </a:ext>
            </a:extLst>
          </p:cNvPr>
          <p:cNvGraphicFramePr>
            <a:graphicFrameLocks noGrp="1"/>
          </p:cNvGraphicFramePr>
          <p:nvPr>
            <p:ph idx="1"/>
            <p:custDataLst>
              <p:tags r:id="rId2"/>
            </p:custDataLst>
            <p:extLst>
              <p:ext uri="{D42A27DB-BD31-4B8C-83A1-F6EECF244321}">
                <p14:modId xmlns:p14="http://schemas.microsoft.com/office/powerpoint/2010/main" val="1137611431"/>
              </p:ext>
            </p:extLst>
          </p:nvPr>
        </p:nvGraphicFramePr>
        <p:xfrm>
          <a:off x="359532" y="738398"/>
          <a:ext cx="8424936" cy="4023991"/>
        </p:xfrm>
        <a:graphic>
          <a:graphicData uri="http://schemas.openxmlformats.org/drawingml/2006/table">
            <a:tbl>
              <a:tblPr/>
              <a:tblGrid>
                <a:gridCol w="3528392">
                  <a:extLst>
                    <a:ext uri="{9D8B030D-6E8A-4147-A177-3AD203B41FA5}">
                      <a16:colId xmlns:a16="http://schemas.microsoft.com/office/drawing/2014/main" val="686286653"/>
                    </a:ext>
                  </a:extLst>
                </a:gridCol>
                <a:gridCol w="3024290">
                  <a:extLst>
                    <a:ext uri="{9D8B030D-6E8A-4147-A177-3AD203B41FA5}">
                      <a16:colId xmlns:a16="http://schemas.microsoft.com/office/drawing/2014/main" val="2533555998"/>
                    </a:ext>
                  </a:extLst>
                </a:gridCol>
                <a:gridCol w="1872254">
                  <a:extLst>
                    <a:ext uri="{9D8B030D-6E8A-4147-A177-3AD203B41FA5}">
                      <a16:colId xmlns:a16="http://schemas.microsoft.com/office/drawing/2014/main" val="1686351761"/>
                    </a:ext>
                  </a:extLst>
                </a:gridCol>
              </a:tblGrid>
              <a:tr h="396871">
                <a:tc>
                  <a:txBody>
                    <a:bodyPr/>
                    <a:lstStyle/>
                    <a:p>
                      <a:r>
                        <a:rPr lang="en-CA" sz="1600" b="1" kern="1200">
                          <a:solidFill>
                            <a:srgbClr val="003C71"/>
                          </a:solidFill>
                          <a:latin typeface="+mj-lt"/>
                          <a:ea typeface="+mj-ea"/>
                          <a:cs typeface="+mj-cs"/>
                        </a:rPr>
                        <a:t>ACTIVITÉ</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600" b="1" kern="1200">
                          <a:solidFill>
                            <a:srgbClr val="003C71"/>
                          </a:solidFill>
                          <a:latin typeface="+mj-lt"/>
                          <a:ea typeface="+mj-ea"/>
                          <a:cs typeface="+mj-cs"/>
                        </a:rPr>
                        <a:t>DATE D’ÉCHÉANCE</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algn="l" defTabSz="914400" rtl="0" eaLnBrk="1" latinLnBrk="0" hangingPunct="1"/>
                      <a:r>
                        <a:rPr lang="en-CA" sz="1600" b="1" kern="1200" dirty="0">
                          <a:solidFill>
                            <a:srgbClr val="003C71"/>
                          </a:solidFill>
                          <a:latin typeface="+mj-lt"/>
                          <a:ea typeface="+mj-ea"/>
                          <a:cs typeface="+mj-cs"/>
                        </a:rPr>
                        <a:t>TEMPS À CONSACRER</a:t>
                      </a:r>
                    </a:p>
                  </a:txBody>
                  <a:tcPr marL="48816" marR="48816"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4273436"/>
                  </a:ext>
                </a:extLst>
              </a:tr>
              <a:tr h="1190612">
                <a:tc>
                  <a:txBody>
                    <a:bodyPr/>
                    <a:lstStyle/>
                    <a:p>
                      <a:pPr marL="285750" indent="-285750">
                        <a:buFont typeface="Arial" panose="020B0604020202020204" pitchFamily="34" charset="0"/>
                        <a:buChar char="•"/>
                      </a:pPr>
                      <a:r>
                        <a:rPr lang="en-US" sz="1400">
                          <a:effectLst/>
                          <a:latin typeface="Arial" panose="020B0604020202020204" pitchFamily="34" charset="0"/>
                        </a:rPr>
                        <a:t>Examen du questionnaire rempli par l’établissement</a:t>
                      </a:r>
                    </a:p>
                    <a:p>
                      <a:pPr marL="285750" indent="-285750">
                        <a:buFont typeface="Arial" panose="020B0604020202020204" pitchFamily="34" charset="0"/>
                        <a:buChar char="•"/>
                      </a:pPr>
                      <a:r>
                        <a:rPr lang="en-US" sz="1400">
                          <a:effectLst/>
                          <a:latin typeface="Arial" panose="020B0604020202020204" pitchFamily="34" charset="0"/>
                        </a:rPr>
                        <a:t>Préparation du formulaire Suivi des points à considérer dans le programme d’études : Document de travail.</a:t>
                      </a:r>
                    </a:p>
                    <a:p>
                      <a:pPr marL="285750" indent="-285750">
                        <a:buFont typeface="Arial" panose="020B0604020202020204" pitchFamily="34" charset="0"/>
                        <a:buChar char="•"/>
                      </a:pPr>
                      <a:r>
                        <a:rPr lang="en-US" sz="1400">
                          <a:effectLst/>
                          <a:latin typeface="Arial" panose="020B0604020202020204" pitchFamily="34" charset="0"/>
                        </a:rPr>
                        <a:t>Réunions d’équipe (convoquées par le président ou la présidente)</a:t>
                      </a:r>
                    </a:p>
                    <a:p>
                      <a:pPr marL="285750" indent="-285750">
                        <a:buFont typeface="Arial" panose="020B0604020202020204" pitchFamily="34" charset="0"/>
                        <a:buChar char="•"/>
                      </a:pPr>
                      <a:r>
                        <a:rPr lang="en-US" sz="1400">
                          <a:effectLst/>
                          <a:latin typeface="Arial" panose="020B0604020202020204" pitchFamily="34" charset="0"/>
                        </a:rPr>
                        <a:t>Formation (comprenant le module de formation en ligne et une à trois téléconférences avec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8 à 4 semaines avant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3 à 5 jours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4410564"/>
                  </a:ext>
                </a:extLst>
              </a:tr>
              <a:tr h="604018">
                <a:tc>
                  <a:txBody>
                    <a:bodyPr/>
                    <a:lstStyle/>
                    <a:p>
                      <a:r>
                        <a:rPr lang="fr-CA" sz="1400" noProof="0" dirty="0">
                          <a:effectLst/>
                          <a:latin typeface="Arial" panose="020B0604020202020204" pitchFamily="34" charset="0"/>
                        </a:rPr>
                        <a:t>Visite sur les lieux</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(Arrivée le samedi soir, départ le mardi après-midi)</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1 journée de déplacement + 3 jours de travail</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73859995"/>
                  </a:ext>
                </a:extLst>
              </a:tr>
              <a:tr h="595306">
                <a:tc>
                  <a:txBody>
                    <a:bodyPr/>
                    <a:lstStyle/>
                    <a:p>
                      <a:r>
                        <a:rPr lang="en-US" sz="1400">
                          <a:effectLst/>
                          <a:latin typeface="Arial" panose="020B0604020202020204" pitchFamily="34" charset="0"/>
                        </a:rPr>
                        <a:t>Rédaction du Rapport de l’équipe de visiteurs</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a:effectLst/>
                          <a:latin typeface="Arial" panose="020B0604020202020204" pitchFamily="34" charset="0"/>
                        </a:rPr>
                        <a:t>À remettre au président de l’équipe dans les 2 semaines qui suivent la visite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CA" sz="1400" noProof="0" dirty="0">
                          <a:effectLst/>
                          <a:latin typeface="Arial" panose="020B0604020202020204" pitchFamily="34" charset="0"/>
                        </a:rPr>
                        <a:t>1 journée</a:t>
                      </a:r>
                    </a:p>
                  </a:txBody>
                  <a:tcPr marL="48816" marR="48816"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570242688"/>
                  </a:ext>
                </a:extLst>
              </a:tr>
            </a:tbl>
          </a:graphicData>
        </a:graphic>
      </p:graphicFrame>
      <p:sp>
        <p:nvSpPr>
          <p:cNvPr id="4" name="Slide Number Placeholder 3">
            <a:extLst>
              <a:ext uri="{FF2B5EF4-FFF2-40B4-BE49-F238E27FC236}">
                <a16:creationId xmlns:a16="http://schemas.microsoft.com/office/drawing/2014/main" id="{CD0C603C-DFA6-4CAF-AFD6-40EE832EDD3C}"/>
              </a:ext>
            </a:extLst>
          </p:cNvPr>
          <p:cNvSpPr>
            <a:spLocks noGrp="1"/>
          </p:cNvSpPr>
          <p:nvPr>
            <p:ph type="sldNum" sz="quarter" idx="4"/>
            <p:custDataLst>
              <p:tags r:id="rId3"/>
            </p:custDataLst>
          </p:nvPr>
        </p:nvSpPr>
        <p:spPr/>
        <p:txBody>
          <a:bodyPr/>
          <a:lstStyle/>
          <a:p>
            <a:fld id="{ABC7DE1D-89FE-41E8-99A9-78DFAA4DFAAA}" type="slidenum">
              <a:rPr lang="en-CA" smtClean="0"/>
              <a:t>21</a:t>
            </a:fld>
            <a:endParaRPr lang="en-CA"/>
          </a:p>
        </p:txBody>
      </p:sp>
    </p:spTree>
    <p:extLst>
      <p:ext uri="{BB962C8B-B14F-4D97-AF65-F5344CB8AC3E}">
        <p14:creationId xmlns:p14="http://schemas.microsoft.com/office/powerpoint/2010/main" val="38842108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Avant la visite</a:t>
            </a:r>
          </a:p>
        </p:txBody>
      </p:sp>
      <p:sp>
        <p:nvSpPr>
          <p:cNvPr id="5" name="Slide Number Placeholder 4">
            <a:extLst>
              <a:ext uri="{FF2B5EF4-FFF2-40B4-BE49-F238E27FC236}">
                <a16:creationId xmlns:a16="http://schemas.microsoft.com/office/drawing/2014/main" id="{D8709933-EA0D-42B3-B562-CA5290577D31}"/>
              </a:ext>
            </a:extLst>
          </p:cNvPr>
          <p:cNvSpPr>
            <a:spLocks noGrp="1"/>
          </p:cNvSpPr>
          <p:nvPr>
            <p:ph type="sldNum" sz="quarter" idx="4"/>
            <p:custDataLst>
              <p:tags r:id="rId2"/>
            </p:custDataLst>
          </p:nvPr>
        </p:nvSpPr>
        <p:spPr/>
        <p:txBody>
          <a:bodyPr/>
          <a:lstStyle/>
          <a:p>
            <a:r>
              <a:rPr lang="en-CA">
                <a:cs typeface="Calibri"/>
              </a:rPr>
              <a:t>30</a:t>
            </a:r>
            <a:endParaRPr lang="en-US"/>
          </a:p>
        </p:txBody>
      </p:sp>
    </p:spTree>
    <p:extLst>
      <p:ext uri="{BB962C8B-B14F-4D97-AF65-F5344CB8AC3E}">
        <p14:creationId xmlns:p14="http://schemas.microsoft.com/office/powerpoint/2010/main" val="23208041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custDataLst>
              <p:tags r:id="rId2"/>
            </p:custDataLst>
          </p:nvPr>
        </p:nvSpPr>
        <p:spPr>
          <a:xfrm>
            <a:off x="320096" y="1072134"/>
            <a:ext cx="4824536" cy="3387823"/>
          </a:xfrm>
        </p:spPr>
        <p:txBody>
          <a:bodyPr>
            <a:normAutofit/>
          </a:bodyPr>
          <a:lstStyle/>
          <a:p>
            <a:pPr marL="0" indent="0">
              <a:buNone/>
            </a:pPr>
            <a:r>
              <a:rPr lang="fr-CA" altLang="fr-FR" noProof="0"/>
              <a:t>Tous les membres de l’équipe de visiteurs devraient :</a:t>
            </a:r>
          </a:p>
          <a:p>
            <a:r>
              <a:rPr lang="fr-CA" altLang="fr-FR" noProof="0"/>
              <a:t>Se familiariser avec les normes</a:t>
            </a:r>
          </a:p>
          <a:p>
            <a:r>
              <a:rPr lang="fr-CA" altLang="fr-FR" noProof="0"/>
              <a:t>Prendre note de l’évolution des normes et des énoncés d’interprétation</a:t>
            </a:r>
          </a:p>
          <a:p>
            <a:pPr lvl="1"/>
            <a:r>
              <a:rPr lang="fr-CA" altLang="fr-FR" sz="1600" noProof="0"/>
              <a:t>Ils pourraient avoir changé depuis la dernière fois que vous avez été visiteur de programme!</a:t>
            </a:r>
          </a:p>
        </p:txBody>
      </p:sp>
      <p:sp>
        <p:nvSpPr>
          <p:cNvPr id="4" name="Slide Number Placeholder 3">
            <a:extLst>
              <a:ext uri="{FF2B5EF4-FFF2-40B4-BE49-F238E27FC236}">
                <a16:creationId xmlns:a16="http://schemas.microsoft.com/office/drawing/2014/main" id="{0F3F3A5F-F32A-49A1-9031-41E98E6C08BF}"/>
              </a:ext>
            </a:extLst>
          </p:cNvPr>
          <p:cNvSpPr>
            <a:spLocks noGrp="1"/>
          </p:cNvSpPr>
          <p:nvPr>
            <p:ph type="sldNum" sz="quarter" idx="4"/>
            <p:custDataLst>
              <p:tags r:id="rId3"/>
            </p:custDataLst>
          </p:nvPr>
        </p:nvSpPr>
        <p:spPr/>
        <p:txBody>
          <a:bodyPr/>
          <a:lstStyle/>
          <a:p>
            <a:fld id="{FE95DA82-26F3-4D20-8D96-F57DF74CF111}" type="slidenum">
              <a:rPr lang="en-CA" smtClean="0"/>
              <a:t>23</a:t>
            </a:fld>
            <a:endParaRPr lang="en-CA"/>
          </a:p>
        </p:txBody>
      </p:sp>
      <p:pic>
        <p:nvPicPr>
          <p:cNvPr id="2" name="Picture 1" descr="A group of people sitting around a table&#10;&#10;Description automatically generated">
            <a:extLst>
              <a:ext uri="{FF2B5EF4-FFF2-40B4-BE49-F238E27FC236}">
                <a16:creationId xmlns:a16="http://schemas.microsoft.com/office/drawing/2014/main" id="{F7D0F705-C0DF-B707-8F5A-DA2DA12C2B0E}"/>
              </a:ext>
            </a:extLst>
          </p:cNvPr>
          <p:cNvPicPr>
            <a:picLocks noChangeAspect="1"/>
          </p:cNvPicPr>
          <p:nvPr/>
        </p:nvPicPr>
        <p:blipFill>
          <a:blip r:embed="rId6"/>
          <a:stretch>
            <a:fillRect/>
          </a:stretch>
        </p:blipFill>
        <p:spPr>
          <a:xfrm>
            <a:off x="5133622" y="566600"/>
            <a:ext cx="3695699" cy="4800523"/>
          </a:xfrm>
          <a:prstGeom prst="rect">
            <a:avLst/>
          </a:prstGeom>
        </p:spPr>
      </p:pic>
    </p:spTree>
    <p:extLst>
      <p:ext uri="{BB962C8B-B14F-4D97-AF65-F5344CB8AC3E}">
        <p14:creationId xmlns:p14="http://schemas.microsoft.com/office/powerpoint/2010/main" val="42865364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FAE110-6CB9-4BB4-87BE-CCEFDABB7552}"/>
              </a:ext>
            </a:extLst>
          </p:cNvPr>
          <p:cNvSpPr>
            <a:spLocks noGrp="1"/>
          </p:cNvSpPr>
          <p:nvPr>
            <p:ph type="title"/>
            <p:custDataLst>
              <p:tags r:id="rId1"/>
            </p:custDataLst>
          </p:nvPr>
        </p:nvSpPr>
        <p:spPr>
          <a:xfrm>
            <a:off x="457200" y="280070"/>
            <a:ext cx="8229600" cy="857250"/>
          </a:xfrm>
        </p:spPr>
        <p:txBody>
          <a:bodyPr/>
          <a:lstStyle/>
          <a:p>
            <a:r>
              <a:rPr lang="fr-CA" noProof="0">
                <a:solidFill>
                  <a:srgbClr val="003C71"/>
                </a:solidFill>
              </a:rPr>
              <a:t>Formation</a:t>
            </a:r>
          </a:p>
        </p:txBody>
      </p:sp>
      <p:sp>
        <p:nvSpPr>
          <p:cNvPr id="3" name="Content Placeholder 2">
            <a:extLst>
              <a:ext uri="{FF2B5EF4-FFF2-40B4-BE49-F238E27FC236}">
                <a16:creationId xmlns:a16="http://schemas.microsoft.com/office/drawing/2014/main" id="{B300C66C-D4F9-47BC-941A-F2C98E4D3C7F}"/>
              </a:ext>
            </a:extLst>
          </p:cNvPr>
          <p:cNvSpPr>
            <a:spLocks noGrp="1"/>
          </p:cNvSpPr>
          <p:nvPr>
            <p:ph idx="1"/>
            <p:custDataLst>
              <p:tags r:id="rId2"/>
            </p:custDataLst>
          </p:nvPr>
        </p:nvSpPr>
        <p:spPr>
          <a:xfrm>
            <a:off x="395536" y="1203598"/>
            <a:ext cx="3672408" cy="3312368"/>
          </a:xfrm>
        </p:spPr>
        <p:txBody>
          <a:bodyPr>
            <a:normAutofit fontScale="97500" lnSpcReduction="10000"/>
          </a:bodyPr>
          <a:lstStyle/>
          <a:p>
            <a:r>
              <a:rPr lang="fr-CA" sz="2000" noProof="0" dirty="0"/>
              <a:t>Chaque membre de l’équipe doit suivre la formation en ligne</a:t>
            </a:r>
          </a:p>
          <a:p>
            <a:r>
              <a:rPr lang="fr-CA" sz="2000" noProof="0" dirty="0"/>
              <a:t>Les données de connexion sont fournies par le secrétariat du BA</a:t>
            </a:r>
          </a:p>
          <a:p>
            <a:r>
              <a:rPr lang="fr-CA" sz="2000" noProof="0" dirty="0"/>
              <a:t>Vue d’ensemble du processus d’agrément, rôles et responsabilités, conseils, etc.</a:t>
            </a:r>
          </a:p>
          <a:p>
            <a:pPr marL="0" indent="0">
              <a:buNone/>
            </a:pPr>
            <a:endParaRPr lang="fr-CA" sz="2000" noProof="0" dirty="0"/>
          </a:p>
        </p:txBody>
      </p:sp>
      <p:sp>
        <p:nvSpPr>
          <p:cNvPr id="7" name="Slide Number Placeholder 6">
            <a:extLst>
              <a:ext uri="{FF2B5EF4-FFF2-40B4-BE49-F238E27FC236}">
                <a16:creationId xmlns:a16="http://schemas.microsoft.com/office/drawing/2014/main" id="{05D41588-8AF0-4BDE-B3DC-747600C019C8}"/>
              </a:ext>
            </a:extLst>
          </p:cNvPr>
          <p:cNvSpPr>
            <a:spLocks noGrp="1"/>
          </p:cNvSpPr>
          <p:nvPr>
            <p:ph type="sldNum" sz="quarter" idx="4"/>
            <p:custDataLst>
              <p:tags r:id="rId3"/>
            </p:custDataLst>
          </p:nvPr>
        </p:nvSpPr>
        <p:spPr/>
        <p:txBody>
          <a:bodyPr/>
          <a:lstStyle/>
          <a:p>
            <a:fld id="{31D62985-2F92-40AB-B6F2-3DED40CF9BC0}" type="slidenum">
              <a:rPr lang="en-CA" smtClean="0"/>
              <a:t>24</a:t>
            </a:fld>
            <a:endParaRPr lang="en-CA"/>
          </a:p>
        </p:txBody>
      </p:sp>
      <p:pic>
        <p:nvPicPr>
          <p:cNvPr id="4" name="Picture 4" descr="Graphical user interface, text, application, email&#10;&#10;Description automatically generated">
            <a:extLst>
              <a:ext uri="{FF2B5EF4-FFF2-40B4-BE49-F238E27FC236}">
                <a16:creationId xmlns:a16="http://schemas.microsoft.com/office/drawing/2014/main" id="{5D148EDE-2A62-840E-369C-756A456216D2}"/>
              </a:ext>
            </a:extLst>
          </p:cNvPr>
          <p:cNvPicPr>
            <a:picLocks noChangeAspect="1"/>
          </p:cNvPicPr>
          <p:nvPr/>
        </p:nvPicPr>
        <p:blipFill>
          <a:blip r:embed="rId6"/>
          <a:stretch>
            <a:fillRect/>
          </a:stretch>
        </p:blipFill>
        <p:spPr>
          <a:xfrm>
            <a:off x="3868480" y="1060793"/>
            <a:ext cx="5162106" cy="3122333"/>
          </a:xfrm>
          <a:prstGeom prst="rect">
            <a:avLst/>
          </a:prstGeom>
        </p:spPr>
      </p:pic>
    </p:spTree>
    <p:extLst>
      <p:ext uri="{BB962C8B-B14F-4D97-AF65-F5344CB8AC3E}">
        <p14:creationId xmlns:p14="http://schemas.microsoft.com/office/powerpoint/2010/main" val="344475754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0" y="249616"/>
            <a:ext cx="9144000" cy="857250"/>
          </a:xfrm>
        </p:spPr>
        <p:txBody>
          <a:bodyPr>
            <a:normAutofit fontScale="90000"/>
          </a:bodyPr>
          <a:lstStyle/>
          <a:p>
            <a:pPr defTabSz="914400">
              <a:lnSpc>
                <a:spcPct val="100000"/>
              </a:lnSpc>
              <a:spcBef>
                <a:spcPts val="0"/>
              </a:spcBef>
              <a:defRPr/>
            </a:pPr>
            <a:r>
              <a:rPr lang="fr-CA" altLang="fr-FR" sz="3100" noProof="0" dirty="0">
                <a:solidFill>
                  <a:srgbClr val="003C71"/>
                </a:solidFill>
              </a:rPr>
              <a:t>Ressources à l’intention des équipes</a:t>
            </a:r>
            <a:br>
              <a:rPr lang="fr-CA" altLang="fr-FR" noProof="0" dirty="0">
                <a:solidFill>
                  <a:srgbClr val="003C71"/>
                </a:solidFill>
              </a:rPr>
            </a:br>
            <a:r>
              <a:rPr lang="fr-CA" altLang="fr-FR" sz="1200" b="0" dirty="0">
                <a:solidFill>
                  <a:srgbClr val="171F23"/>
                </a:solidFill>
                <a:latin typeface="Calibri" panose="020F0502020204030204"/>
                <a:ea typeface="+mn-ea"/>
                <a:cs typeface="+mn-cs"/>
              </a:rPr>
              <a:t>Les principaux documents relatifs à la préparation de la visite d’agrément sont accessibles dans le site Web public d'Ing</a:t>
            </a:r>
            <a:r>
              <a:rPr lang="fr-CA" sz="1200" b="0" dirty="0">
                <a:solidFill>
                  <a:srgbClr val="171F23"/>
                </a:solidFill>
                <a:latin typeface="Calibri" panose="020F0502020204030204"/>
                <a:ea typeface="+mn-ea"/>
                <a:cs typeface="+mn-cs"/>
              </a:rPr>
              <a:t>é</a:t>
            </a:r>
            <a:r>
              <a:rPr lang="fr-CA" altLang="fr-FR" sz="1200" b="0" dirty="0">
                <a:solidFill>
                  <a:srgbClr val="171F23"/>
                </a:solidFill>
                <a:latin typeface="Calibri" panose="020F0502020204030204"/>
                <a:ea typeface="+mn-ea"/>
                <a:cs typeface="+mn-cs"/>
              </a:rPr>
              <a:t>nieurs Canada :</a:t>
            </a:r>
            <a:br>
              <a:rPr lang="fr-CA" altLang="fr-FR" sz="1200" b="0" dirty="0">
                <a:solidFill>
                  <a:srgbClr val="171F23"/>
                </a:solidFill>
                <a:latin typeface="Calibri" panose="020F0502020204030204"/>
                <a:ea typeface="+mn-ea"/>
                <a:cs typeface="+mn-cs"/>
              </a:rPr>
            </a:br>
            <a:r>
              <a:rPr kumimoji="0" lang="fr-CA" sz="1200" b="0" i="0" u="none" strike="noStrike" kern="1200" cap="none" spc="0" normalizeH="0" baseline="0" noProof="0" dirty="0">
                <a:ln>
                  <a:noFill/>
                </a:ln>
                <a:solidFill>
                  <a:srgbClr val="171F23"/>
                </a:solidFill>
                <a:effectLst/>
                <a:uLnTx/>
                <a:uFillTx/>
                <a:latin typeface="Calibri" panose="020F0502020204030204"/>
                <a:ea typeface="+mn-ea"/>
                <a:cs typeface="+mn-cs"/>
              </a:rPr>
              <a:t> </a:t>
            </a:r>
            <a:r>
              <a:rPr kumimoji="0" lang="fr-CA" sz="1200" b="0" i="0" u="none" strike="noStrike" kern="1200" cap="none" spc="0" normalizeH="0" baseline="0" noProof="0" dirty="0">
                <a:ln>
                  <a:noFill/>
                </a:ln>
                <a:solidFill>
                  <a:srgbClr val="171F23"/>
                </a:solidFill>
                <a:effectLst/>
                <a:uLnTx/>
                <a:uFillTx/>
                <a:latin typeface="Calibri" panose="020F0502020204030204"/>
                <a:ea typeface="+mn-ea"/>
                <a:cs typeface="+mn-cs"/>
                <a:hlinkClick r:id="rId5"/>
              </a:rPr>
              <a:t>https://engineerscanada.ca/fr/agrement/ressources-en-matiere-dagrement</a:t>
            </a:r>
            <a:r>
              <a:rPr lang="fr-CA" sz="1200" b="0" dirty="0">
                <a:solidFill>
                  <a:srgbClr val="171F23"/>
                </a:solidFill>
                <a:latin typeface="Calibri" panose="020F0502020204030204"/>
                <a:ea typeface="+mn-ea"/>
                <a:cs typeface="+mn-cs"/>
              </a:rPr>
              <a:t> </a:t>
            </a:r>
            <a:r>
              <a:rPr kumimoji="0" lang="fr-CA" sz="1200" b="0" i="0" u="none" strike="noStrike" kern="1200" cap="none" spc="0" normalizeH="0" baseline="0" noProof="0" dirty="0">
                <a:ln>
                  <a:noFill/>
                </a:ln>
                <a:solidFill>
                  <a:srgbClr val="171F23"/>
                </a:solidFill>
                <a:effectLst/>
                <a:uLnTx/>
                <a:uFillTx/>
                <a:latin typeface="Calibri" panose="020F0502020204030204"/>
                <a:ea typeface="+mn-ea"/>
                <a:cs typeface="+mn-cs"/>
              </a:rPr>
              <a:t> </a:t>
            </a:r>
            <a:br>
              <a:rPr kumimoji="0" lang="fr-CA" sz="1200" b="0" i="0" u="none" strike="noStrike" kern="1200" cap="none" spc="0" normalizeH="0" baseline="0" noProof="0" dirty="0">
                <a:ln>
                  <a:noFill/>
                </a:ln>
                <a:solidFill>
                  <a:srgbClr val="171F23"/>
                </a:solidFill>
                <a:effectLst/>
                <a:uLnTx/>
                <a:uFillTx/>
                <a:latin typeface="Calibri" panose="020F0502020204030204"/>
                <a:ea typeface="+mn-ea"/>
                <a:cs typeface="+mn-cs"/>
              </a:rPr>
            </a:br>
            <a:endParaRPr lang="fr-CA" altLang="fr-FR" noProof="0" dirty="0">
              <a:solidFill>
                <a:srgbClr val="003C71"/>
              </a:solidFill>
            </a:endParaRPr>
          </a:p>
        </p:txBody>
      </p:sp>
      <p:sp>
        <p:nvSpPr>
          <p:cNvPr id="9" name="Slide Number Placeholder 8">
            <a:extLst>
              <a:ext uri="{FF2B5EF4-FFF2-40B4-BE49-F238E27FC236}">
                <a16:creationId xmlns:a16="http://schemas.microsoft.com/office/drawing/2014/main" id="{468665A5-E4A5-46B1-BA8F-08F51AD05788}"/>
              </a:ext>
            </a:extLst>
          </p:cNvPr>
          <p:cNvSpPr>
            <a:spLocks noGrp="1"/>
          </p:cNvSpPr>
          <p:nvPr>
            <p:ph type="sldNum" sz="quarter" idx="4"/>
            <p:custDataLst>
              <p:tags r:id="rId2"/>
            </p:custDataLst>
          </p:nvPr>
        </p:nvSpPr>
        <p:spPr/>
        <p:txBody>
          <a:bodyPr/>
          <a:lstStyle/>
          <a:p>
            <a:fld id="{E8EC2275-AF11-4BBE-B3D9-72709C19F716}" type="slidenum">
              <a:rPr lang="en-CA" smtClean="0"/>
              <a:t>25</a:t>
            </a:fld>
            <a:endParaRPr lang="en-CA"/>
          </a:p>
        </p:txBody>
      </p:sp>
      <p:grpSp>
        <p:nvGrpSpPr>
          <p:cNvPr id="13" name="Group 12">
            <a:extLst>
              <a:ext uri="{FF2B5EF4-FFF2-40B4-BE49-F238E27FC236}">
                <a16:creationId xmlns:a16="http://schemas.microsoft.com/office/drawing/2014/main" id="{DDC70B73-E211-F054-6088-AF040B369671}"/>
              </a:ext>
            </a:extLst>
          </p:cNvPr>
          <p:cNvGrpSpPr/>
          <p:nvPr/>
        </p:nvGrpSpPr>
        <p:grpSpPr>
          <a:xfrm>
            <a:off x="685839" y="1080071"/>
            <a:ext cx="3536198" cy="3069872"/>
            <a:chOff x="608228" y="931904"/>
            <a:chExt cx="3536198" cy="3069872"/>
          </a:xfrm>
        </p:grpSpPr>
        <p:pic>
          <p:nvPicPr>
            <p:cNvPr id="3" name="Picture 2" descr="A blue rectangular sign with white text&#10;&#10;Description automatically generated">
              <a:extLst>
                <a:ext uri="{FF2B5EF4-FFF2-40B4-BE49-F238E27FC236}">
                  <a16:creationId xmlns:a16="http://schemas.microsoft.com/office/drawing/2014/main" id="{7C0BAC9E-1511-E34D-72DC-6D132E30ABD9}"/>
                </a:ext>
              </a:extLst>
            </p:cNvPr>
            <p:cNvPicPr>
              <a:picLocks noChangeAspect="1"/>
            </p:cNvPicPr>
            <p:nvPr/>
          </p:nvPicPr>
          <p:blipFill rotWithShape="1">
            <a:blip r:embed="rId6"/>
            <a:srcRect r="-514" b="-893"/>
            <a:stretch/>
          </p:blipFill>
          <p:spPr>
            <a:xfrm>
              <a:off x="639233" y="965294"/>
              <a:ext cx="3505193" cy="3036482"/>
            </a:xfrm>
            <a:prstGeom prst="rect">
              <a:avLst/>
            </a:prstGeom>
          </p:spPr>
        </p:pic>
        <p:sp>
          <p:nvSpPr>
            <p:cNvPr id="5" name="Rectangle 4">
              <a:extLst>
                <a:ext uri="{FF2B5EF4-FFF2-40B4-BE49-F238E27FC236}">
                  <a16:creationId xmlns:a16="http://schemas.microsoft.com/office/drawing/2014/main" id="{9A19F43E-4C54-6499-C888-5D195DEF845C}"/>
                </a:ext>
              </a:extLst>
            </p:cNvPr>
            <p:cNvSpPr/>
            <p:nvPr/>
          </p:nvSpPr>
          <p:spPr>
            <a:xfrm>
              <a:off x="608228" y="931904"/>
              <a:ext cx="1716884" cy="1408523"/>
            </a:xfrm>
            <a:prstGeom prst="rect">
              <a:avLst/>
            </a:prstGeom>
            <a:no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A" dirty="0"/>
            </a:p>
          </p:txBody>
        </p:sp>
      </p:grpSp>
      <p:grpSp>
        <p:nvGrpSpPr>
          <p:cNvPr id="11" name="Group 10">
            <a:extLst>
              <a:ext uri="{FF2B5EF4-FFF2-40B4-BE49-F238E27FC236}">
                <a16:creationId xmlns:a16="http://schemas.microsoft.com/office/drawing/2014/main" id="{29B634B6-09FD-83D8-30A0-7522CCEA98E1}"/>
              </a:ext>
            </a:extLst>
          </p:cNvPr>
          <p:cNvGrpSpPr/>
          <p:nvPr/>
        </p:nvGrpSpPr>
        <p:grpSpPr>
          <a:xfrm>
            <a:off x="5034844" y="919322"/>
            <a:ext cx="3244144" cy="3875950"/>
            <a:chOff x="5034844" y="848766"/>
            <a:chExt cx="3244144" cy="3875950"/>
          </a:xfrm>
        </p:grpSpPr>
        <p:pic>
          <p:nvPicPr>
            <p:cNvPr id="6" name="Picture 5" descr="A screenshot of a web page&#10;&#10;Description automatically generated">
              <a:extLst>
                <a:ext uri="{FF2B5EF4-FFF2-40B4-BE49-F238E27FC236}">
                  <a16:creationId xmlns:a16="http://schemas.microsoft.com/office/drawing/2014/main" id="{C27151D1-6F18-F448-97B4-314D9FF9C9C3}"/>
                </a:ext>
              </a:extLst>
            </p:cNvPr>
            <p:cNvPicPr>
              <a:picLocks noChangeAspect="1"/>
            </p:cNvPicPr>
            <p:nvPr/>
          </p:nvPicPr>
          <p:blipFill>
            <a:blip r:embed="rId7"/>
            <a:stretch>
              <a:fillRect/>
            </a:stretch>
          </p:blipFill>
          <p:spPr>
            <a:xfrm>
              <a:off x="5034844" y="848766"/>
              <a:ext cx="3244144" cy="317785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FBFCB81C-DB66-5DC4-4395-5729F11E15FA}"/>
                </a:ext>
              </a:extLst>
            </p:cNvPr>
            <p:cNvPicPr>
              <a:picLocks noChangeAspect="1"/>
            </p:cNvPicPr>
            <p:nvPr/>
          </p:nvPicPr>
          <p:blipFill>
            <a:blip r:embed="rId8"/>
            <a:stretch>
              <a:fillRect/>
            </a:stretch>
          </p:blipFill>
          <p:spPr>
            <a:xfrm>
              <a:off x="5034844" y="4059449"/>
              <a:ext cx="2743200" cy="665267"/>
            </a:xfrm>
            <a:prstGeom prst="rect">
              <a:avLst/>
            </a:prstGeom>
          </p:spPr>
        </p:pic>
      </p:grpSp>
    </p:spTree>
    <p:extLst>
      <p:ext uri="{BB962C8B-B14F-4D97-AF65-F5344CB8AC3E}">
        <p14:creationId xmlns:p14="http://schemas.microsoft.com/office/powerpoint/2010/main" val="11924554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custDataLst>
              <p:tags r:id="rId1"/>
            </p:custDataLst>
          </p:nvPr>
        </p:nvSpPr>
        <p:spPr>
          <a:xfrm>
            <a:off x="36512" y="51470"/>
            <a:ext cx="9144000" cy="857250"/>
          </a:xfrm>
        </p:spPr>
        <p:txBody>
          <a:bodyPr/>
          <a:lstStyle/>
          <a:p>
            <a:pPr eaLnBrk="1" hangingPunct="1"/>
            <a:r>
              <a:rPr lang="fr-CA" altLang="fr-FR" noProof="0">
                <a:solidFill>
                  <a:srgbClr val="003C71"/>
                </a:solidFill>
              </a:rPr>
              <a:t>Activités des membres de l’équipe</a:t>
            </a:r>
          </a:p>
        </p:txBody>
      </p:sp>
      <p:sp>
        <p:nvSpPr>
          <p:cNvPr id="5" name="Slide Number Placeholder 4">
            <a:extLst>
              <a:ext uri="{FF2B5EF4-FFF2-40B4-BE49-F238E27FC236}">
                <a16:creationId xmlns:a16="http://schemas.microsoft.com/office/drawing/2014/main" id="{88D94484-A4B2-46F7-A18A-76A952397419}"/>
              </a:ext>
            </a:extLst>
          </p:cNvPr>
          <p:cNvSpPr>
            <a:spLocks noGrp="1"/>
          </p:cNvSpPr>
          <p:nvPr>
            <p:ph type="sldNum" sz="quarter" idx="4"/>
            <p:custDataLst>
              <p:tags r:id="rId2"/>
            </p:custDataLst>
          </p:nvPr>
        </p:nvSpPr>
        <p:spPr/>
        <p:txBody>
          <a:bodyPr/>
          <a:lstStyle/>
          <a:p>
            <a:fld id="{1EF5D034-9592-4EB2-82C7-F17FE026328C}" type="slidenum">
              <a:rPr lang="en-CA" smtClean="0"/>
              <a:t>26</a:t>
            </a:fld>
            <a:endParaRPr lang="en-CA"/>
          </a:p>
        </p:txBody>
      </p:sp>
      <p:sp>
        <p:nvSpPr>
          <p:cNvPr id="4" name="Content Placeholder 4">
            <a:extLst>
              <a:ext uri="{FF2B5EF4-FFF2-40B4-BE49-F238E27FC236}">
                <a16:creationId xmlns:a16="http://schemas.microsoft.com/office/drawing/2014/main" id="{C2C267E3-20E5-47CD-A82C-B98F657D8ADB}"/>
              </a:ext>
            </a:extLst>
          </p:cNvPr>
          <p:cNvSpPr txBox="1"/>
          <p:nvPr>
            <p:custDataLst>
              <p:tags r:id="rId3"/>
            </p:custDataLst>
          </p:nvPr>
        </p:nvSpPr>
        <p:spPr>
          <a:xfrm>
            <a:off x="323528" y="901997"/>
            <a:ext cx="7220190" cy="3150457"/>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90000"/>
              </a:lnSpc>
              <a:spcBef>
                <a:spcPts val="700"/>
              </a:spcBef>
              <a:buFont typeface="+mj-lt"/>
              <a:buAutoNum type="arabicPeriod"/>
            </a:pPr>
            <a:r>
              <a:rPr lang="fr-CA" altLang="fr-FR" sz="1800"/>
              <a:t>Se conformer au </a:t>
            </a:r>
            <a:r>
              <a:rPr lang="fr-CA" altLang="fr-FR" sz="1800">
                <a:hlinkClick r:id="rId6"/>
              </a:rPr>
              <a:t>Code de conduite du conseil d'Ingénieurs Canada</a:t>
            </a:r>
            <a:endParaRPr lang="fr-CA" altLang="fr-FR" sz="1800"/>
          </a:p>
          <a:p>
            <a:pPr marL="457200" indent="-457200">
              <a:lnSpc>
                <a:spcPct val="90000"/>
              </a:lnSpc>
              <a:spcBef>
                <a:spcPts val="700"/>
              </a:spcBef>
              <a:buFont typeface="+mj-lt"/>
              <a:buAutoNum type="arabicPeriod"/>
            </a:pPr>
            <a:endParaRPr lang="fr-CA" altLang="fr-FR" sz="400"/>
          </a:p>
          <a:p>
            <a:pPr marL="457200" indent="-457200">
              <a:lnSpc>
                <a:spcPct val="90000"/>
              </a:lnSpc>
              <a:spcBef>
                <a:spcPts val="700"/>
              </a:spcBef>
              <a:buFont typeface="+mj-lt"/>
              <a:buAutoNum type="arabicPeriod"/>
            </a:pPr>
            <a:r>
              <a:rPr lang="fr-CA" altLang="fr-FR" sz="1800"/>
              <a:t>Participer à 2 ou 3 téléconférences organisées par le président de l’équipe</a:t>
            </a:r>
          </a:p>
          <a:p>
            <a:pPr lvl="1">
              <a:lnSpc>
                <a:spcPct val="90000"/>
              </a:lnSpc>
              <a:spcBef>
                <a:spcPts val="700"/>
              </a:spcBef>
            </a:pPr>
            <a:r>
              <a:rPr lang="fr-CA" altLang="fr-FR" sz="1400"/>
              <a:t>Nombre et fréquence selon les besoins</a:t>
            </a:r>
          </a:p>
          <a:p>
            <a:pPr lvl="1">
              <a:lnSpc>
                <a:spcPct val="90000"/>
              </a:lnSpc>
              <a:spcBef>
                <a:spcPts val="700"/>
              </a:spcBef>
            </a:pPr>
            <a:r>
              <a:rPr lang="fr-CA" altLang="fr-FR" sz="1400"/>
              <a:t>Faire connaissance avec les autres membres</a:t>
            </a:r>
          </a:p>
          <a:p>
            <a:pPr lvl="1">
              <a:lnSpc>
                <a:spcPct val="90000"/>
              </a:lnSpc>
              <a:spcBef>
                <a:spcPts val="700"/>
              </a:spcBef>
            </a:pPr>
            <a:r>
              <a:rPr lang="fr-CA" altLang="fr-FR" sz="1400"/>
              <a:t>Aperçu général du processus</a:t>
            </a:r>
          </a:p>
          <a:p>
            <a:pPr lvl="1">
              <a:lnSpc>
                <a:spcPct val="90000"/>
              </a:lnSpc>
              <a:spcBef>
                <a:spcPts val="700"/>
              </a:spcBef>
            </a:pPr>
            <a:r>
              <a:rPr lang="fr-CA" altLang="fr-FR" sz="1400"/>
              <a:t>Détermination des points à considérer</a:t>
            </a:r>
          </a:p>
          <a:p>
            <a:pPr lvl="1">
              <a:lnSpc>
                <a:spcPct val="90000"/>
              </a:lnSpc>
              <a:spcBef>
                <a:spcPts val="700"/>
              </a:spcBef>
            </a:pPr>
            <a:r>
              <a:rPr lang="fr-CA" altLang="fr-FR" sz="1400"/>
              <a:t>Planification de l’horaire de la visite</a:t>
            </a:r>
          </a:p>
          <a:p>
            <a:pPr marL="457200" indent="-457200">
              <a:lnSpc>
                <a:spcPct val="90000"/>
              </a:lnSpc>
              <a:spcBef>
                <a:spcPts val="700"/>
              </a:spcBef>
              <a:buFont typeface="+mj-lt"/>
              <a:buAutoNum type="arabicPeriod"/>
            </a:pPr>
            <a:endParaRPr lang="fr-CA" altLang="fr-FR" sz="400"/>
          </a:p>
          <a:p>
            <a:pPr marL="457200" indent="-457200">
              <a:lnSpc>
                <a:spcPct val="90000"/>
              </a:lnSpc>
              <a:spcBef>
                <a:spcPts val="700"/>
              </a:spcBef>
              <a:buFont typeface="+mj-lt"/>
              <a:buAutoNum type="arabicPeriod"/>
            </a:pPr>
            <a:r>
              <a:rPr lang="fr-CA" altLang="fr-FR" sz="1800"/>
              <a:t>Examiner individuellement le questionnaire sur le programme</a:t>
            </a:r>
          </a:p>
          <a:p>
            <a:pPr lvl="1">
              <a:lnSpc>
                <a:spcPct val="90000"/>
              </a:lnSpc>
              <a:spcBef>
                <a:spcPts val="700"/>
              </a:spcBef>
            </a:pPr>
            <a:r>
              <a:rPr lang="fr-CA" altLang="fr-FR" sz="1400"/>
              <a:t>Cerner les points à considérer qui doivent être scrutés pendant la visite</a:t>
            </a:r>
          </a:p>
          <a:p>
            <a:pPr lvl="1">
              <a:lnSpc>
                <a:spcPct val="90000"/>
              </a:lnSpc>
              <a:spcBef>
                <a:spcPts val="700"/>
              </a:spcBef>
            </a:pPr>
            <a:r>
              <a:rPr lang="fr-CA" altLang="fr-FR" sz="1400"/>
              <a:t>Remplir le document </a:t>
            </a:r>
            <a:r>
              <a:rPr lang="fr-CA" altLang="fr-FR" sz="1400" i="1"/>
              <a:t>Suivi des points à considérer dans le programme d’études : Document de travail</a:t>
            </a:r>
          </a:p>
          <a:p>
            <a:pPr marL="0" indent="0">
              <a:lnSpc>
                <a:spcPct val="120000"/>
              </a:lnSpc>
              <a:spcBef>
                <a:spcPct val="0"/>
              </a:spcBef>
              <a:buNone/>
            </a:pPr>
            <a:endParaRPr lang="en-GB" altLang="fr-FR" sz="2000"/>
          </a:p>
        </p:txBody>
      </p:sp>
    </p:spTree>
    <p:extLst>
      <p:ext uri="{BB962C8B-B14F-4D97-AF65-F5344CB8AC3E}">
        <p14:creationId xmlns:p14="http://schemas.microsoft.com/office/powerpoint/2010/main" val="18103440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custDataLst>
              <p:tags r:id="rId1"/>
            </p:custDataLst>
          </p:nvPr>
        </p:nvSpPr>
        <p:spPr/>
        <p:txBody>
          <a:bodyPr>
            <a:normAutofit/>
          </a:bodyPr>
          <a:lstStyle/>
          <a:p>
            <a:r>
              <a:rPr lang="fr-CA" noProof="0">
                <a:solidFill>
                  <a:srgbClr val="003C71"/>
                </a:solidFill>
              </a:rPr>
              <a:t>Accès aux documents des programmes</a:t>
            </a: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custDataLst>
              <p:tags r:id="rId2"/>
            </p:custDataLst>
          </p:nvPr>
        </p:nvSpPr>
        <p:spPr>
          <a:xfrm>
            <a:off x="467544" y="1203598"/>
            <a:ext cx="4032448" cy="3384376"/>
          </a:xfrm>
        </p:spPr>
        <p:txBody>
          <a:bodyPr vert="horz" lIns="91440" tIns="45720" rIns="91440" bIns="45720" rtlCol="0" anchor="t">
            <a:normAutofit fontScale="62500" lnSpcReduction="20000"/>
          </a:bodyPr>
          <a:lstStyle/>
          <a:p>
            <a:r>
              <a:rPr lang="fr-CA" noProof="0" dirty="0"/>
              <a:t>Les documents relatifs aux programmes sont disponibles dans le site d’information One Hub du BCAPG huit semaines avant la visite.</a:t>
            </a:r>
          </a:p>
          <a:p>
            <a:endParaRPr lang="fr-CA" sz="1000" noProof="0" dirty="0"/>
          </a:p>
          <a:p>
            <a:pPr>
              <a:lnSpc>
                <a:spcPct val="113999"/>
              </a:lnSpc>
            </a:pPr>
            <a:r>
              <a:rPr lang="fr-CA" noProof="0" dirty="0">
                <a:ea typeface="+mn-lt"/>
                <a:cs typeface="+mn-lt"/>
              </a:rPr>
              <a:t>Le secrétariat du BCAPG enverra </a:t>
            </a:r>
            <a:r>
              <a:rPr lang="fr-FR" noProof="0" dirty="0">
                <a:ea typeface="+mn-lt"/>
                <a:cs typeface="+mn-lt"/>
              </a:rPr>
              <a:t>à chaque membre de l'équipe </a:t>
            </a:r>
            <a:r>
              <a:rPr lang="fr-CA" noProof="0" dirty="0">
                <a:ea typeface="+mn-lt"/>
                <a:cs typeface="+mn-lt"/>
              </a:rPr>
              <a:t>une invitation lui permettant d’accéder aux différents dossiers applicables, et de créer son propre mot de passe s'il y a lieu</a:t>
            </a:r>
          </a:p>
          <a:p>
            <a:endParaRPr lang="fr-CA" sz="1000" noProof="0" dirty="0"/>
          </a:p>
          <a:p>
            <a:r>
              <a:rPr lang="fr-CA" noProof="0" dirty="0"/>
              <a:t>Lisez les documents fournis par l'EES concernant le ou les programmes qui vous ont été attribués.</a:t>
            </a: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custDataLst>
              <p:tags r:id="rId3"/>
            </p:custDataLst>
          </p:nvPr>
        </p:nvSpPr>
        <p:spPr/>
        <p:txBody>
          <a:bodyPr/>
          <a:lstStyle/>
          <a:p>
            <a:fld id="{E509FB6D-84DB-4AFE-BAA1-59A23FB9E73E}" type="slidenum">
              <a:rPr lang="en-CA" smtClean="0"/>
              <a:t>27</a:t>
            </a:fld>
            <a:endParaRPr lang="en-CA"/>
          </a:p>
        </p:txBody>
      </p:sp>
      <p:pic>
        <p:nvPicPr>
          <p:cNvPr id="6" name="Picture 6" descr="Graphical user interface, text, application, chat or text message&#10;&#10;Description automatically generated">
            <a:extLst>
              <a:ext uri="{FF2B5EF4-FFF2-40B4-BE49-F238E27FC236}">
                <a16:creationId xmlns:a16="http://schemas.microsoft.com/office/drawing/2014/main" id="{A1CDBF1F-17D8-4E6B-A039-052A1875BCD7}"/>
              </a:ext>
            </a:extLst>
          </p:cNvPr>
          <p:cNvPicPr>
            <a:picLocks noChangeAspect="1"/>
          </p:cNvPicPr>
          <p:nvPr>
            <p:custDataLst>
              <p:tags r:id="rId4"/>
            </p:custDataLst>
          </p:nvPr>
        </p:nvPicPr>
        <p:blipFill>
          <a:blip r:embed="rId7"/>
          <a:srcRect/>
          <a:stretch>
            <a:fillRect/>
          </a:stretch>
        </p:blipFill>
        <p:spPr>
          <a:xfrm>
            <a:off x="4501767" y="1360632"/>
            <a:ext cx="4134078" cy="3028163"/>
          </a:xfrm>
          <a:prstGeom prst="rect">
            <a:avLst/>
          </a:prstGeom>
        </p:spPr>
      </p:pic>
    </p:spTree>
    <p:extLst>
      <p:ext uri="{BB962C8B-B14F-4D97-AF65-F5344CB8AC3E}">
        <p14:creationId xmlns:p14="http://schemas.microsoft.com/office/powerpoint/2010/main" val="279038787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28C5E-A997-458C-8A52-83043255532C}"/>
              </a:ext>
            </a:extLst>
          </p:cNvPr>
          <p:cNvSpPr>
            <a:spLocks noGrp="1"/>
          </p:cNvSpPr>
          <p:nvPr>
            <p:ph type="title"/>
            <p:custDataLst>
              <p:tags r:id="rId1"/>
            </p:custDataLst>
          </p:nvPr>
        </p:nvSpPr>
        <p:spPr/>
        <p:txBody>
          <a:bodyPr>
            <a:normAutofit fontScale="90000"/>
          </a:bodyPr>
          <a:lstStyle/>
          <a:p>
            <a:r>
              <a:rPr lang="fr-CA" noProof="0" dirty="0">
                <a:solidFill>
                  <a:srgbClr val="003C71"/>
                </a:solidFill>
              </a:rPr>
              <a:t>Accès aux documents des programmes (suite)</a:t>
            </a:r>
            <a:endParaRPr lang="fr-CA" noProof="0" dirty="0">
              <a:solidFill>
                <a:srgbClr val="003C71"/>
              </a:solidFill>
              <a:cs typeface="Calibri"/>
            </a:endParaRPr>
          </a:p>
        </p:txBody>
      </p:sp>
      <p:sp>
        <p:nvSpPr>
          <p:cNvPr id="3" name="Content Placeholder 2">
            <a:extLst>
              <a:ext uri="{FF2B5EF4-FFF2-40B4-BE49-F238E27FC236}">
                <a16:creationId xmlns:a16="http://schemas.microsoft.com/office/drawing/2014/main" id="{9B2FC569-A7AF-4FC4-A07E-9737251669B9}"/>
              </a:ext>
            </a:extLst>
          </p:cNvPr>
          <p:cNvSpPr>
            <a:spLocks noGrp="1"/>
          </p:cNvSpPr>
          <p:nvPr>
            <p:ph idx="1"/>
            <p:custDataLst>
              <p:tags r:id="rId2"/>
            </p:custDataLst>
          </p:nvPr>
        </p:nvSpPr>
        <p:spPr>
          <a:xfrm>
            <a:off x="467544" y="1203598"/>
            <a:ext cx="7482656" cy="3384376"/>
          </a:xfrm>
        </p:spPr>
        <p:txBody>
          <a:bodyPr vert="horz" lIns="91440" tIns="45720" rIns="91440" bIns="45720" rtlCol="0" anchor="t">
            <a:normAutofit fontScale="47500" lnSpcReduction="20000"/>
          </a:bodyPr>
          <a:lstStyle/>
          <a:p>
            <a:r>
              <a:rPr lang="fr-CA" sz="4500" noProof="0" dirty="0"/>
              <a:t>La documentation habituellement requise le dimanche doit être remise avant la visite (</a:t>
            </a:r>
            <a:r>
              <a:rPr lang="fr-CA" sz="4500" b="1" noProof="0" dirty="0"/>
              <a:t>quatre à six semaines </a:t>
            </a:r>
            <a:r>
              <a:rPr lang="fr-CA" sz="4500" noProof="0" dirty="0"/>
              <a:t>avant le début de la visite)</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Information opérationnelle sur le programme</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Explication détaillée des QRD/AC </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Plans de cours détaillés</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Exemples de travaux et d’évaluations </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Travaux d’étudiants évalués</a:t>
            </a:r>
          </a:p>
          <a:p>
            <a:pPr marL="1085850" lvl="1" indent="-280988">
              <a:buFont typeface="+mj-lt"/>
              <a:buAutoNum type="alphaUcPeriod"/>
            </a:pPr>
            <a:r>
              <a:rPr lang="fr-FR" sz="4400" b="0" i="0" u="none" strike="noStrike" baseline="0" noProof="0" dirty="0">
                <a:solidFill>
                  <a:srgbClr val="000000"/>
                </a:solidFill>
                <a:latin typeface="Calibri" panose="020F0502020204030204" pitchFamily="34" charset="0"/>
              </a:rPr>
              <a:t>Éléments probants d’une culture de sécurité</a:t>
            </a:r>
          </a:p>
        </p:txBody>
      </p:sp>
      <p:sp>
        <p:nvSpPr>
          <p:cNvPr id="4" name="Slide Number Placeholder 3">
            <a:extLst>
              <a:ext uri="{FF2B5EF4-FFF2-40B4-BE49-F238E27FC236}">
                <a16:creationId xmlns:a16="http://schemas.microsoft.com/office/drawing/2014/main" id="{CFCAC34A-D443-46B2-B8F4-E83EF39205D3}"/>
              </a:ext>
            </a:extLst>
          </p:cNvPr>
          <p:cNvSpPr>
            <a:spLocks noGrp="1"/>
          </p:cNvSpPr>
          <p:nvPr>
            <p:ph type="sldNum" sz="quarter" idx="4"/>
            <p:custDataLst>
              <p:tags r:id="rId3"/>
            </p:custDataLst>
          </p:nvPr>
        </p:nvSpPr>
        <p:spPr/>
        <p:txBody>
          <a:bodyPr/>
          <a:lstStyle/>
          <a:p>
            <a:fld id="{E509FB6D-84DB-4AFE-BAA1-59A23FB9E73E}" type="slidenum">
              <a:rPr lang="en-CA" smtClean="0"/>
              <a:t>28</a:t>
            </a:fld>
            <a:endParaRPr lang="en-CA"/>
          </a:p>
        </p:txBody>
      </p:sp>
    </p:spTree>
    <p:extLst>
      <p:ext uri="{BB962C8B-B14F-4D97-AF65-F5344CB8AC3E}">
        <p14:creationId xmlns:p14="http://schemas.microsoft.com/office/powerpoint/2010/main" val="29242960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652A12-26F2-40EC-AFCB-3C5FECFFF067}"/>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Suivi </a:t>
            </a:r>
            <a:r>
              <a:rPr lang="fr-CA">
                <a:solidFill>
                  <a:srgbClr val="003C71"/>
                </a:solidFill>
              </a:rPr>
              <a:t>des</a:t>
            </a:r>
            <a:r>
              <a:rPr lang="fr-CA" noProof="0">
                <a:solidFill>
                  <a:srgbClr val="003C71"/>
                </a:solidFill>
              </a:rPr>
              <a:t> points à considérer</a:t>
            </a:r>
          </a:p>
        </p:txBody>
      </p:sp>
      <p:sp>
        <p:nvSpPr>
          <p:cNvPr id="5" name="Slide Number Placeholder 4">
            <a:extLst>
              <a:ext uri="{FF2B5EF4-FFF2-40B4-BE49-F238E27FC236}">
                <a16:creationId xmlns:a16="http://schemas.microsoft.com/office/drawing/2014/main" id="{F503F96C-EE7B-4454-AB4F-6C2CCA6EC8DE}"/>
              </a:ext>
            </a:extLst>
          </p:cNvPr>
          <p:cNvSpPr>
            <a:spLocks noGrp="1"/>
          </p:cNvSpPr>
          <p:nvPr>
            <p:ph type="sldNum" sz="quarter" idx="4"/>
            <p:custDataLst>
              <p:tags r:id="rId2"/>
            </p:custDataLst>
          </p:nvPr>
        </p:nvSpPr>
        <p:spPr/>
        <p:txBody>
          <a:bodyPr/>
          <a:lstStyle/>
          <a:p>
            <a:fld id="{28F8E98D-4C9B-4E4B-8893-E23450B58716}" type="slidenum">
              <a:rPr lang="en-CA" smtClean="0"/>
              <a:t>29</a:t>
            </a:fld>
            <a:endParaRPr lang="en-CA"/>
          </a:p>
        </p:txBody>
      </p:sp>
      <p:sp>
        <p:nvSpPr>
          <p:cNvPr id="6" name="Content Placeholder 2">
            <a:extLst>
              <a:ext uri="{FF2B5EF4-FFF2-40B4-BE49-F238E27FC236}">
                <a16:creationId xmlns:a16="http://schemas.microsoft.com/office/drawing/2014/main" id="{F8C6362B-5E0D-4428-811A-A33068D13A77}"/>
              </a:ext>
            </a:extLst>
          </p:cNvPr>
          <p:cNvSpPr txBox="1"/>
          <p:nvPr>
            <p:custDataLst>
              <p:tags r:id="rId3"/>
            </p:custDataLst>
          </p:nvPr>
        </p:nvSpPr>
        <p:spPr>
          <a:xfrm>
            <a:off x="4177928" y="1090295"/>
            <a:ext cx="4896544" cy="3704035"/>
          </a:xfrm>
          <a:prstGeom prst="rect">
            <a:avLst/>
          </a:prstGeom>
        </p:spPr>
        <p:txBody>
          <a:bodyPr vert="horz" lIns="91440" tIns="45720" rIns="91440" bIns="45720" rtlCol="0" anchor="t">
            <a:normAutofit fontScale="97500"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endParaRPr lang="en-US" sz="2000"/>
          </a:p>
          <a:p>
            <a:r>
              <a:rPr lang="fr-CA" sz="2000"/>
              <a:t>Utilisez cet outil pour entrer vos constatations fondées sur votre examen préalable du questionnaire rempli par l’EES.</a:t>
            </a:r>
          </a:p>
          <a:p>
            <a:endParaRPr lang="fr-CA" sz="500"/>
          </a:p>
          <a:p>
            <a:r>
              <a:rPr lang="fr-CA" sz="2000"/>
              <a:t>L’équipe de visiteurs peut utiliser ce document pour établir l’horaire de la visite et guider les discussions sur les lieux.</a:t>
            </a:r>
          </a:p>
          <a:p>
            <a:endParaRPr lang="fr-CA" sz="500"/>
          </a:p>
          <a:p>
            <a:r>
              <a:rPr lang="fr-CA" sz="2000"/>
              <a:t>En cas de doute, consultez le vice-président ou le président.</a:t>
            </a:r>
          </a:p>
          <a:p>
            <a:endParaRPr lang="en-US" sz="2000"/>
          </a:p>
        </p:txBody>
      </p:sp>
      <p:pic>
        <p:nvPicPr>
          <p:cNvPr id="4" name="Image 3">
            <a:extLst>
              <a:ext uri="{FF2B5EF4-FFF2-40B4-BE49-F238E27FC236}">
                <a16:creationId xmlns:a16="http://schemas.microsoft.com/office/drawing/2014/main" id="{7235EDB7-2784-DB2B-B7E2-EC1A7D0FD636}"/>
              </a:ext>
            </a:extLst>
          </p:cNvPr>
          <p:cNvPicPr>
            <a:picLocks noChangeAspect="1"/>
          </p:cNvPicPr>
          <p:nvPr>
            <p:custDataLst>
              <p:tags r:id="rId4"/>
            </p:custDataLst>
          </p:nvPr>
        </p:nvPicPr>
        <p:blipFill>
          <a:blip r:embed="rId12"/>
          <a:stretch>
            <a:fillRect/>
          </a:stretch>
        </p:blipFill>
        <p:spPr>
          <a:xfrm>
            <a:off x="259656" y="1608705"/>
            <a:ext cx="3918272" cy="1824950"/>
          </a:xfrm>
          <a:prstGeom prst="rect">
            <a:avLst/>
          </a:prstGeom>
        </p:spPr>
      </p:pic>
      <mc:AlternateContent xmlns:mc="http://schemas.openxmlformats.org/markup-compatibility/2006" xmlns:p14="http://schemas.microsoft.com/office/powerpoint/2010/main">
        <mc:Choice Requires="p14">
          <p:contentPart p14:bwMode="auto" r:id="rId13">
            <p14:nvContentPartPr>
              <p14:cNvPr id="7" name="Encre 6">
                <a:extLst>
                  <a:ext uri="{FF2B5EF4-FFF2-40B4-BE49-F238E27FC236}">
                    <a16:creationId xmlns:a16="http://schemas.microsoft.com/office/drawing/2014/main" id="{5A3D8805-1992-C177-2C5B-9D468FF84534}"/>
                  </a:ext>
                </a:extLst>
              </p14:cNvPr>
              <p14:cNvContentPartPr/>
              <p14:nvPr>
                <p:custDataLst>
                  <p:tags r:id="rId5"/>
                </p:custDataLst>
              </p14:nvPr>
            </p14:nvContentPartPr>
            <p14:xfrm>
              <a:off x="3716947" y="796000"/>
              <a:ext cx="360" cy="360"/>
            </p14:xfrm>
          </p:contentPart>
        </mc:Choice>
        <mc:Fallback xmlns="">
          <p:pic>
            <p:nvPicPr>
              <p:cNvPr id="7" name="Encre 6">
                <a:extLst>
                  <a:ext uri="{FF2B5EF4-FFF2-40B4-BE49-F238E27FC236}">
                    <a16:creationId xmlns:a16="http://schemas.microsoft.com/office/drawing/2014/main" id="{5A3D8805-1992-C177-2C5B-9D468FF84534}"/>
                  </a:ext>
                </a:extLst>
              </p:cNvPr>
              <p:cNvPicPr/>
              <p:nvPr/>
            </p:nvPicPr>
            <p:blipFill>
              <a:blip r:embed="rId14"/>
              <a:stretch>
                <a:fillRect/>
              </a:stretch>
            </p:blipFill>
            <p:spPr>
              <a:xfrm>
                <a:off x="3712627" y="791680"/>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 name="Encre 8">
                <a:extLst>
                  <a:ext uri="{FF2B5EF4-FFF2-40B4-BE49-F238E27FC236}">
                    <a16:creationId xmlns:a16="http://schemas.microsoft.com/office/drawing/2014/main" id="{E21CE78F-5588-CDD3-543E-31EF049457F0}"/>
                  </a:ext>
                </a:extLst>
              </p14:cNvPr>
              <p14:cNvContentPartPr/>
              <p14:nvPr>
                <p:custDataLst>
                  <p:tags r:id="rId6"/>
                </p:custDataLst>
              </p14:nvPr>
            </p14:nvContentPartPr>
            <p14:xfrm>
              <a:off x="3352627" y="1625440"/>
              <a:ext cx="3960" cy="360"/>
            </p14:xfrm>
          </p:contentPart>
        </mc:Choice>
        <mc:Fallback xmlns="">
          <p:pic>
            <p:nvPicPr>
              <p:cNvPr id="9" name="Encre 8">
                <a:extLst>
                  <a:ext uri="{FF2B5EF4-FFF2-40B4-BE49-F238E27FC236}">
                    <a16:creationId xmlns:a16="http://schemas.microsoft.com/office/drawing/2014/main" id="{E21CE78F-5588-CDD3-543E-31EF049457F0}"/>
                  </a:ext>
                </a:extLst>
              </p:cNvPr>
              <p:cNvPicPr/>
              <p:nvPr/>
            </p:nvPicPr>
            <p:blipFill>
              <a:blip r:embed="rId16"/>
              <a:stretch>
                <a:fillRect/>
              </a:stretch>
            </p:blipFill>
            <p:spPr>
              <a:xfrm>
                <a:off x="3348307" y="1621120"/>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0" name="Encre 9">
                <a:extLst>
                  <a:ext uri="{FF2B5EF4-FFF2-40B4-BE49-F238E27FC236}">
                    <a16:creationId xmlns:a16="http://schemas.microsoft.com/office/drawing/2014/main" id="{B58D913C-7F28-0D40-CCB4-8386454069C8}"/>
                  </a:ext>
                </a:extLst>
              </p14:cNvPr>
              <p14:cNvContentPartPr/>
              <p14:nvPr>
                <p:custDataLst>
                  <p:tags r:id="rId7"/>
                </p:custDataLst>
              </p14:nvPr>
            </p14:nvContentPartPr>
            <p14:xfrm>
              <a:off x="3352627" y="1701760"/>
              <a:ext cx="360" cy="360"/>
            </p14:xfrm>
          </p:contentPart>
        </mc:Choice>
        <mc:Fallback xmlns="">
          <p:pic>
            <p:nvPicPr>
              <p:cNvPr id="10" name="Encre 9">
                <a:extLst>
                  <a:ext uri="{FF2B5EF4-FFF2-40B4-BE49-F238E27FC236}">
                    <a16:creationId xmlns:a16="http://schemas.microsoft.com/office/drawing/2014/main" id="{B58D913C-7F28-0D40-CCB4-8386454069C8}"/>
                  </a:ext>
                </a:extLst>
              </p:cNvPr>
              <p:cNvPicPr/>
              <p:nvPr/>
            </p:nvPicPr>
            <p:blipFill>
              <a:blip r:embed="rId14"/>
              <a:stretch>
                <a:fillRect/>
              </a:stretch>
            </p:blipFill>
            <p:spPr>
              <a:xfrm>
                <a:off x="3348307" y="1697440"/>
                <a:ext cx="9000" cy="9000"/>
              </a:xfrm>
              <a:prstGeom prst="rect">
                <a:avLst/>
              </a:prstGeom>
            </p:spPr>
          </p:pic>
        </mc:Fallback>
      </mc:AlternateContent>
      <p:sp>
        <p:nvSpPr>
          <p:cNvPr id="12" name="Ellipse 11">
            <a:extLst>
              <a:ext uri="{FF2B5EF4-FFF2-40B4-BE49-F238E27FC236}">
                <a16:creationId xmlns:a16="http://schemas.microsoft.com/office/drawing/2014/main" id="{824246AF-4E00-9D7F-8350-7E4B54392386}"/>
              </a:ext>
            </a:extLst>
          </p:cNvPr>
          <p:cNvSpPr/>
          <p:nvPr>
            <p:custDataLst>
              <p:tags r:id="rId8"/>
            </p:custDataLst>
          </p:nvPr>
        </p:nvSpPr>
        <p:spPr>
          <a:xfrm>
            <a:off x="3009627" y="1637306"/>
            <a:ext cx="580240" cy="29201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13" name="Ellipse 12">
            <a:extLst>
              <a:ext uri="{FF2B5EF4-FFF2-40B4-BE49-F238E27FC236}">
                <a16:creationId xmlns:a16="http://schemas.microsoft.com/office/drawing/2014/main" id="{A04350C7-789C-387E-1842-DC29E2B8D508}"/>
              </a:ext>
            </a:extLst>
          </p:cNvPr>
          <p:cNvSpPr/>
          <p:nvPr>
            <p:custDataLst>
              <p:tags r:id="rId9"/>
            </p:custDataLst>
          </p:nvPr>
        </p:nvSpPr>
        <p:spPr>
          <a:xfrm flipV="1">
            <a:off x="3045660" y="3214180"/>
            <a:ext cx="508173" cy="219475"/>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480240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8150-C270-4B16-B6B7-FD769BEDBC3E}"/>
              </a:ext>
            </a:extLst>
          </p:cNvPr>
          <p:cNvSpPr>
            <a:spLocks noGrp="1"/>
          </p:cNvSpPr>
          <p:nvPr>
            <p:ph type="title"/>
            <p:custDataLst>
              <p:tags r:id="rId1"/>
            </p:custDataLst>
          </p:nvPr>
        </p:nvSpPr>
        <p:spPr/>
        <p:txBody>
          <a:bodyPr/>
          <a:lstStyle/>
          <a:p>
            <a:r>
              <a:rPr lang="fr-CA" noProof="0" dirty="0"/>
              <a:t>Reconnaissance territoriale</a:t>
            </a:r>
          </a:p>
        </p:txBody>
      </p:sp>
      <p:sp>
        <p:nvSpPr>
          <p:cNvPr id="3" name="Content Placeholder 2">
            <a:extLst>
              <a:ext uri="{FF2B5EF4-FFF2-40B4-BE49-F238E27FC236}">
                <a16:creationId xmlns:a16="http://schemas.microsoft.com/office/drawing/2014/main" id="{C9BE385D-816B-4BB3-8E89-29AC3CEC247B}"/>
              </a:ext>
            </a:extLst>
          </p:cNvPr>
          <p:cNvSpPr>
            <a:spLocks noGrp="1"/>
          </p:cNvSpPr>
          <p:nvPr>
            <p:ph idx="1"/>
            <p:custDataLst>
              <p:tags r:id="rId2"/>
            </p:custDataLst>
          </p:nvPr>
        </p:nvSpPr>
        <p:spPr>
          <a:xfrm>
            <a:off x="628650" y="1095935"/>
            <a:ext cx="7886700" cy="3536788"/>
          </a:xfrm>
        </p:spPr>
        <p:txBody>
          <a:bodyPr>
            <a:normAutofit fontScale="95000" lnSpcReduction="10000"/>
          </a:bodyPr>
          <a:lstStyle/>
          <a:p>
            <a:pPr marL="0" indent="0" fontAlgn="base">
              <a:buNone/>
            </a:pPr>
            <a:r>
              <a:rPr lang="fr-CA" sz="1800" noProof="0" dirty="0">
                <a:effectLst/>
                <a:latin typeface="Calibri" panose="020F0502020204030204" pitchFamily="34" charset="0"/>
                <a:ea typeface="Times New Roman" panose="02020603050405020304" pitchFamily="18" charset="0"/>
              </a:rPr>
              <a:t>Je tiens d’abord à reconnaître les peuples autochtones de tous les territoires sur lesquels nous nous trouvons aujourd’hui. Même si nous nous rencontrons sur une plateforme virtuelle, je souhaite prendre un moment pour souligner l’importance du territoire, que nous considérons tous comme notre patrie. Ce faisant, nous réaffirmons notre engagement et notre responsabilité envers l’amélioration des relations entre les nations et l’accroissement de notre propre compréhension des peuples autochtones locaux et de leur culture.  </a:t>
            </a:r>
          </a:p>
          <a:p>
            <a:pPr marL="0" indent="0" fontAlgn="base">
              <a:buNone/>
            </a:pPr>
            <a:r>
              <a:rPr lang="fr-CA" sz="1800" noProof="0" dirty="0">
                <a:effectLst/>
                <a:latin typeface="Calibri" panose="020F0502020204030204" pitchFamily="34" charset="0"/>
                <a:ea typeface="Times New Roman" panose="02020603050405020304" pitchFamily="18" charset="0"/>
              </a:rPr>
              <a:t>D’un océan à l’autre, nous reconnaissons les territoires ancestraux et non cédés de tous les Inuits, Métis et Premières Nations qui considèrent ce pays comme leur patrie.  </a:t>
            </a:r>
          </a:p>
          <a:p>
            <a:pPr marL="0" indent="0" fontAlgn="base">
              <a:buNone/>
            </a:pPr>
            <a:r>
              <a:rPr lang="fr-CA" sz="1800" noProof="0" dirty="0">
                <a:effectLst/>
                <a:latin typeface="Calibri" panose="020F0502020204030204" pitchFamily="34" charset="0"/>
                <a:ea typeface="Times New Roman" panose="02020603050405020304" pitchFamily="18" charset="0"/>
              </a:rPr>
              <a:t>Je vous invite à vous joindre à moi pendant ce moment de réflexion pour reconnaître les torts et les erreurs du passé et pour songer aux façons dont nous pouvons, chacun à notre manière, aller de l’avant dans un esprit de réconciliation et de collaboration.   </a:t>
            </a:r>
          </a:p>
          <a:p>
            <a:pPr marL="0" indent="0">
              <a:buNone/>
            </a:pPr>
            <a:endParaRPr lang="fr-CA" noProof="0" dirty="0"/>
          </a:p>
        </p:txBody>
      </p:sp>
      <p:sp>
        <p:nvSpPr>
          <p:cNvPr id="4" name="Slide Number Placeholder 3">
            <a:extLst>
              <a:ext uri="{FF2B5EF4-FFF2-40B4-BE49-F238E27FC236}">
                <a16:creationId xmlns:a16="http://schemas.microsoft.com/office/drawing/2014/main" id="{EA16C662-EBBF-48C0-B8D1-DBDECA4C34B6}"/>
              </a:ext>
            </a:extLst>
          </p:cNvPr>
          <p:cNvSpPr>
            <a:spLocks noGrp="1"/>
          </p:cNvSpPr>
          <p:nvPr>
            <p:ph type="sldNum" sz="quarter" idx="4"/>
            <p:custDataLst>
              <p:tags r:id="rId3"/>
            </p:custDataLst>
          </p:nvPr>
        </p:nvSpPr>
        <p:spPr/>
        <p:txBody>
          <a:bodyPr/>
          <a:lstStyle/>
          <a:p>
            <a:fld id="{2D00DFA4-54D8-426D-8AF1-9A684DA98554}" type="slidenum">
              <a:rPr lang="en-CA" smtClean="0"/>
              <a:t>3</a:t>
            </a:fld>
            <a:endParaRPr lang="en-CA" dirty="0"/>
          </a:p>
        </p:txBody>
      </p:sp>
    </p:spTree>
    <p:extLst>
      <p:ext uri="{BB962C8B-B14F-4D97-AF65-F5344CB8AC3E}">
        <p14:creationId xmlns:p14="http://schemas.microsoft.com/office/powerpoint/2010/main" val="2713727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custDataLst>
              <p:tags r:id="rId1"/>
            </p:custDataLst>
          </p:nvPr>
        </p:nvSpPr>
        <p:spPr>
          <a:xfrm>
            <a:off x="457200" y="51470"/>
            <a:ext cx="8229600" cy="857250"/>
          </a:xfrm>
        </p:spPr>
        <p:txBody>
          <a:bodyPr>
            <a:normAutofit/>
          </a:bodyPr>
          <a:lstStyle/>
          <a:p>
            <a:r>
              <a:rPr lang="fr-CA" noProof="0" dirty="0">
                <a:solidFill>
                  <a:srgbClr val="003C71"/>
                </a:solidFill>
              </a:rPr>
              <a:t>Identification des points à considérer</a:t>
            </a:r>
            <a:endParaRPr lang="fr-CA" noProof="0" dirty="0">
              <a:solidFill>
                <a:srgbClr val="003C71"/>
              </a:solidFill>
              <a:cs typeface="Calibri"/>
            </a:endParaRP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custDataLst>
              <p:tags r:id="rId2"/>
            </p:custDataLst>
          </p:nvPr>
        </p:nvSpPr>
        <p:spPr>
          <a:xfrm>
            <a:off x="738071" y="2963333"/>
            <a:ext cx="7992888" cy="1932646"/>
          </a:xfrm>
        </p:spPr>
        <p:txBody>
          <a:bodyPr vert="horz" lIns="91440" tIns="45720" rIns="91440" bIns="45720" rtlCol="0" anchor="t">
            <a:normAutofit fontScale="75000" lnSpcReduction="20000"/>
          </a:bodyPr>
          <a:lstStyle/>
          <a:p>
            <a:pPr marL="0" indent="0">
              <a:buNone/>
            </a:pPr>
            <a:r>
              <a:rPr lang="fr-CA" sz="2100" noProof="0" dirty="0"/>
              <a:t>Vos options :</a:t>
            </a:r>
          </a:p>
          <a:p>
            <a:pPr marL="0" indent="0">
              <a:spcAft>
                <a:spcPts val="600"/>
              </a:spcAft>
              <a:buNone/>
            </a:pPr>
            <a:r>
              <a:rPr lang="fr-CA" b="1" noProof="0" dirty="0"/>
              <a:t>✓ = aucun point à considérer </a:t>
            </a:r>
            <a:r>
              <a:rPr lang="fr-CA" noProof="0" dirty="0"/>
              <a:t>n’a été observé pour cette norme. </a:t>
            </a:r>
          </a:p>
          <a:p>
            <a:pPr marL="0" indent="0">
              <a:spcAft>
                <a:spcPts val="600"/>
              </a:spcAft>
              <a:buNone/>
            </a:pPr>
            <a:r>
              <a:rPr lang="fr-CA" b="1"/>
              <a:t>*  =</a:t>
            </a:r>
            <a:r>
              <a:rPr lang="fr-CA" b="1" noProof="0"/>
              <a:t> </a:t>
            </a:r>
            <a:r>
              <a:rPr lang="fr-CA" noProof="0" dirty="0"/>
              <a:t>élément signalé pour examen par le BCAPG, car, </a:t>
            </a:r>
            <a:r>
              <a:rPr lang="fr-CA" b="1" noProof="0" dirty="0"/>
              <a:t>de l’avis du visiteur</a:t>
            </a:r>
            <a:r>
              <a:rPr lang="fr-CA" noProof="0" dirty="0"/>
              <a:t>, il est susceptible de compromettre la conformité future ou il empêche actuellement la conformité à la norme. </a:t>
            </a:r>
            <a:r>
              <a:rPr lang="fr-CA" dirty="0"/>
              <a:t>Une justification est </a:t>
            </a:r>
            <a:r>
              <a:rPr lang="fr-CA" noProof="0" dirty="0"/>
              <a:t>requise pour les observations *</a:t>
            </a:r>
            <a:r>
              <a:rPr lang="fr-CA" dirty="0"/>
              <a:t> </a:t>
            </a:r>
            <a:endParaRPr lang="fr-CA" noProof="0">
              <a:cs typeface="Calibri"/>
            </a:endParaRPr>
          </a:p>
          <a:p>
            <a:endParaRPr lang="fr-CA" sz="1500" noProof="0" dirty="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custDataLst>
              <p:tags r:id="rId3"/>
            </p:custDataLst>
          </p:nvPr>
        </p:nvSpPr>
        <p:spPr/>
        <p:txBody>
          <a:bodyPr/>
          <a:lstStyle/>
          <a:p>
            <a:fld id="{57AA48DF-62A4-4060-A572-5AD4C53F9BDE}" type="slidenum">
              <a:rPr lang="en-CA" smtClean="0"/>
              <a:t>30</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p:nvPr>
            <p:custDataLst>
              <p:tags r:id="rId4"/>
            </p:custDataLst>
          </p:nvPr>
        </p:nvSpPr>
        <p:spPr>
          <a:xfrm>
            <a:off x="457200" y="785390"/>
            <a:ext cx="8291264" cy="679740"/>
          </a:xfrm>
          <a:prstGeom prst="rect">
            <a:avLst/>
          </a:prstGeom>
        </p:spPr>
        <p:txBody>
          <a:bodyPr vert="horz" lIns="91440" tIns="45720" rIns="91440" bIns="45720" rtlCol="0">
            <a:normAutofit fontScale="97500" lnSpcReduction="1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a:t>L’« exigence minimale » est établie par la norme</a:t>
            </a:r>
          </a:p>
          <a:p>
            <a:pPr marL="0" indent="0" algn="ctr">
              <a:buNone/>
            </a:pPr>
            <a:r>
              <a:rPr lang="fr-CA"/>
              <a:t>et expliquée de façon plus détaillée dans l’énoncé d’interprétation (s’il y en a un).</a:t>
            </a:r>
          </a:p>
        </p:txBody>
      </p:sp>
      <p:pic>
        <p:nvPicPr>
          <p:cNvPr id="4" name="Image 3">
            <a:extLst>
              <a:ext uri="{FF2B5EF4-FFF2-40B4-BE49-F238E27FC236}">
                <a16:creationId xmlns:a16="http://schemas.microsoft.com/office/drawing/2014/main" id="{0A4DF5B9-7668-E898-91E7-5E9D46933703}"/>
              </a:ext>
            </a:extLst>
          </p:cNvPr>
          <p:cNvPicPr>
            <a:picLocks noChangeAspect="1"/>
          </p:cNvPicPr>
          <p:nvPr>
            <p:custDataLst>
              <p:tags r:id="rId5"/>
            </p:custDataLst>
          </p:nvPr>
        </p:nvPicPr>
        <p:blipFill>
          <a:blip r:embed="rId10"/>
          <a:stretch>
            <a:fillRect/>
          </a:stretch>
        </p:blipFill>
        <p:spPr>
          <a:xfrm>
            <a:off x="2667000" y="1539745"/>
            <a:ext cx="3169729" cy="1272350"/>
          </a:xfrm>
          <a:prstGeom prst="rect">
            <a:avLst/>
          </a:prstGeom>
        </p:spPr>
      </p:pic>
      <p:sp>
        <p:nvSpPr>
          <p:cNvPr id="6" name="Ellipse 5">
            <a:extLst>
              <a:ext uri="{FF2B5EF4-FFF2-40B4-BE49-F238E27FC236}">
                <a16:creationId xmlns:a16="http://schemas.microsoft.com/office/drawing/2014/main" id="{69CBA55D-8E76-992A-97C6-2E1C78FF2A47}"/>
              </a:ext>
            </a:extLst>
          </p:cNvPr>
          <p:cNvSpPr/>
          <p:nvPr>
            <p:custDataLst>
              <p:tags r:id="rId6"/>
            </p:custDataLst>
          </p:nvPr>
        </p:nvSpPr>
        <p:spPr>
          <a:xfrm>
            <a:off x="4809067" y="1539744"/>
            <a:ext cx="601133" cy="277651"/>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8" name="Ellipse 7">
            <a:extLst>
              <a:ext uri="{FF2B5EF4-FFF2-40B4-BE49-F238E27FC236}">
                <a16:creationId xmlns:a16="http://schemas.microsoft.com/office/drawing/2014/main" id="{06367446-9570-9516-9C0B-ACA2C6EAE311}"/>
              </a:ext>
            </a:extLst>
          </p:cNvPr>
          <p:cNvSpPr/>
          <p:nvPr>
            <p:custDataLst>
              <p:tags r:id="rId7"/>
            </p:custDataLst>
          </p:nvPr>
        </p:nvSpPr>
        <p:spPr>
          <a:xfrm>
            <a:off x="4829960" y="2594696"/>
            <a:ext cx="580240" cy="292014"/>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9623615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custDataLst>
              <p:tags r:id="rId1"/>
            </p:custDataLst>
          </p:nvPr>
        </p:nvSpPr>
        <p:spPr/>
        <p:txBody>
          <a:bodyPr>
            <a:normAutofit/>
          </a:bodyPr>
          <a:lstStyle/>
          <a:p>
            <a:r>
              <a:rPr lang="fr-CA" noProof="0" dirty="0">
                <a:solidFill>
                  <a:srgbClr val="003C71"/>
                </a:solidFill>
              </a:rPr>
              <a:t>Rédaction d’une observation</a:t>
            </a:r>
            <a:endParaRPr lang="fr-CA" noProof="0" dirty="0">
              <a:solidFill>
                <a:srgbClr val="003C71"/>
              </a:solidFill>
              <a:cs typeface="Calibri"/>
            </a:endParaRP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custDataLst>
              <p:tags r:id="rId2"/>
            </p:custDataLst>
          </p:nvPr>
        </p:nvSpPr>
        <p:spPr>
          <a:xfrm>
            <a:off x="863588" y="1296388"/>
            <a:ext cx="7416824" cy="3238112"/>
          </a:xfrm>
        </p:spPr>
        <p:txBody>
          <a:bodyPr vert="horz" lIns="91440" tIns="45720" rIns="91440" bIns="45720" rtlCol="0" anchor="t">
            <a:normAutofit fontScale="50000" lnSpcReduction="20000"/>
          </a:bodyPr>
          <a:lstStyle/>
          <a:p>
            <a:pPr marL="0" indent="0">
              <a:buNone/>
            </a:pPr>
            <a:r>
              <a:rPr lang="fr-CA" sz="4200" dirty="0"/>
              <a:t>1. Lorsqu’un * est attribué, des observations détaillées sont requises.</a:t>
            </a:r>
          </a:p>
          <a:p>
            <a:pPr marL="0" indent="264795">
              <a:buNone/>
            </a:pPr>
            <a:r>
              <a:rPr lang="fr-CA" sz="4200" dirty="0"/>
              <a:t>a.  Structure des observations : </a:t>
            </a:r>
            <a:endParaRPr lang="fr-CA" sz="4200" dirty="0">
              <a:cs typeface="Calibri" panose="020F0502020204030204"/>
            </a:endParaRPr>
          </a:p>
          <a:p>
            <a:pPr marL="539750" indent="0">
              <a:buFont typeface="+mj-lt"/>
              <a:buAutoNum type="romanLcPeriod"/>
            </a:pPr>
            <a:r>
              <a:rPr lang="fr-CA" sz="4200" dirty="0"/>
              <a:t>   Citez le passage de la norme pertinente </a:t>
            </a:r>
          </a:p>
          <a:p>
            <a:pPr marL="539750" indent="0">
              <a:buFont typeface="+mj-lt"/>
              <a:buAutoNum type="romanLcPeriod"/>
            </a:pPr>
            <a:r>
              <a:rPr lang="fr-CA" sz="4200" dirty="0"/>
              <a:t>  Décrivez les preuves observées </a:t>
            </a:r>
          </a:p>
          <a:p>
            <a:pPr marL="539750" indent="0">
              <a:buFont typeface="+mj-lt"/>
              <a:buAutoNum type="romanLcPeriod"/>
            </a:pPr>
            <a:r>
              <a:rPr lang="fr-FR" sz="4200" dirty="0"/>
              <a:t> Décrivez les incidences négatives sur le programme</a:t>
            </a:r>
            <a:r>
              <a:rPr lang="fr-CA" sz="4200" dirty="0"/>
              <a:t> </a:t>
            </a:r>
          </a:p>
          <a:p>
            <a:pPr marL="0" indent="264795">
              <a:buNone/>
            </a:pPr>
            <a:r>
              <a:rPr lang="fr-CA" sz="4200" dirty="0"/>
              <a:t>b. Les observations devraient être précises et concises </a:t>
            </a:r>
            <a:endParaRPr lang="fr-CA" sz="4200" dirty="0">
              <a:cs typeface="Calibri"/>
            </a:endParaRPr>
          </a:p>
          <a:p>
            <a:pPr marL="0" indent="0">
              <a:buNone/>
            </a:pPr>
            <a:r>
              <a:rPr lang="fr-CA" sz="4200" dirty="0"/>
              <a:t>2. Lorsqu’un ✓ est attribué, ne pas commenter </a:t>
            </a:r>
          </a:p>
          <a:p>
            <a:pPr marL="0" indent="0">
              <a:buNone/>
            </a:pPr>
            <a:endParaRPr lang="fr-CA" sz="4200" dirty="0"/>
          </a:p>
          <a:p>
            <a:pPr marL="0" indent="0">
              <a:buNone/>
            </a:pPr>
            <a:endParaRPr lang="fr-CA" noProof="0" dirty="0"/>
          </a:p>
          <a:p>
            <a:pPr marL="0" indent="0">
              <a:buNone/>
            </a:pPr>
            <a:endParaRPr lang="fr-CA" noProof="0" dirty="0"/>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custDataLst>
              <p:tags r:id="rId3"/>
            </p:custDataLst>
          </p:nvPr>
        </p:nvSpPr>
        <p:spPr/>
        <p:txBody>
          <a:bodyPr/>
          <a:lstStyle/>
          <a:p>
            <a:fld id="{FAD2762F-E3D5-4C90-A60C-D58DFA2E93A6}" type="slidenum">
              <a:rPr lang="en-CA" smtClean="0"/>
              <a:t>31</a:t>
            </a:fld>
            <a:endParaRPr lang="en-CA"/>
          </a:p>
        </p:txBody>
      </p:sp>
    </p:spTree>
    <p:extLst>
      <p:ext uri="{BB962C8B-B14F-4D97-AF65-F5344CB8AC3E}">
        <p14:creationId xmlns:p14="http://schemas.microsoft.com/office/powerpoint/2010/main" val="400628840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p:txBody>
          <a:bodyPr/>
          <a:lstStyle/>
          <a:p>
            <a:r>
              <a:rPr lang="fr-CA" noProof="0"/>
              <a:t>Conseils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p:txBody>
          <a:bodyPr>
            <a:normAutofit fontScale="87500"/>
          </a:bodyPr>
          <a:lstStyle/>
          <a:p>
            <a:r>
              <a:rPr lang="fr-CA" noProof="0"/>
              <a:t>Les observations s’appliquant aux normes quantitatives sont binaires. Soit les normes sont respectées, soit elles ne le sont pas.</a:t>
            </a:r>
          </a:p>
          <a:p>
            <a:r>
              <a:rPr lang="fr-CA" noProof="0"/>
              <a:t>Évitez les termes « préoccupation », « faiblesse » et « lacune » dans vos commentaires écrits.</a:t>
            </a:r>
          </a:p>
          <a:p>
            <a:pPr lvl="1"/>
            <a:r>
              <a:rPr lang="fr-CA" noProof="0"/>
              <a:t>Ces termes sont réservés aux décisions d’agrément du BCAPG.</a:t>
            </a:r>
          </a:p>
          <a:p>
            <a:r>
              <a:rPr lang="fr-CA" noProof="0"/>
              <a:t>LE BCAPG discutera de vos constatations lors d’une réunion où il décidera si la conformité du programme aux normes est acceptable ou s’il s’agit d’une préoccupation, d’une faiblesse ou d’une lacune.</a:t>
            </a:r>
          </a:p>
          <a:p>
            <a:pPr lvl="1"/>
            <a:endParaRPr lang="fr-CA" noProof="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custDataLst>
              <p:tags r:id="rId3"/>
            </p:custDataLst>
          </p:nvPr>
        </p:nvSpPr>
        <p:spPr/>
        <p:txBody>
          <a:bodyPr/>
          <a:lstStyle/>
          <a:p>
            <a:fld id="{7B7BD73A-8D27-44EA-8485-8FE8D66B36D0}" type="slidenum">
              <a:rPr lang="en-CA" smtClean="0"/>
              <a:t>32</a:t>
            </a:fld>
            <a:endParaRPr lang="en-CA"/>
          </a:p>
        </p:txBody>
      </p:sp>
    </p:spTree>
    <p:extLst>
      <p:ext uri="{BB962C8B-B14F-4D97-AF65-F5344CB8AC3E}">
        <p14:creationId xmlns:p14="http://schemas.microsoft.com/office/powerpoint/2010/main" val="7416754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lstStyle/>
          <a:p>
            <a:r>
              <a:rPr lang="fr-CA" noProof="0"/>
              <a:t>Les normes</a:t>
            </a:r>
          </a:p>
        </p:txBody>
      </p:sp>
      <p:sp>
        <p:nvSpPr>
          <p:cNvPr id="5" name="Slide Number Placeholder 4">
            <a:extLst>
              <a:ext uri="{FF2B5EF4-FFF2-40B4-BE49-F238E27FC236}">
                <a16:creationId xmlns:a16="http://schemas.microsoft.com/office/drawing/2014/main" id="{FE3CE684-5A54-4729-916D-F6B923A176DB}"/>
              </a:ext>
            </a:extLst>
          </p:cNvPr>
          <p:cNvSpPr>
            <a:spLocks noGrp="1"/>
          </p:cNvSpPr>
          <p:nvPr>
            <p:ph type="sldNum" sz="quarter" idx="4"/>
            <p:custDataLst>
              <p:tags r:id="rId2"/>
            </p:custDataLst>
          </p:nvPr>
        </p:nvSpPr>
        <p:spPr/>
        <p:txBody>
          <a:bodyPr/>
          <a:lstStyle/>
          <a:p>
            <a:r>
              <a:rPr lang="en-CA">
                <a:cs typeface="Calibri"/>
              </a:rPr>
              <a:t>40</a:t>
            </a:r>
            <a:endParaRPr lang="en-US"/>
          </a:p>
        </p:txBody>
      </p:sp>
    </p:spTree>
    <p:extLst>
      <p:ext uri="{BB962C8B-B14F-4D97-AF65-F5344CB8AC3E}">
        <p14:creationId xmlns:p14="http://schemas.microsoft.com/office/powerpoint/2010/main" val="32133697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F39A804-6FC2-41AD-9F9C-A93A7CEDBCB8}"/>
              </a:ext>
            </a:extLst>
          </p:cNvPr>
          <p:cNvSpPr>
            <a:spLocks noGrp="1"/>
          </p:cNvSpPr>
          <p:nvPr>
            <p:ph type="title"/>
            <p:custDataLst>
              <p:tags r:id="rId1"/>
            </p:custDataLst>
          </p:nvPr>
        </p:nvSpPr>
        <p:spPr>
          <a:xfrm>
            <a:off x="457200" y="51470"/>
            <a:ext cx="8229600" cy="857250"/>
          </a:xfrm>
        </p:spPr>
        <p:txBody>
          <a:bodyPr/>
          <a:lstStyle/>
          <a:p>
            <a:r>
              <a:rPr lang="fr-CA" altLang="fr-FR" noProof="0">
                <a:solidFill>
                  <a:srgbClr val="003C71"/>
                </a:solidFill>
              </a:rPr>
              <a:t>Normes et procédures d’agrément</a:t>
            </a:r>
          </a:p>
        </p:txBody>
      </p:sp>
      <p:sp>
        <p:nvSpPr>
          <p:cNvPr id="6" name="Content Placeholder 3">
            <a:extLst>
              <a:ext uri="{FF2B5EF4-FFF2-40B4-BE49-F238E27FC236}">
                <a16:creationId xmlns:a16="http://schemas.microsoft.com/office/drawing/2014/main" id="{25227B8C-4873-4705-A4C0-C90232360DC7}"/>
              </a:ext>
            </a:extLst>
          </p:cNvPr>
          <p:cNvSpPr>
            <a:spLocks noGrp="1"/>
          </p:cNvSpPr>
          <p:nvPr>
            <p:ph idx="1"/>
            <p:custDataLst>
              <p:tags r:id="rId2"/>
            </p:custDataLst>
          </p:nvPr>
        </p:nvSpPr>
        <p:spPr>
          <a:xfrm>
            <a:off x="859160" y="1062990"/>
            <a:ext cx="3712840" cy="3352799"/>
          </a:xfrm>
        </p:spPr>
        <p:txBody>
          <a:bodyPr>
            <a:normAutofit fontScale="80000" lnSpcReduction="20000"/>
          </a:bodyPr>
          <a:lstStyle/>
          <a:p>
            <a:pPr marL="0" indent="0">
              <a:buNone/>
            </a:pPr>
            <a:r>
              <a:rPr lang="fr-CA" altLang="fr-FR" noProof="0"/>
              <a:t>Les processus d'agrément mettent l'accent sur la qualité :</a:t>
            </a:r>
          </a:p>
          <a:p>
            <a:pPr lvl="1"/>
            <a:r>
              <a:rPr lang="fr-CA" altLang="fr-FR" noProof="0"/>
              <a:t>des étudiants</a:t>
            </a:r>
          </a:p>
          <a:p>
            <a:pPr lvl="1"/>
            <a:r>
              <a:rPr lang="fr-CA" altLang="fr-FR" noProof="0"/>
              <a:t>du programme d’études</a:t>
            </a:r>
          </a:p>
          <a:p>
            <a:pPr lvl="1"/>
            <a:r>
              <a:rPr lang="fr-CA" altLang="fr-FR" noProof="0"/>
              <a:t>du corps professoral et du personnel de soutien</a:t>
            </a:r>
          </a:p>
          <a:p>
            <a:pPr lvl="1"/>
            <a:r>
              <a:rPr lang="fr-CA" altLang="fr-FR" noProof="0"/>
              <a:t>des installations et des ressources</a:t>
            </a:r>
          </a:p>
          <a:p>
            <a:endParaRPr lang="fr-CA" altLang="fr-FR" noProof="0"/>
          </a:p>
          <a:p>
            <a:pPr marL="0" indent="0">
              <a:buNone/>
            </a:pPr>
            <a:r>
              <a:rPr lang="fr-CA" altLang="fr-FR" i="1" noProof="0"/>
              <a:t>Rappel : Il incombe à l’EES de prouver sa conformité aux normes.</a:t>
            </a:r>
          </a:p>
          <a:p>
            <a:endParaRPr lang="fr-CA" altLang="fr-FR" noProof="0"/>
          </a:p>
        </p:txBody>
      </p:sp>
      <p:sp>
        <p:nvSpPr>
          <p:cNvPr id="4" name="Slide Number Placeholder 3">
            <a:extLst>
              <a:ext uri="{FF2B5EF4-FFF2-40B4-BE49-F238E27FC236}">
                <a16:creationId xmlns:a16="http://schemas.microsoft.com/office/drawing/2014/main" id="{B5193D9D-914D-4498-B51D-C79BFF1AEEF5}"/>
              </a:ext>
            </a:extLst>
          </p:cNvPr>
          <p:cNvSpPr>
            <a:spLocks noGrp="1"/>
          </p:cNvSpPr>
          <p:nvPr>
            <p:ph type="sldNum" sz="quarter" idx="4"/>
            <p:custDataLst>
              <p:tags r:id="rId3"/>
            </p:custDataLst>
          </p:nvPr>
        </p:nvSpPr>
        <p:spPr/>
        <p:txBody>
          <a:bodyPr/>
          <a:lstStyle/>
          <a:p>
            <a:fld id="{2112AB53-F5F5-47E9-833D-1964D11BCC83}" type="slidenum">
              <a:rPr lang="en-CA" smtClean="0"/>
              <a:t>34</a:t>
            </a:fld>
            <a:endParaRPr lang="en-CA"/>
          </a:p>
        </p:txBody>
      </p:sp>
      <p:pic>
        <p:nvPicPr>
          <p:cNvPr id="2" name="Picture 1" descr="A group of people sitting around a table&#10;&#10;Description automatically generated">
            <a:extLst>
              <a:ext uri="{FF2B5EF4-FFF2-40B4-BE49-F238E27FC236}">
                <a16:creationId xmlns:a16="http://schemas.microsoft.com/office/drawing/2014/main" id="{317C6EDB-5270-2930-DB7D-B34FF8734363}"/>
              </a:ext>
            </a:extLst>
          </p:cNvPr>
          <p:cNvPicPr>
            <a:picLocks noChangeAspect="1"/>
          </p:cNvPicPr>
          <p:nvPr/>
        </p:nvPicPr>
        <p:blipFill>
          <a:blip r:embed="rId6"/>
          <a:stretch>
            <a:fillRect/>
          </a:stretch>
        </p:blipFill>
        <p:spPr>
          <a:xfrm>
            <a:off x="4851400" y="566600"/>
            <a:ext cx="3554588" cy="4617079"/>
          </a:xfrm>
          <a:prstGeom prst="rect">
            <a:avLst/>
          </a:prstGeom>
        </p:spPr>
      </p:pic>
    </p:spTree>
    <p:extLst>
      <p:ext uri="{BB962C8B-B14F-4D97-AF65-F5344CB8AC3E}">
        <p14:creationId xmlns:p14="http://schemas.microsoft.com/office/powerpoint/2010/main" val="126317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7BC387-C13B-483D-883D-D359716DFD3A}"/>
              </a:ext>
            </a:extLst>
          </p:cNvPr>
          <p:cNvSpPr>
            <a:spLocks noGrp="1"/>
          </p:cNvSpPr>
          <p:nvPr>
            <p:ph type="title"/>
            <p:custDataLst>
              <p:tags r:id="rId1"/>
            </p:custDataLst>
          </p:nvPr>
        </p:nvSpPr>
        <p:spPr>
          <a:xfrm>
            <a:off x="457200" y="51470"/>
            <a:ext cx="8229600" cy="857250"/>
          </a:xfrm>
        </p:spPr>
        <p:txBody>
          <a:bodyPr>
            <a:normAutofit fontScale="90000"/>
          </a:bodyPr>
          <a:lstStyle/>
          <a:p>
            <a:r>
              <a:rPr lang="fr-CA" noProof="0">
                <a:solidFill>
                  <a:srgbClr val="003C71"/>
                </a:solidFill>
              </a:rPr>
              <a:t>À propos des normes et des énoncés d’interprétation</a:t>
            </a:r>
          </a:p>
        </p:txBody>
      </p:sp>
      <p:sp>
        <p:nvSpPr>
          <p:cNvPr id="3" name="Content Placeholder 2">
            <a:extLst>
              <a:ext uri="{FF2B5EF4-FFF2-40B4-BE49-F238E27FC236}">
                <a16:creationId xmlns:a16="http://schemas.microsoft.com/office/drawing/2014/main" id="{370EC5BD-A3D6-4E06-B89C-92D2C713E105}"/>
              </a:ext>
            </a:extLst>
          </p:cNvPr>
          <p:cNvSpPr>
            <a:spLocks noGrp="1"/>
          </p:cNvSpPr>
          <p:nvPr>
            <p:ph idx="1"/>
            <p:custDataLst>
              <p:tags r:id="rId2"/>
            </p:custDataLst>
          </p:nvPr>
        </p:nvSpPr>
        <p:spPr>
          <a:xfrm>
            <a:off x="971600" y="1200150"/>
            <a:ext cx="7128792" cy="3243808"/>
          </a:xfrm>
        </p:spPr>
        <p:txBody>
          <a:bodyPr>
            <a:normAutofit fontScale="97500" lnSpcReduction="10000"/>
          </a:bodyPr>
          <a:lstStyle/>
          <a:p>
            <a:pPr marL="0" indent="0">
              <a:buNone/>
            </a:pPr>
            <a:r>
              <a:rPr lang="fr-CA" sz="2800" noProof="0"/>
              <a:t>Normes</a:t>
            </a:r>
          </a:p>
          <a:p>
            <a:pPr marL="400050" lvl="1" indent="0">
              <a:buNone/>
            </a:pPr>
            <a:r>
              <a:rPr lang="fr-CA" sz="2000" i="1" noProof="0"/>
              <a:t>Décrivent les éléments de mesure utilisés par le Bureau d’agrément pour évaluer les programmes de génie canadiens à des fins d’agrément.</a:t>
            </a:r>
          </a:p>
          <a:p>
            <a:pPr marL="400050" lvl="1" indent="0">
              <a:buNone/>
            </a:pPr>
            <a:endParaRPr lang="fr-CA" sz="2000" i="1" noProof="0"/>
          </a:p>
          <a:p>
            <a:pPr marL="0" indent="0">
              <a:buNone/>
            </a:pPr>
            <a:r>
              <a:rPr lang="fr-CA" sz="2800" noProof="0"/>
              <a:t>Énoncés d’interprétation</a:t>
            </a:r>
          </a:p>
          <a:p>
            <a:pPr marL="400050" lvl="1" indent="0">
              <a:buNone/>
            </a:pPr>
            <a:r>
              <a:rPr lang="fr-CA" sz="2000" i="1" noProof="0"/>
              <a:t>Fournissent des orientations supplémentaires sur l’interprétation et l’application de normes particulières.</a:t>
            </a:r>
          </a:p>
        </p:txBody>
      </p:sp>
      <p:sp>
        <p:nvSpPr>
          <p:cNvPr id="6" name="Slide Number Placeholder 5">
            <a:extLst>
              <a:ext uri="{FF2B5EF4-FFF2-40B4-BE49-F238E27FC236}">
                <a16:creationId xmlns:a16="http://schemas.microsoft.com/office/drawing/2014/main" id="{8432A042-16DD-429A-9A6C-E01A17F57694}"/>
              </a:ext>
            </a:extLst>
          </p:cNvPr>
          <p:cNvSpPr>
            <a:spLocks noGrp="1"/>
          </p:cNvSpPr>
          <p:nvPr>
            <p:ph type="sldNum" sz="quarter" idx="4"/>
            <p:custDataLst>
              <p:tags r:id="rId3"/>
            </p:custDataLst>
          </p:nvPr>
        </p:nvSpPr>
        <p:spPr/>
        <p:txBody>
          <a:bodyPr/>
          <a:lstStyle/>
          <a:p>
            <a:fld id="{BE0E21FA-6B8A-426D-90ED-CEE996387F99}" type="slidenum">
              <a:rPr lang="en-CA" smtClean="0"/>
              <a:t>35</a:t>
            </a:fld>
            <a:endParaRPr lang="en-CA"/>
          </a:p>
        </p:txBody>
      </p:sp>
    </p:spTree>
    <p:extLst>
      <p:ext uri="{BB962C8B-B14F-4D97-AF65-F5344CB8AC3E}">
        <p14:creationId xmlns:p14="http://schemas.microsoft.com/office/powerpoint/2010/main" val="29383360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7DFF3C3-E48A-44A1-A714-33F24ECE55C9}"/>
              </a:ext>
            </a:extLst>
          </p:cNvPr>
          <p:cNvSpPr txBox="1"/>
          <p:nvPr>
            <p:custDataLst>
              <p:tags r:id="rId1"/>
            </p:custDataLst>
          </p:nvPr>
        </p:nvSpPr>
        <p:spPr>
          <a:xfrm>
            <a:off x="457200" y="51470"/>
            <a:ext cx="8229600" cy="857250"/>
          </a:xfrm>
          <a:prstGeom prst="rect">
            <a:avLst/>
          </a:prstGeom>
        </p:spPr>
        <p:txBody>
          <a:bodyPr>
            <a:normAutofit fontScale="90000" lnSpcReduction="10000"/>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t>Normes axées sur les intrants et normes axées sur les résultats : pourquoi les deux ?</a:t>
            </a:r>
          </a:p>
        </p:txBody>
      </p:sp>
      <p:grpSp>
        <p:nvGrpSpPr>
          <p:cNvPr id="20" name="Group 19">
            <a:extLst>
              <a:ext uri="{FF2B5EF4-FFF2-40B4-BE49-F238E27FC236}">
                <a16:creationId xmlns:a16="http://schemas.microsoft.com/office/drawing/2014/main" id="{BA7783A7-88E1-497C-84A4-0FA30A8B38D4}"/>
              </a:ext>
            </a:extLst>
          </p:cNvPr>
          <p:cNvGrpSpPr/>
          <p:nvPr>
            <p:custDataLst>
              <p:tags r:id="rId2"/>
            </p:custDataLst>
          </p:nvPr>
        </p:nvGrpSpPr>
        <p:grpSpPr>
          <a:xfrm>
            <a:off x="1064794" y="1787665"/>
            <a:ext cx="1519258" cy="1583018"/>
            <a:chOff x="1331640" y="1708812"/>
            <a:chExt cx="1828800" cy="1905551"/>
          </a:xfrm>
        </p:grpSpPr>
        <p:pic>
          <p:nvPicPr>
            <p:cNvPr id="8" name="Graphic 7" descr="Checklist">
              <a:extLst>
                <a:ext uri="{FF2B5EF4-FFF2-40B4-BE49-F238E27FC236}">
                  <a16:creationId xmlns:a16="http://schemas.microsoft.com/office/drawing/2014/main" id="{19E9C7E6-FD7A-4947-AA46-A3BA85E3E6C0}"/>
                </a:ext>
              </a:extLst>
            </p:cNvPr>
            <p:cNvPicPr>
              <a:picLocks noChangeAspect="1"/>
            </p:cNvPicPr>
            <p:nvPr/>
          </p:nvPicPr>
          <p:blipFill>
            <a:blip r:embed="rId19"/>
            <a:srcRect/>
            <a:stretch>
              <a:fillRect/>
            </a:stretch>
          </p:blipFill>
          <p:spPr>
            <a:xfrm>
              <a:off x="2246040" y="2216128"/>
              <a:ext cx="914400" cy="914400"/>
            </a:xfrm>
            <a:prstGeom prst="rect">
              <a:avLst/>
            </a:prstGeom>
          </p:spPr>
        </p:pic>
        <p:pic>
          <p:nvPicPr>
            <p:cNvPr id="10" name="Graphic 9" descr="Bar chart">
              <a:extLst>
                <a:ext uri="{FF2B5EF4-FFF2-40B4-BE49-F238E27FC236}">
                  <a16:creationId xmlns:a16="http://schemas.microsoft.com/office/drawing/2014/main" id="{4FB0AAAD-60D5-4F9D-84BE-EC8B6F98909F}"/>
                </a:ext>
              </a:extLst>
            </p:cNvPr>
            <p:cNvPicPr>
              <a:picLocks noChangeAspect="1"/>
            </p:cNvPicPr>
            <p:nvPr/>
          </p:nvPicPr>
          <p:blipFill>
            <a:blip r:embed="rId20"/>
            <a:srcRect/>
            <a:stretch>
              <a:fillRect/>
            </a:stretch>
          </p:blipFill>
          <p:spPr>
            <a:xfrm>
              <a:off x="1331640" y="2699963"/>
              <a:ext cx="914400" cy="914400"/>
            </a:xfrm>
            <a:prstGeom prst="rect">
              <a:avLst/>
            </a:prstGeom>
          </p:spPr>
        </p:pic>
        <p:pic>
          <p:nvPicPr>
            <p:cNvPr id="12" name="Graphic 11" descr="Upward trend">
              <a:extLst>
                <a:ext uri="{FF2B5EF4-FFF2-40B4-BE49-F238E27FC236}">
                  <a16:creationId xmlns:a16="http://schemas.microsoft.com/office/drawing/2014/main" id="{138BCDA5-50EE-4F3B-B994-55B298B9CE08}"/>
                </a:ext>
              </a:extLst>
            </p:cNvPr>
            <p:cNvPicPr>
              <a:picLocks noChangeAspect="1"/>
            </p:cNvPicPr>
            <p:nvPr/>
          </p:nvPicPr>
          <p:blipFill>
            <a:blip r:embed="rId21"/>
            <a:srcRect/>
            <a:stretch>
              <a:fillRect/>
            </a:stretch>
          </p:blipFill>
          <p:spPr>
            <a:xfrm>
              <a:off x="1331640" y="1708812"/>
              <a:ext cx="914400" cy="914400"/>
            </a:xfrm>
            <a:prstGeom prst="rect">
              <a:avLst/>
            </a:prstGeom>
          </p:spPr>
        </p:pic>
      </p:grpSp>
      <p:grpSp>
        <p:nvGrpSpPr>
          <p:cNvPr id="19" name="Group 18">
            <a:extLst>
              <a:ext uri="{FF2B5EF4-FFF2-40B4-BE49-F238E27FC236}">
                <a16:creationId xmlns:a16="http://schemas.microsoft.com/office/drawing/2014/main" id="{87D4D578-09B7-49A9-A8A7-A96ED221E514}"/>
              </a:ext>
            </a:extLst>
          </p:cNvPr>
          <p:cNvGrpSpPr/>
          <p:nvPr>
            <p:custDataLst>
              <p:tags r:id="rId3"/>
            </p:custDataLst>
          </p:nvPr>
        </p:nvGrpSpPr>
        <p:grpSpPr>
          <a:xfrm>
            <a:off x="6570285" y="1775289"/>
            <a:ext cx="1530107" cy="1175560"/>
            <a:chOff x="6300191" y="1708811"/>
            <a:chExt cx="1850505" cy="1421717"/>
          </a:xfrm>
        </p:grpSpPr>
        <p:pic>
          <p:nvPicPr>
            <p:cNvPr id="16" name="Graphic 15" descr="Handshake">
              <a:extLst>
                <a:ext uri="{FF2B5EF4-FFF2-40B4-BE49-F238E27FC236}">
                  <a16:creationId xmlns:a16="http://schemas.microsoft.com/office/drawing/2014/main" id="{1703B4FE-CAA7-4BD6-B872-7B13E4AD93F6}"/>
                </a:ext>
              </a:extLst>
            </p:cNvPr>
            <p:cNvPicPr>
              <a:picLocks noChangeAspect="1"/>
            </p:cNvPicPr>
            <p:nvPr/>
          </p:nvPicPr>
          <p:blipFill>
            <a:blip r:embed="rId22"/>
            <a:srcRect/>
            <a:stretch>
              <a:fillRect/>
            </a:stretch>
          </p:blipFill>
          <p:spPr>
            <a:xfrm>
              <a:off x="7236296" y="2216128"/>
              <a:ext cx="914400" cy="914400"/>
            </a:xfrm>
            <a:prstGeom prst="rect">
              <a:avLst/>
            </a:prstGeom>
          </p:spPr>
        </p:pic>
        <p:pic>
          <p:nvPicPr>
            <p:cNvPr id="18" name="Graphic 17" descr="Employee Badge">
              <a:extLst>
                <a:ext uri="{FF2B5EF4-FFF2-40B4-BE49-F238E27FC236}">
                  <a16:creationId xmlns:a16="http://schemas.microsoft.com/office/drawing/2014/main" id="{A5E15DA3-3430-4A02-BFCF-2EE5B933D3B6}"/>
                </a:ext>
              </a:extLst>
            </p:cNvPr>
            <p:cNvPicPr>
              <a:picLocks noChangeAspect="1"/>
            </p:cNvPicPr>
            <p:nvPr/>
          </p:nvPicPr>
          <p:blipFill>
            <a:blip r:embed="rId23"/>
            <a:srcRect/>
            <a:stretch>
              <a:fillRect/>
            </a:stretch>
          </p:blipFill>
          <p:spPr>
            <a:xfrm>
              <a:off x="6300191" y="1708811"/>
              <a:ext cx="938311" cy="938311"/>
            </a:xfrm>
            <a:prstGeom prst="rect">
              <a:avLst/>
            </a:prstGeom>
          </p:spPr>
        </p:pic>
      </p:grpSp>
      <p:pic>
        <p:nvPicPr>
          <p:cNvPr id="24" name="Picture 23">
            <a:extLst>
              <a:ext uri="{FF2B5EF4-FFF2-40B4-BE49-F238E27FC236}">
                <a16:creationId xmlns:a16="http://schemas.microsoft.com/office/drawing/2014/main" id="{6F5F0ADD-A49A-4AD3-9935-4BC0A7F774F0}"/>
              </a:ext>
            </a:extLst>
          </p:cNvPr>
          <p:cNvPicPr>
            <a:picLocks noChangeAspect="1"/>
          </p:cNvPicPr>
          <p:nvPr>
            <p:custDataLst>
              <p:tags r:id="rId4"/>
            </p:custDataLst>
          </p:nvPr>
        </p:nvPicPr>
        <p:blipFill>
          <a:blip r:embed="rId24"/>
          <a:srcRect/>
          <a:stretch>
            <a:fillRect/>
          </a:stretch>
        </p:blipFill>
        <p:spPr>
          <a:xfrm>
            <a:off x="4017090" y="1896034"/>
            <a:ext cx="1109820" cy="924850"/>
          </a:xfrm>
          <a:prstGeom prst="rect">
            <a:avLst/>
          </a:prstGeom>
        </p:spPr>
      </p:pic>
      <p:sp>
        <p:nvSpPr>
          <p:cNvPr id="25" name="TextBox 24">
            <a:extLst>
              <a:ext uri="{FF2B5EF4-FFF2-40B4-BE49-F238E27FC236}">
                <a16:creationId xmlns:a16="http://schemas.microsoft.com/office/drawing/2014/main" id="{A032B9FF-40F9-4107-B2BF-65E1862A32C0}"/>
              </a:ext>
            </a:extLst>
          </p:cNvPr>
          <p:cNvSpPr txBox="1"/>
          <p:nvPr>
            <p:custDataLst>
              <p:tags r:id="rId5"/>
            </p:custDataLst>
          </p:nvPr>
        </p:nvSpPr>
        <p:spPr>
          <a:xfrm>
            <a:off x="2973460" y="2895400"/>
            <a:ext cx="2404607" cy="366126"/>
          </a:xfrm>
          <a:prstGeom prst="rect">
            <a:avLst/>
          </a:prstGeom>
          <a:noFill/>
        </p:spPr>
        <p:txBody>
          <a:bodyPr wrap="none" rtlCol="0">
            <a:spAutoFit/>
          </a:bodyPr>
          <a:lstStyle/>
          <a:p>
            <a:r>
              <a:rPr lang="en-CA"/>
              <a:t>DÉCISION D’AGRÉMENT</a:t>
            </a:r>
          </a:p>
        </p:txBody>
      </p:sp>
      <p:sp>
        <p:nvSpPr>
          <p:cNvPr id="27" name="Arrow: Curved Up 26">
            <a:extLst>
              <a:ext uri="{FF2B5EF4-FFF2-40B4-BE49-F238E27FC236}">
                <a16:creationId xmlns:a16="http://schemas.microsoft.com/office/drawing/2014/main" id="{9C309291-F542-4FA1-8DC2-299DC405BF88}"/>
              </a:ext>
            </a:extLst>
          </p:cNvPr>
          <p:cNvSpPr/>
          <p:nvPr>
            <p:custDataLst>
              <p:tags r:id="rId6"/>
            </p:custDataLst>
          </p:nvPr>
        </p:nvSpPr>
        <p:spPr>
          <a:xfrm>
            <a:off x="1824423" y="3338197"/>
            <a:ext cx="1804813" cy="731520"/>
          </a:xfrm>
          <a:prstGeom prst="curvedUpArrow">
            <a:avLst/>
          </a:prstGeom>
          <a:solidFill>
            <a:srgbClr val="003C7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8" name="Arrow: Curved Up 27">
            <a:extLst>
              <a:ext uri="{FF2B5EF4-FFF2-40B4-BE49-F238E27FC236}">
                <a16:creationId xmlns:a16="http://schemas.microsoft.com/office/drawing/2014/main" id="{42196076-C3C6-455D-A74B-5847EE81BDAA}"/>
              </a:ext>
            </a:extLst>
          </p:cNvPr>
          <p:cNvSpPr/>
          <p:nvPr>
            <p:custDataLst>
              <p:tags r:id="rId7"/>
            </p:custDataLst>
          </p:nvPr>
        </p:nvSpPr>
        <p:spPr>
          <a:xfrm flipH="1">
            <a:off x="5373548" y="3338197"/>
            <a:ext cx="1862747" cy="731520"/>
          </a:xfrm>
          <a:prstGeom prst="curvedUpArrow">
            <a:avLst/>
          </a:prstGeom>
          <a:solidFill>
            <a:srgbClr val="003C71"/>
          </a:solidFill>
          <a:ln w="12700" cap="flat" algn="ctr">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29" name="TextBox 28">
            <a:extLst>
              <a:ext uri="{FF2B5EF4-FFF2-40B4-BE49-F238E27FC236}">
                <a16:creationId xmlns:a16="http://schemas.microsoft.com/office/drawing/2014/main" id="{FF20D544-3CF7-43D8-8124-E34C632480E3}"/>
              </a:ext>
            </a:extLst>
          </p:cNvPr>
          <p:cNvSpPr txBox="1"/>
          <p:nvPr>
            <p:custDataLst>
              <p:tags r:id="rId8"/>
            </p:custDataLst>
          </p:nvPr>
        </p:nvSpPr>
        <p:spPr>
          <a:xfrm>
            <a:off x="1964120" y="1021084"/>
            <a:ext cx="2973501" cy="366126"/>
          </a:xfrm>
          <a:prstGeom prst="rect">
            <a:avLst/>
          </a:prstGeom>
          <a:noFill/>
        </p:spPr>
        <p:txBody>
          <a:bodyPr wrap="none" rtlCol="0">
            <a:spAutoFit/>
          </a:bodyPr>
          <a:lstStyle/>
          <a:p>
            <a:r>
              <a:rPr lang="fr-CA" b="1"/>
              <a:t>Normes axées sur les intrants</a:t>
            </a:r>
          </a:p>
        </p:txBody>
      </p:sp>
      <p:sp>
        <p:nvSpPr>
          <p:cNvPr id="30" name="TextBox 29">
            <a:extLst>
              <a:ext uri="{FF2B5EF4-FFF2-40B4-BE49-F238E27FC236}">
                <a16:creationId xmlns:a16="http://schemas.microsoft.com/office/drawing/2014/main" id="{16D1AD9F-70A8-4538-B115-BC9B7EDEA6A3}"/>
              </a:ext>
            </a:extLst>
          </p:cNvPr>
          <p:cNvSpPr txBox="1"/>
          <p:nvPr>
            <p:custDataLst>
              <p:tags r:id="rId9"/>
            </p:custDataLst>
          </p:nvPr>
        </p:nvSpPr>
        <p:spPr>
          <a:xfrm>
            <a:off x="5482333" y="1026819"/>
            <a:ext cx="3056133" cy="366126"/>
          </a:xfrm>
          <a:prstGeom prst="rect">
            <a:avLst/>
          </a:prstGeom>
          <a:noFill/>
        </p:spPr>
        <p:txBody>
          <a:bodyPr wrap="none" rtlCol="0">
            <a:spAutoFit/>
          </a:bodyPr>
          <a:lstStyle/>
          <a:p>
            <a:r>
              <a:rPr lang="fr-CA" b="1"/>
              <a:t>Normes axées sur les résultats</a:t>
            </a:r>
          </a:p>
        </p:txBody>
      </p:sp>
      <p:pic>
        <p:nvPicPr>
          <p:cNvPr id="32" name="Graphic 31" descr="Add">
            <a:extLst>
              <a:ext uri="{FF2B5EF4-FFF2-40B4-BE49-F238E27FC236}">
                <a16:creationId xmlns:a16="http://schemas.microsoft.com/office/drawing/2014/main" id="{C0FDF0D5-E985-4189-8725-B7FB4E016712}"/>
              </a:ext>
            </a:extLst>
          </p:cNvPr>
          <p:cNvPicPr>
            <a:picLocks noChangeAspect="1"/>
          </p:cNvPicPr>
          <p:nvPr>
            <p:custDataLst>
              <p:tags r:id="rId10"/>
            </p:custDataLst>
          </p:nvPr>
        </p:nvPicPr>
        <p:blipFill>
          <a:blip r:embed="rId25"/>
          <a:srcRect/>
          <a:stretch>
            <a:fillRect/>
          </a:stretch>
        </p:blipFill>
        <p:spPr>
          <a:xfrm>
            <a:off x="4920616" y="939818"/>
            <a:ext cx="552569" cy="552569"/>
          </a:xfrm>
          <a:prstGeom prst="rect">
            <a:avLst/>
          </a:prstGeom>
        </p:spPr>
      </p:pic>
      <p:sp>
        <p:nvSpPr>
          <p:cNvPr id="33" name="TextBox 32">
            <a:extLst>
              <a:ext uri="{FF2B5EF4-FFF2-40B4-BE49-F238E27FC236}">
                <a16:creationId xmlns:a16="http://schemas.microsoft.com/office/drawing/2014/main" id="{4FCBFEAE-41D8-42DF-8588-752FB78CFFD2}"/>
              </a:ext>
            </a:extLst>
          </p:cNvPr>
          <p:cNvSpPr txBox="1"/>
          <p:nvPr>
            <p:custDataLst>
              <p:tags r:id="rId11"/>
            </p:custDataLst>
          </p:nvPr>
        </p:nvSpPr>
        <p:spPr>
          <a:xfrm>
            <a:off x="-19055" y="1419622"/>
            <a:ext cx="1585760" cy="930570"/>
          </a:xfrm>
          <a:prstGeom prst="rect">
            <a:avLst/>
          </a:prstGeom>
          <a:noFill/>
        </p:spPr>
        <p:txBody>
          <a:bodyPr wrap="square" rtlCol="0">
            <a:spAutoFit/>
          </a:bodyPr>
          <a:lstStyle/>
          <a:p>
            <a:pPr marL="285750" indent="-285750">
              <a:buFont typeface="Wingdings" panose="05000000000000000000" pitchFamily="2" charset="2"/>
              <a:buChar char="Ø"/>
            </a:pPr>
            <a:r>
              <a:rPr lang="fr-CA" sz="1100" dirty="0"/>
              <a:t>Temps d’exposition prescrit aux éléments essentiels du programme d’études</a:t>
            </a:r>
          </a:p>
        </p:txBody>
      </p:sp>
      <p:sp>
        <p:nvSpPr>
          <p:cNvPr id="34" name="TextBox 33">
            <a:extLst>
              <a:ext uri="{FF2B5EF4-FFF2-40B4-BE49-F238E27FC236}">
                <a16:creationId xmlns:a16="http://schemas.microsoft.com/office/drawing/2014/main" id="{414F1AF6-FF1F-4777-ABE9-7285A25B4C6D}"/>
              </a:ext>
            </a:extLst>
          </p:cNvPr>
          <p:cNvSpPr txBox="1"/>
          <p:nvPr>
            <p:custDataLst>
              <p:tags r:id="rId12"/>
            </p:custDataLst>
          </p:nvPr>
        </p:nvSpPr>
        <p:spPr>
          <a:xfrm>
            <a:off x="-19055" y="3384648"/>
            <a:ext cx="1585760" cy="594954"/>
          </a:xfrm>
          <a:prstGeom prst="rect">
            <a:avLst/>
          </a:prstGeom>
          <a:noFill/>
        </p:spPr>
        <p:txBody>
          <a:bodyPr wrap="square" rtlCol="0">
            <a:spAutoFit/>
          </a:bodyPr>
          <a:lstStyle/>
          <a:p>
            <a:pPr marL="285750" indent="-285750">
              <a:buFont typeface="Wingdings" panose="05000000000000000000" pitchFamily="2" charset="2"/>
              <a:buChar char="Ø"/>
            </a:pPr>
            <a:r>
              <a:rPr lang="en-CA" sz="1100"/>
              <a:t>Facilite le calcul du cheminement minimum</a:t>
            </a:r>
          </a:p>
        </p:txBody>
      </p:sp>
      <p:sp>
        <p:nvSpPr>
          <p:cNvPr id="35" name="TextBox 34">
            <a:extLst>
              <a:ext uri="{FF2B5EF4-FFF2-40B4-BE49-F238E27FC236}">
                <a16:creationId xmlns:a16="http://schemas.microsoft.com/office/drawing/2014/main" id="{47155631-C1FB-4E78-A9D8-731A4FDA5791}"/>
              </a:ext>
            </a:extLst>
          </p:cNvPr>
          <p:cNvSpPr txBox="1"/>
          <p:nvPr>
            <p:custDataLst>
              <p:tags r:id="rId13"/>
            </p:custDataLst>
          </p:nvPr>
        </p:nvSpPr>
        <p:spPr>
          <a:xfrm>
            <a:off x="7410817" y="1419622"/>
            <a:ext cx="1585760" cy="600164"/>
          </a:xfrm>
          <a:prstGeom prst="rect">
            <a:avLst/>
          </a:prstGeom>
          <a:noFill/>
        </p:spPr>
        <p:txBody>
          <a:bodyPr wrap="square" rtlCol="0">
            <a:spAutoFit/>
          </a:bodyPr>
          <a:lstStyle/>
          <a:p>
            <a:pPr marL="285750" indent="-285750">
              <a:buFont typeface="Wingdings" panose="05000000000000000000" pitchFamily="2" charset="2"/>
              <a:buChar char="Ø"/>
            </a:pPr>
            <a:r>
              <a:rPr lang="fr-CA" sz="1100" dirty="0"/>
              <a:t>Définit les qualités requises des diplômés</a:t>
            </a:r>
          </a:p>
        </p:txBody>
      </p:sp>
      <p:sp>
        <p:nvSpPr>
          <p:cNvPr id="36" name="TextBox 35">
            <a:extLst>
              <a:ext uri="{FF2B5EF4-FFF2-40B4-BE49-F238E27FC236}">
                <a16:creationId xmlns:a16="http://schemas.microsoft.com/office/drawing/2014/main" id="{56307340-A9F4-42C0-A454-E48D717B51E0}"/>
              </a:ext>
            </a:extLst>
          </p:cNvPr>
          <p:cNvSpPr txBox="1"/>
          <p:nvPr>
            <p:custDataLst>
              <p:tags r:id="rId14"/>
            </p:custDataLst>
          </p:nvPr>
        </p:nvSpPr>
        <p:spPr>
          <a:xfrm>
            <a:off x="7410817" y="3384648"/>
            <a:ext cx="1585760" cy="1446550"/>
          </a:xfrm>
          <a:prstGeom prst="rect">
            <a:avLst/>
          </a:prstGeom>
          <a:noFill/>
        </p:spPr>
        <p:txBody>
          <a:bodyPr wrap="square" rtlCol="0">
            <a:spAutoFit/>
          </a:bodyPr>
          <a:lstStyle/>
          <a:p>
            <a:pPr marL="285750" indent="-285750">
              <a:buFont typeface="Wingdings" panose="05000000000000000000" pitchFamily="2" charset="2"/>
              <a:buChar char="Ø"/>
            </a:pPr>
            <a:r>
              <a:rPr lang="fr-FR" sz="1100" dirty="0"/>
              <a:t>L’évaluation régulière de l’acquisition des qualités requises des diplômés contribue à l’amélioration continue</a:t>
            </a:r>
            <a:endParaRPr lang="en-CA" sz="1100" dirty="0"/>
          </a:p>
        </p:txBody>
      </p:sp>
      <p:pic>
        <p:nvPicPr>
          <p:cNvPr id="7" name="Picture 6">
            <a:extLst>
              <a:ext uri="{FF2B5EF4-FFF2-40B4-BE49-F238E27FC236}">
                <a16:creationId xmlns:a16="http://schemas.microsoft.com/office/drawing/2014/main" id="{B5071053-97C1-484B-B8C7-3C506531B3EB}"/>
              </a:ext>
            </a:extLst>
          </p:cNvPr>
          <p:cNvPicPr>
            <a:picLocks noChangeAspect="1"/>
          </p:cNvPicPr>
          <p:nvPr>
            <p:custDataLst>
              <p:tags r:id="rId15"/>
            </p:custDataLst>
          </p:nvPr>
        </p:nvPicPr>
        <p:blipFill>
          <a:blip r:embed="rId26"/>
          <a:srcRect/>
          <a:stretch>
            <a:fillRect/>
          </a:stretch>
        </p:blipFill>
        <p:spPr>
          <a:xfrm>
            <a:off x="6615735" y="2553616"/>
            <a:ext cx="715144" cy="715144"/>
          </a:xfrm>
          <a:prstGeom prst="rect">
            <a:avLst/>
          </a:prstGeom>
        </p:spPr>
      </p:pic>
      <p:sp>
        <p:nvSpPr>
          <p:cNvPr id="5" name="Slide Number Placeholder 4">
            <a:extLst>
              <a:ext uri="{FF2B5EF4-FFF2-40B4-BE49-F238E27FC236}">
                <a16:creationId xmlns:a16="http://schemas.microsoft.com/office/drawing/2014/main" id="{52170E7A-A094-400E-B009-F29F6FA27107}"/>
              </a:ext>
            </a:extLst>
          </p:cNvPr>
          <p:cNvSpPr>
            <a:spLocks noGrp="1"/>
          </p:cNvSpPr>
          <p:nvPr>
            <p:ph type="sldNum" sz="quarter" idx="4294967295"/>
            <p:custDataLst>
              <p:tags r:id="rId16"/>
            </p:custDataLst>
          </p:nvPr>
        </p:nvSpPr>
        <p:spPr>
          <a:xfrm>
            <a:off x="7010400" y="4767263"/>
            <a:ext cx="2133600" cy="274637"/>
          </a:xfrm>
        </p:spPr>
        <p:txBody>
          <a:bodyPr/>
          <a:lstStyle/>
          <a:p>
            <a:fld id="{3917E89B-346B-4D05-893F-3C64DE0578A4}" type="slidenum">
              <a:rPr lang="en-CA" smtClean="0"/>
              <a:t>36</a:t>
            </a:fld>
            <a:endParaRPr lang="en-CA"/>
          </a:p>
        </p:txBody>
      </p:sp>
    </p:spTree>
    <p:extLst>
      <p:ext uri="{BB962C8B-B14F-4D97-AF65-F5344CB8AC3E}">
        <p14:creationId xmlns:p14="http://schemas.microsoft.com/office/powerpoint/2010/main" val="59147553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40C09A5-DAC8-4092-BF8B-77EE2C97D7BB}"/>
              </a:ext>
            </a:extLst>
          </p:cNvPr>
          <p:cNvSpPr txBox="1"/>
          <p:nvPr>
            <p:custDataLst>
              <p:tags r:id="rId1"/>
            </p:custDataLst>
          </p:nvPr>
        </p:nvSpPr>
        <p:spPr>
          <a:xfrm>
            <a:off x="251520" y="843558"/>
            <a:ext cx="4536504"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Cadre de prestation du programme</a:t>
            </a:r>
          </a:p>
          <a:p>
            <a:pPr marL="541338"/>
            <a:r>
              <a:rPr lang="en-US" altLang="fr-FR" sz="1800"/>
              <a:t>Laboratoires inadéquats et espace insuffisant (3.5.1.2)</a:t>
            </a:r>
          </a:p>
          <a:p>
            <a:pPr marL="541338"/>
            <a:r>
              <a:rPr lang="en-GB" altLang="fr-FR" sz="1800"/>
              <a:t>Nombre inadéquat d’enseignants à temps plein (3.5.2.1)</a:t>
            </a:r>
          </a:p>
          <a:p>
            <a:pPr marL="933450" lvl="1">
              <a:spcBef>
                <a:spcPct val="0"/>
              </a:spcBef>
            </a:pPr>
            <a:r>
              <a:rPr lang="en-GB" altLang="fr-FR" sz="1600"/>
              <a:t>Congés pour une longue période et longs congés sabbatiques</a:t>
            </a:r>
          </a:p>
          <a:p>
            <a:pPr marL="933450" lvl="1">
              <a:spcBef>
                <a:spcPct val="0"/>
              </a:spcBef>
            </a:pPr>
            <a:r>
              <a:rPr lang="en-GB" altLang="fr-FR" sz="1600"/>
              <a:t>Enseignants occupant des postes à financement flottant</a:t>
            </a:r>
          </a:p>
          <a:p>
            <a:pPr marL="933450" lvl="1">
              <a:spcBef>
                <a:spcPct val="0"/>
              </a:spcBef>
            </a:pPr>
            <a:r>
              <a:rPr lang="en-GB" altLang="fr-FR" sz="1600"/>
              <a:t>Charges d'enseignement ~ dépendance critique à une seule personne</a:t>
            </a:r>
          </a:p>
          <a:p>
            <a:pPr marL="541338"/>
            <a:endParaRPr lang="en-CA" sz="1800"/>
          </a:p>
          <a:p>
            <a:endParaRPr lang="en-CA" altLang="fr-FR" sz="1800"/>
          </a:p>
        </p:txBody>
      </p:sp>
      <p:sp>
        <p:nvSpPr>
          <p:cNvPr id="5" name="Content Placeholder 3">
            <a:extLst>
              <a:ext uri="{FF2B5EF4-FFF2-40B4-BE49-F238E27FC236}">
                <a16:creationId xmlns:a16="http://schemas.microsoft.com/office/drawing/2014/main" id="{B66267A0-E5FE-4383-93A8-DDCF3A4DF1E9}"/>
              </a:ext>
            </a:extLst>
          </p:cNvPr>
          <p:cNvSpPr txBox="1"/>
          <p:nvPr>
            <p:custDataLst>
              <p:tags r:id="rId2"/>
            </p:custDataLst>
          </p:nvPr>
        </p:nvSpPr>
        <p:spPr>
          <a:xfrm>
            <a:off x="4499992" y="843558"/>
            <a:ext cx="4392488" cy="3672408"/>
          </a:xfrm>
          <a:prstGeom prst="rect">
            <a:avLst/>
          </a:prstGeom>
        </p:spPr>
        <p:txBody>
          <a:bodyPr>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GB" altLang="fr-FR" b="1"/>
              <a:t>Contenu et qualité du programme</a:t>
            </a:r>
          </a:p>
          <a:p>
            <a:pPr marL="541338">
              <a:tabLst>
                <a:tab pos="631825" algn="l"/>
                <a:tab pos="722313" algn="l"/>
              </a:tabLst>
            </a:pPr>
            <a:r>
              <a:rPr lang="en-CA" altLang="fr-FR" sz="1800"/>
              <a:t>Initiation insuffisante à une culture de santé et sécurité au travail (3.4.2)</a:t>
            </a:r>
          </a:p>
          <a:p>
            <a:pPr marL="541338">
              <a:tabLst>
                <a:tab pos="631825" algn="l"/>
                <a:tab pos="722313" algn="l"/>
              </a:tabLst>
            </a:pPr>
            <a:r>
              <a:rPr lang="en-GB" altLang="fr-FR" sz="1800"/>
              <a:t>Ajustements des UA :</a:t>
            </a:r>
          </a:p>
          <a:p>
            <a:pPr marL="941388" lvl="1">
              <a:tabLst>
                <a:tab pos="631825" algn="l"/>
                <a:tab pos="722313" algn="l"/>
              </a:tabLst>
            </a:pPr>
            <a:r>
              <a:rPr lang="en-GB" altLang="fr-FR" sz="1800"/>
              <a:t>Sciences naturelles (3.4.3.2)</a:t>
            </a:r>
          </a:p>
          <a:p>
            <a:pPr marL="941388" lvl="1">
              <a:tabLst>
                <a:tab pos="631825" algn="l"/>
                <a:tab pos="722313" algn="l"/>
              </a:tabLst>
            </a:pPr>
            <a:r>
              <a:rPr lang="en-GB" altLang="fr-FR" sz="1800"/>
              <a:t>Sciences du génie (3.4.4.2)</a:t>
            </a:r>
          </a:p>
          <a:p>
            <a:pPr marL="941388" lvl="1">
              <a:tabLst>
                <a:tab pos="631825" algn="l"/>
                <a:tab pos="722313" algn="l"/>
              </a:tabLst>
            </a:pPr>
            <a:r>
              <a:rPr lang="en-GB" altLang="fr-FR" sz="1800"/>
              <a:t>Conception en ingénierie (3.4.4.5)</a:t>
            </a:r>
          </a:p>
        </p:txBody>
      </p:sp>
      <p:sp>
        <p:nvSpPr>
          <p:cNvPr id="7" name="Title 1">
            <a:extLst>
              <a:ext uri="{FF2B5EF4-FFF2-40B4-BE49-F238E27FC236}">
                <a16:creationId xmlns:a16="http://schemas.microsoft.com/office/drawing/2014/main" id="{390040F6-CDBD-44E8-BED8-6DB08324AAD2}"/>
              </a:ext>
            </a:extLst>
          </p:cNvPr>
          <p:cNvSpPr txBox="1"/>
          <p:nvPr>
            <p:custDataLst>
              <p:tags r:id="rId3"/>
            </p:custDataLst>
          </p:nvPr>
        </p:nvSpPr>
        <p:spPr>
          <a:xfrm>
            <a:off x="457200" y="51470"/>
            <a:ext cx="8229600" cy="857250"/>
          </a:xfrm>
          <a:prstGeom prst="rect">
            <a:avLst/>
          </a:prstGeom>
        </p:spPr>
        <p:txBody>
          <a:bodyPr/>
          <a:lstStyle>
            <a:lvl1pPr algn="ctr" defTabSz="914400" rtl="0" eaLnBrk="1" latinLnBrk="0" hangingPunct="1">
              <a:spcBef>
                <a:spcPct val="0"/>
              </a:spcBef>
              <a:buNone/>
              <a:defRPr sz="3000" b="1" kern="1200">
                <a:solidFill>
                  <a:srgbClr val="003C71"/>
                </a:solidFill>
                <a:latin typeface="+mj-lt"/>
                <a:ea typeface="+mj-ea"/>
                <a:cs typeface="+mj-cs"/>
              </a:defRPr>
            </a:lvl1pPr>
          </a:lstStyle>
          <a:p>
            <a:r>
              <a:rPr lang="en-US" altLang="fr-FR"/>
              <a:t>Problèmes courants</a:t>
            </a:r>
          </a:p>
        </p:txBody>
      </p:sp>
      <p:sp>
        <p:nvSpPr>
          <p:cNvPr id="6" name="Slide Number Placeholder 5">
            <a:extLst>
              <a:ext uri="{FF2B5EF4-FFF2-40B4-BE49-F238E27FC236}">
                <a16:creationId xmlns:a16="http://schemas.microsoft.com/office/drawing/2014/main" id="{66579DA4-0E28-4F11-8D31-73C28092316F}"/>
              </a:ext>
            </a:extLst>
          </p:cNvPr>
          <p:cNvSpPr>
            <a:spLocks noGrp="1"/>
          </p:cNvSpPr>
          <p:nvPr>
            <p:ph type="sldNum" sz="quarter" idx="4294967295"/>
            <p:custDataLst>
              <p:tags r:id="rId4"/>
            </p:custDataLst>
          </p:nvPr>
        </p:nvSpPr>
        <p:spPr>
          <a:xfrm>
            <a:off x="7010400" y="4767263"/>
            <a:ext cx="2133600" cy="274637"/>
          </a:xfrm>
        </p:spPr>
        <p:txBody>
          <a:bodyPr/>
          <a:lstStyle/>
          <a:p>
            <a:fld id="{C26EF1C5-64BD-402C-96B5-DE32C5BFFFCA}" type="slidenum">
              <a:rPr lang="en-CA" smtClean="0"/>
              <a:t>37</a:t>
            </a:fld>
            <a:endParaRPr lang="en-CA"/>
          </a:p>
        </p:txBody>
      </p:sp>
    </p:spTree>
    <p:extLst>
      <p:ext uri="{BB962C8B-B14F-4D97-AF65-F5344CB8AC3E}">
        <p14:creationId xmlns:p14="http://schemas.microsoft.com/office/powerpoint/2010/main" val="23692163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9890CB3C-CA7B-4D76-BC8E-C1E849304594}"/>
              </a:ext>
            </a:extLst>
          </p:cNvPr>
          <p:cNvSpPr>
            <a:spLocks noGrp="1" noChangeArrowheads="1"/>
          </p:cNvSpPr>
          <p:nvPr>
            <p:ph type="title"/>
            <p:custDataLst>
              <p:tags r:id="rId1"/>
            </p:custDataLst>
          </p:nvPr>
        </p:nvSpPr>
        <p:spPr>
          <a:xfrm>
            <a:off x="450056" y="313691"/>
            <a:ext cx="8229600" cy="857250"/>
          </a:xfrm>
        </p:spPr>
        <p:txBody>
          <a:bodyPr>
            <a:normAutofit/>
          </a:bodyPr>
          <a:lstStyle/>
          <a:p>
            <a:r>
              <a:rPr lang="fr-CA" noProof="0">
                <a:solidFill>
                  <a:srgbClr val="003C71"/>
                </a:solidFill>
              </a:rPr>
              <a:t>Points saillants des normes d’agrément : </a:t>
            </a:r>
            <a:br>
              <a:rPr lang="fr-CA" noProof="0">
                <a:solidFill>
                  <a:srgbClr val="003C71"/>
                </a:solidFill>
              </a:rPr>
            </a:br>
            <a:r>
              <a:rPr lang="fr-CA" sz="2200" noProof="0">
                <a:solidFill>
                  <a:srgbClr val="003C71"/>
                </a:solidFill>
              </a:rPr>
              <a:t>Contenu et qualité du programme</a:t>
            </a:r>
          </a:p>
        </p:txBody>
      </p:sp>
      <p:sp>
        <p:nvSpPr>
          <p:cNvPr id="4" name="Slide Number Placeholder 3">
            <a:extLst>
              <a:ext uri="{FF2B5EF4-FFF2-40B4-BE49-F238E27FC236}">
                <a16:creationId xmlns:a16="http://schemas.microsoft.com/office/drawing/2014/main" id="{926A08E9-2D0F-4C81-886E-EB14300ED2F7}"/>
              </a:ext>
            </a:extLst>
          </p:cNvPr>
          <p:cNvSpPr>
            <a:spLocks noGrp="1"/>
          </p:cNvSpPr>
          <p:nvPr>
            <p:ph type="sldNum" sz="quarter" idx="4"/>
            <p:custDataLst>
              <p:tags r:id="rId2"/>
            </p:custDataLst>
          </p:nvPr>
        </p:nvSpPr>
        <p:spPr/>
        <p:txBody>
          <a:bodyPr/>
          <a:lstStyle/>
          <a:p>
            <a:fld id="{6A95E62F-A1E6-46AE-B68C-5160BEB61B52}" type="slidenum">
              <a:rPr lang="en-CA" smtClean="0"/>
              <a:t>38</a:t>
            </a:fld>
            <a:endParaRPr lang="en-CA"/>
          </a:p>
        </p:txBody>
      </p:sp>
      <p:sp>
        <p:nvSpPr>
          <p:cNvPr id="7" name="Content Placeholder 4">
            <a:extLst>
              <a:ext uri="{FF2B5EF4-FFF2-40B4-BE49-F238E27FC236}">
                <a16:creationId xmlns:a16="http://schemas.microsoft.com/office/drawing/2014/main" id="{E61B6F8A-1EE2-40C1-9A8D-2785892EB213}"/>
              </a:ext>
            </a:extLst>
          </p:cNvPr>
          <p:cNvSpPr txBox="1"/>
          <p:nvPr>
            <p:custDataLst>
              <p:tags r:id="rId3"/>
            </p:custDataLst>
          </p:nvPr>
        </p:nvSpPr>
        <p:spPr>
          <a:xfrm>
            <a:off x="719572" y="1203598"/>
            <a:ext cx="7704856" cy="3308722"/>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US" altLang="en-US" sz="2400"/>
              <a:t>Mesurés par « unités d’agrément » (UA)</a:t>
            </a:r>
          </a:p>
          <a:p>
            <a:pPr indent="-160338">
              <a:lnSpc>
                <a:spcPct val="80000"/>
              </a:lnSpc>
              <a:spcBef>
                <a:spcPts val="525"/>
              </a:spcBef>
            </a:pPr>
            <a:r>
              <a:rPr lang="en-GB" altLang="fr-FR" sz="1800"/>
              <a:t>Une heure d'enseignement (correspondant à 50 minutes d'activité) = 1 UA</a:t>
            </a:r>
          </a:p>
          <a:p>
            <a:pPr indent="-160338">
              <a:lnSpc>
                <a:spcPct val="80000"/>
              </a:lnSpc>
              <a:spcBef>
                <a:spcPts val="525"/>
              </a:spcBef>
            </a:pPr>
            <a:r>
              <a:rPr lang="en-GB" altLang="fr-FR" sz="1800"/>
              <a:t>Une heure de laboratoire ou de travail dirigé = 0,5 UA</a:t>
            </a:r>
          </a:p>
          <a:p>
            <a:pPr marL="457200"/>
            <a:endParaRPr lang="en-US" altLang="en-US" sz="1000"/>
          </a:p>
          <a:p>
            <a:pPr marL="0" indent="0">
              <a:buNone/>
            </a:pPr>
            <a:r>
              <a:rPr lang="en-US" altLang="en-US" sz="2400"/>
              <a:t>Trois façons de mesurer le programme d’études :</a:t>
            </a:r>
          </a:p>
          <a:p>
            <a:pPr marL="457200" lvl="1" indent="-274638">
              <a:buFont typeface="+mj-lt"/>
              <a:buAutoNum type="arabicPeriod"/>
            </a:pPr>
            <a:r>
              <a:rPr lang="en-US" altLang="en-US" sz="1800"/>
              <a:t>Enseignement traditionnel en classe et laboratoire mesuré en UA (3.4.1.1)</a:t>
            </a:r>
          </a:p>
          <a:p>
            <a:pPr marL="457200" lvl="1" indent="-274638">
              <a:buFont typeface="+mj-lt"/>
              <a:buAutoNum type="arabicPeriod"/>
            </a:pPr>
            <a:r>
              <a:rPr lang="en-US" altLang="en-US" sz="1800"/>
              <a:t>Heures sans contact, c.-à-d. le facteur K (3.4.1.3)</a:t>
            </a:r>
          </a:p>
          <a:p>
            <a:pPr marL="457200" lvl="1" indent="-274638">
              <a:buFont typeface="+mj-lt"/>
              <a:buAutoNum type="arabicPeriod"/>
            </a:pPr>
            <a:r>
              <a:rPr lang="en-US" altLang="en-US" sz="1800"/>
              <a:t>Méthodologies d’enseignement innovatrices, avec justification convaincante (3.4.1.4)</a:t>
            </a:r>
          </a:p>
          <a:p>
            <a:pPr marL="0" indent="0">
              <a:lnSpc>
                <a:spcPct val="120000"/>
              </a:lnSpc>
              <a:spcBef>
                <a:spcPct val="0"/>
              </a:spcBef>
              <a:buNone/>
            </a:pPr>
            <a:endParaRPr lang="en-GB" altLang="fr-FR" sz="2400"/>
          </a:p>
        </p:txBody>
      </p:sp>
    </p:spTree>
    <p:extLst>
      <p:ext uri="{BB962C8B-B14F-4D97-AF65-F5344CB8AC3E}">
        <p14:creationId xmlns:p14="http://schemas.microsoft.com/office/powerpoint/2010/main" val="316077647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1B1F6-A88D-408A-B5A7-09EB69FB9EFB}"/>
              </a:ext>
            </a:extLst>
          </p:cNvPr>
          <p:cNvSpPr>
            <a:spLocks noGrp="1"/>
          </p:cNvSpPr>
          <p:nvPr>
            <p:ph type="title"/>
            <p:custDataLst>
              <p:tags r:id="rId1"/>
            </p:custDataLst>
          </p:nvPr>
        </p:nvSpPr>
        <p:spPr>
          <a:xfrm>
            <a:off x="297747" y="8876"/>
            <a:ext cx="8490653" cy="994172"/>
          </a:xfrm>
        </p:spPr>
        <p:txBody>
          <a:bodyPr>
            <a:normAutofit/>
          </a:bodyPr>
          <a:lstStyle/>
          <a:p>
            <a:r>
              <a:rPr lang="fr-CA" altLang="fr-FR" sz="2600" noProof="0">
                <a:solidFill>
                  <a:srgbClr val="003C71"/>
                </a:solidFill>
              </a:rPr>
              <a:t>Nombre minimum de composantes du programme d’études</a:t>
            </a:r>
          </a:p>
        </p:txBody>
      </p:sp>
      <p:sp>
        <p:nvSpPr>
          <p:cNvPr id="4" name="Slide Number Placeholder 3">
            <a:extLst>
              <a:ext uri="{FF2B5EF4-FFF2-40B4-BE49-F238E27FC236}">
                <a16:creationId xmlns:a16="http://schemas.microsoft.com/office/drawing/2014/main" id="{618C2CF5-465B-45A4-A810-B1D06ED9633A}"/>
              </a:ext>
            </a:extLst>
          </p:cNvPr>
          <p:cNvSpPr>
            <a:spLocks noGrp="1"/>
          </p:cNvSpPr>
          <p:nvPr>
            <p:ph type="sldNum" sz="quarter" idx="4"/>
            <p:custDataLst>
              <p:tags r:id="rId2"/>
            </p:custDataLst>
          </p:nvPr>
        </p:nvSpPr>
        <p:spPr/>
        <p:txBody>
          <a:bodyPr/>
          <a:lstStyle/>
          <a:p>
            <a:fld id="{2D00DFA4-54D8-426D-8AF1-9A684DA98554}" type="slidenum">
              <a:rPr lang="en-CA" smtClean="0"/>
              <a:t>39</a:t>
            </a:fld>
            <a:endParaRPr lang="en-CA"/>
          </a:p>
        </p:txBody>
      </p:sp>
      <p:graphicFrame>
        <p:nvGraphicFramePr>
          <p:cNvPr id="5" name="Content Placeholder 4">
            <a:extLst>
              <a:ext uri="{FF2B5EF4-FFF2-40B4-BE49-F238E27FC236}">
                <a16:creationId xmlns:a16="http://schemas.microsoft.com/office/drawing/2014/main" id="{BB0DC7F1-1131-4D56-9B82-7858844E0C71}"/>
              </a:ext>
            </a:extLst>
          </p:cNvPr>
          <p:cNvGraphicFramePr>
            <a:graphicFrameLocks noGrp="1"/>
          </p:cNvGraphicFramePr>
          <p:nvPr>
            <p:ph idx="1"/>
            <p:custDataLst>
              <p:tags r:id="rId3"/>
            </p:custDataLst>
            <p:extLst>
              <p:ext uri="{D42A27DB-BD31-4B8C-83A1-F6EECF244321}">
                <p14:modId xmlns:p14="http://schemas.microsoft.com/office/powerpoint/2010/main" val="70679926"/>
              </p:ext>
            </p:extLst>
          </p:nvPr>
        </p:nvGraphicFramePr>
        <p:xfrm>
          <a:off x="706702" y="788282"/>
          <a:ext cx="7600952" cy="3399126"/>
        </p:xfrm>
        <a:graphic>
          <a:graphicData uri="http://schemas.openxmlformats.org/drawingml/2006/table">
            <a:tbl>
              <a:tblPr firstRow="1" bandRow="1">
                <a:tableStyleId>{69012ECD-51FC-41F1-AA8D-1B2483CD663E}</a:tableStyleId>
              </a:tblPr>
              <a:tblGrid>
                <a:gridCol w="4239371">
                  <a:extLst>
                    <a:ext uri="{9D8B030D-6E8A-4147-A177-3AD203B41FA5}">
                      <a16:colId xmlns:a16="http://schemas.microsoft.com/office/drawing/2014/main" val="2012469452"/>
                    </a:ext>
                  </a:extLst>
                </a:gridCol>
                <a:gridCol w="1465118">
                  <a:extLst>
                    <a:ext uri="{9D8B030D-6E8A-4147-A177-3AD203B41FA5}">
                      <a16:colId xmlns:a16="http://schemas.microsoft.com/office/drawing/2014/main" val="3339597267"/>
                    </a:ext>
                  </a:extLst>
                </a:gridCol>
                <a:gridCol w="1896463">
                  <a:extLst>
                    <a:ext uri="{9D8B030D-6E8A-4147-A177-3AD203B41FA5}">
                      <a16:colId xmlns:a16="http://schemas.microsoft.com/office/drawing/2014/main" val="2307621619"/>
                    </a:ext>
                  </a:extLst>
                </a:gridCol>
              </a:tblGrid>
              <a:tr h="365861">
                <a:tc>
                  <a:txBody>
                    <a:bodyPr/>
                    <a:lstStyle/>
                    <a:p>
                      <a:r>
                        <a:rPr lang="fr-CA" sz="1400" noProof="0" dirty="0">
                          <a:solidFill>
                            <a:schemeClr val="tx1"/>
                          </a:solidFill>
                        </a:rPr>
                        <a:t>Composante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fr-CA" sz="1400" noProof="0" dirty="0">
                          <a:solidFill>
                            <a:schemeClr val="tx1"/>
                          </a:solidFill>
                        </a:rPr>
                        <a:t>Nombre minimum d’UA</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r"/>
                      <a:r>
                        <a:rPr lang="fr-CA" sz="1400" noProof="0" dirty="0">
                          <a:solidFill>
                            <a:schemeClr val="tx1"/>
                          </a:solidFill>
                        </a:rPr>
                        <a:t>UA qui doivent être enseignées par des enseignants titulaires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451600892"/>
                  </a:ext>
                </a:extLst>
              </a:tr>
              <a:tr h="365861">
                <a:tc>
                  <a:txBody>
                    <a:bodyPr/>
                    <a:lstStyle/>
                    <a:p>
                      <a:r>
                        <a:rPr lang="fr-CA" sz="1400" noProof="0" dirty="0"/>
                        <a:t>Mathématiques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18364419"/>
                  </a:ext>
                </a:extLst>
              </a:tr>
              <a:tr h="365861">
                <a:tc>
                  <a:txBody>
                    <a:bodyPr/>
                    <a:lstStyle/>
                    <a:p>
                      <a:r>
                        <a:rPr lang="fr-CA" sz="1400" noProof="0" dirty="0"/>
                        <a:t>Sciences naturelles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195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44662917"/>
                  </a:ext>
                </a:extLst>
              </a:tr>
              <a:tr h="365861">
                <a:tc>
                  <a:txBody>
                    <a:bodyPr/>
                    <a:lstStyle/>
                    <a:p>
                      <a:r>
                        <a:rPr lang="fr-CA" sz="1400" b="1" noProof="0" dirty="0"/>
                        <a:t>Mathématiques et sciences naturelles combinées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noProof="0" dirty="0"/>
                        <a:t>420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noProof="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extLst>
                  <a:ext uri="{0D108BD9-81ED-4DB2-BD59-A6C34878D82A}">
                    <a16:rowId xmlns:a16="http://schemas.microsoft.com/office/drawing/2014/main" val="887791695"/>
                  </a:ext>
                </a:extLst>
              </a:tr>
              <a:tr h="365861">
                <a:tc>
                  <a:txBody>
                    <a:bodyPr/>
                    <a:lstStyle/>
                    <a:p>
                      <a:r>
                        <a:rPr lang="fr-CA" sz="1400" noProof="0" dirty="0"/>
                        <a:t>Sciences du génie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538272766"/>
                  </a:ext>
                </a:extLst>
              </a:tr>
              <a:tr h="365861">
                <a:tc>
                  <a:txBody>
                    <a:bodyPr/>
                    <a:lstStyle/>
                    <a:p>
                      <a:r>
                        <a:rPr lang="fr-CA" sz="1400" noProof="0" dirty="0"/>
                        <a:t>Conception en ingénierie</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6220787"/>
                  </a:ext>
                </a:extLst>
              </a:tr>
              <a:tr h="365861">
                <a:tc>
                  <a:txBody>
                    <a:bodyPr/>
                    <a:lstStyle/>
                    <a:p>
                      <a:r>
                        <a:rPr lang="fr-CA" sz="1400" b="1" kern="1200" noProof="0" dirty="0">
                          <a:solidFill>
                            <a:schemeClr val="tx1"/>
                          </a:solidFill>
                          <a:latin typeface="+mn-lt"/>
                          <a:ea typeface="+mn-ea"/>
                          <a:cs typeface="+mn-cs"/>
                        </a:rPr>
                        <a:t>Sciences du génie et conception en ingénierie combinées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kern="1200" noProof="0" dirty="0">
                          <a:solidFill>
                            <a:schemeClr val="tx1"/>
                          </a:solidFill>
                          <a:latin typeface="+mn-lt"/>
                          <a:ea typeface="+mn-ea"/>
                          <a:cs typeface="+mn-cs"/>
                        </a:rPr>
                        <a:t>900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r"/>
                      <a:r>
                        <a:rPr lang="fr-CA" sz="1400" b="1" kern="1200" noProof="0" dirty="0">
                          <a:solidFill>
                            <a:schemeClr val="tx1"/>
                          </a:solidFill>
                          <a:latin typeface="+mn-lt"/>
                          <a:ea typeface="+mn-ea"/>
                          <a:cs typeface="+mn-cs"/>
                        </a:rPr>
                        <a:t>*600</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4215408416"/>
                  </a:ext>
                </a:extLst>
              </a:tr>
              <a:tr h="365861">
                <a:tc>
                  <a:txBody>
                    <a:bodyPr/>
                    <a:lstStyle/>
                    <a:p>
                      <a:r>
                        <a:rPr lang="fr-CA" sz="1400" noProof="0" dirty="0"/>
                        <a:t>Études complémentaires</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225</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a:r>
                        <a:rPr lang="fr-CA" sz="1400" noProof="0" dirty="0"/>
                        <a:t>-</a:t>
                      </a:r>
                    </a:p>
                  </a:txBody>
                  <a:tcPr marL="68580" marR="68580" marT="34290" marB="3429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103393"/>
                  </a:ext>
                </a:extLst>
              </a:tr>
            </a:tbl>
          </a:graphicData>
        </a:graphic>
      </p:graphicFrame>
      <p:sp>
        <p:nvSpPr>
          <p:cNvPr id="6" name="Content Placeholder 3">
            <a:extLst>
              <a:ext uri="{FF2B5EF4-FFF2-40B4-BE49-F238E27FC236}">
                <a16:creationId xmlns:a16="http://schemas.microsoft.com/office/drawing/2014/main" id="{4FEDD2A6-CAAE-4739-BB7D-51FC32D1CE0F}"/>
              </a:ext>
            </a:extLst>
          </p:cNvPr>
          <p:cNvSpPr txBox="1"/>
          <p:nvPr>
            <p:custDataLst>
              <p:tags r:id="rId4"/>
            </p:custDataLst>
          </p:nvPr>
        </p:nvSpPr>
        <p:spPr>
          <a:xfrm>
            <a:off x="1592547" y="4177727"/>
            <a:ext cx="6318702" cy="475261"/>
          </a:xfrm>
          <a:prstGeom prst="rect">
            <a:avLst/>
          </a:prstGeom>
        </p:spPr>
        <p:txBody>
          <a:bodyPr vert="horz" lIns="68580" tIns="34290" rIns="68580" bIns="34290" rtlCol="0">
            <a:normAutofit/>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CA" altLang="fr-FR" sz="2100"/>
              <a:t>Le programme doit avoir un minimum de </a:t>
            </a:r>
            <a:r>
              <a:rPr lang="fr-CA" altLang="fr-FR" sz="2100" b="1"/>
              <a:t>1 850</a:t>
            </a:r>
            <a:r>
              <a:rPr lang="fr-CA" altLang="fr-FR" sz="2100"/>
              <a:t> UA</a:t>
            </a:r>
          </a:p>
        </p:txBody>
      </p:sp>
      <p:sp>
        <p:nvSpPr>
          <p:cNvPr id="3" name="TextBox 2">
            <a:extLst>
              <a:ext uri="{FF2B5EF4-FFF2-40B4-BE49-F238E27FC236}">
                <a16:creationId xmlns:a16="http://schemas.microsoft.com/office/drawing/2014/main" id="{928D228C-E550-CF95-97A9-DBCA450FC187}"/>
              </a:ext>
            </a:extLst>
          </p:cNvPr>
          <p:cNvSpPr txBox="1"/>
          <p:nvPr>
            <p:custDataLst>
              <p:tags r:id="rId5"/>
            </p:custDataLst>
          </p:nvPr>
        </p:nvSpPr>
        <p:spPr>
          <a:xfrm>
            <a:off x="466159" y="4555690"/>
            <a:ext cx="8217603" cy="523220"/>
          </a:xfrm>
          <a:prstGeom prst="rect">
            <a:avLst/>
          </a:prstGeom>
          <a:noFill/>
        </p:spPr>
        <p:txBody>
          <a:bodyPr wrap="square" rtlCol="0">
            <a:spAutoFit/>
          </a:bodyPr>
          <a:lstStyle/>
          <a:p>
            <a:pPr algn="ctr"/>
            <a:r>
              <a:rPr lang="en-CA" sz="1400" dirty="0"/>
              <a:t>*</a:t>
            </a:r>
            <a:r>
              <a:rPr lang="fr-CA" sz="1400" dirty="0"/>
              <a:t>Pour les sciences du génie : Des enseignants titulaires ou qui enseignent depuis moins de cinq ans et qui démontrent qu’ils suivent les étapes nécessaires pour obtenir le permis d’exercice du génie</a:t>
            </a:r>
          </a:p>
        </p:txBody>
      </p:sp>
    </p:spTree>
    <p:extLst>
      <p:ext uri="{BB962C8B-B14F-4D97-AF65-F5344CB8AC3E}">
        <p14:creationId xmlns:p14="http://schemas.microsoft.com/office/powerpoint/2010/main" val="8060536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228561-A7BC-4CE5-ADAA-B606F4FC2BC7}"/>
              </a:ext>
            </a:extLst>
          </p:cNvPr>
          <p:cNvSpPr>
            <a:spLocks noGrp="1"/>
          </p:cNvSpPr>
          <p:nvPr>
            <p:ph type="title"/>
            <p:custDataLst>
              <p:tags r:id="rId1"/>
            </p:custDataLst>
          </p:nvPr>
        </p:nvSpPr>
        <p:spPr>
          <a:xfrm>
            <a:off x="457200" y="58316"/>
            <a:ext cx="8229600" cy="857250"/>
          </a:xfrm>
        </p:spPr>
        <p:txBody>
          <a:bodyPr/>
          <a:lstStyle/>
          <a:p>
            <a:pPr eaLnBrk="1" hangingPunct="1"/>
            <a:r>
              <a:rPr lang="fr-CA" altLang="fr-FR" noProof="0" dirty="0">
                <a:solidFill>
                  <a:srgbClr val="003C71"/>
                </a:solidFill>
              </a:rPr>
              <a:t>Aperçu</a:t>
            </a:r>
          </a:p>
        </p:txBody>
      </p:sp>
      <p:sp>
        <p:nvSpPr>
          <p:cNvPr id="4" name="Slide Number Placeholder 3">
            <a:extLst>
              <a:ext uri="{FF2B5EF4-FFF2-40B4-BE49-F238E27FC236}">
                <a16:creationId xmlns:a16="http://schemas.microsoft.com/office/drawing/2014/main" id="{7B123933-6E00-4FC9-9B1B-6FA11A4609E6}"/>
              </a:ext>
            </a:extLst>
          </p:cNvPr>
          <p:cNvSpPr>
            <a:spLocks noGrp="1"/>
          </p:cNvSpPr>
          <p:nvPr>
            <p:ph type="sldNum" sz="quarter" idx="4"/>
            <p:custDataLst>
              <p:tags r:id="rId2"/>
            </p:custDataLst>
          </p:nvPr>
        </p:nvSpPr>
        <p:spPr/>
        <p:txBody>
          <a:bodyPr/>
          <a:lstStyle/>
          <a:p>
            <a:fld id="{8AB06EDA-F70B-4242-8EBE-963702F05E7B}" type="slidenum">
              <a:rPr lang="en-CA" smtClean="0"/>
              <a:t>4</a:t>
            </a:fld>
            <a:endParaRPr lang="en-CA" dirty="0"/>
          </a:p>
        </p:txBody>
      </p:sp>
      <p:grpSp>
        <p:nvGrpSpPr>
          <p:cNvPr id="9" name="Group 8">
            <a:extLst>
              <a:ext uri="{FF2B5EF4-FFF2-40B4-BE49-F238E27FC236}">
                <a16:creationId xmlns:a16="http://schemas.microsoft.com/office/drawing/2014/main" id="{93FAEB86-1642-482E-90FB-87940695C525}"/>
              </a:ext>
            </a:extLst>
          </p:cNvPr>
          <p:cNvGrpSpPr/>
          <p:nvPr>
            <p:custDataLst>
              <p:tags r:id="rId3"/>
            </p:custDataLst>
          </p:nvPr>
        </p:nvGrpSpPr>
        <p:grpSpPr>
          <a:xfrm>
            <a:off x="2023144" y="1343225"/>
            <a:ext cx="1121594" cy="1010394"/>
            <a:chOff x="611558" y="1419622"/>
            <a:chExt cx="952922" cy="866378"/>
          </a:xfrm>
          <a:effectLst>
            <a:outerShdw blurRad="63500" sx="102000" sy="102000" algn="ctr" rotWithShape="0">
              <a:prstClr val="black">
                <a:alpha val="40000"/>
              </a:prstClr>
            </a:outerShdw>
          </a:effectLst>
        </p:grpSpPr>
        <p:sp>
          <p:nvSpPr>
            <p:cNvPr id="6" name="Rectangle 5">
              <a:extLst>
                <a:ext uri="{FF2B5EF4-FFF2-40B4-BE49-F238E27FC236}">
                  <a16:creationId xmlns:a16="http://schemas.microsoft.com/office/drawing/2014/main" id="{FEBC3008-7B64-4787-96C4-14FED225F4C6}"/>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dirty="0"/>
            </a:p>
          </p:txBody>
        </p:sp>
        <p:sp>
          <p:nvSpPr>
            <p:cNvPr id="8" name="Rectangle 7">
              <a:extLst>
                <a:ext uri="{FF2B5EF4-FFF2-40B4-BE49-F238E27FC236}">
                  <a16:creationId xmlns:a16="http://schemas.microsoft.com/office/drawing/2014/main" id="{4495A4C4-67EB-4785-91BD-88D4E72F578D}"/>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dirty="0">
                  <a:solidFill>
                    <a:schemeClr val="tx1"/>
                  </a:solidFill>
                </a:rPr>
                <a:t>Portrait de </a:t>
              </a:r>
              <a:r>
                <a:rPr lang="en-CA" sz="1200" dirty="0" err="1">
                  <a:solidFill>
                    <a:schemeClr val="tx1"/>
                  </a:solidFill>
                </a:rPr>
                <a:t>l’EES</a:t>
              </a:r>
              <a:endParaRPr lang="en-CA" sz="1200">
                <a:solidFill>
                  <a:schemeClr val="tx1"/>
                </a:solidFill>
              </a:endParaRPr>
            </a:p>
          </p:txBody>
        </p:sp>
      </p:grpSp>
      <p:grpSp>
        <p:nvGrpSpPr>
          <p:cNvPr id="10" name="Group 9">
            <a:extLst>
              <a:ext uri="{FF2B5EF4-FFF2-40B4-BE49-F238E27FC236}">
                <a16:creationId xmlns:a16="http://schemas.microsoft.com/office/drawing/2014/main" id="{D272C0C1-5260-4106-BCE4-788DB87A10CE}"/>
              </a:ext>
            </a:extLst>
          </p:cNvPr>
          <p:cNvGrpSpPr/>
          <p:nvPr>
            <p:custDataLst>
              <p:tags r:id="rId4"/>
            </p:custDataLst>
          </p:nvPr>
        </p:nvGrpSpPr>
        <p:grpSpPr>
          <a:xfrm>
            <a:off x="3353470" y="1343225"/>
            <a:ext cx="1121594" cy="1010394"/>
            <a:chOff x="611558" y="1419622"/>
            <a:chExt cx="952922" cy="866378"/>
          </a:xfrm>
          <a:effectLst>
            <a:outerShdw blurRad="63500" sx="102000" sy="102000" algn="ctr" rotWithShape="0">
              <a:prstClr val="black">
                <a:alpha val="40000"/>
              </a:prstClr>
            </a:outerShdw>
          </a:effectLst>
        </p:grpSpPr>
        <p:sp>
          <p:nvSpPr>
            <p:cNvPr id="11" name="Rectangle 10">
              <a:extLst>
                <a:ext uri="{FF2B5EF4-FFF2-40B4-BE49-F238E27FC236}">
                  <a16:creationId xmlns:a16="http://schemas.microsoft.com/office/drawing/2014/main" id="{BB3A9AF8-34F9-477F-A4CA-A3FF68C292FB}"/>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2" name="Rectangle 11">
              <a:extLst>
                <a:ext uri="{FF2B5EF4-FFF2-40B4-BE49-F238E27FC236}">
                  <a16:creationId xmlns:a16="http://schemas.microsoft.com/office/drawing/2014/main" id="{A3AEB9CC-D43C-4BC7-8907-92EA76067700}"/>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L’agrément et le Bureau d’agrément</a:t>
              </a:r>
            </a:p>
          </p:txBody>
        </p:sp>
      </p:grpSp>
      <p:grpSp>
        <p:nvGrpSpPr>
          <p:cNvPr id="13" name="Group 12">
            <a:extLst>
              <a:ext uri="{FF2B5EF4-FFF2-40B4-BE49-F238E27FC236}">
                <a16:creationId xmlns:a16="http://schemas.microsoft.com/office/drawing/2014/main" id="{AE228696-3121-4466-9E01-D557132AB880}"/>
              </a:ext>
            </a:extLst>
          </p:cNvPr>
          <p:cNvGrpSpPr/>
          <p:nvPr>
            <p:custDataLst>
              <p:tags r:id="rId5"/>
            </p:custDataLst>
          </p:nvPr>
        </p:nvGrpSpPr>
        <p:grpSpPr>
          <a:xfrm>
            <a:off x="4683796" y="1343225"/>
            <a:ext cx="1184348" cy="1010393"/>
            <a:chOff x="611558" y="1419622"/>
            <a:chExt cx="952922" cy="866378"/>
          </a:xfrm>
          <a:effectLst>
            <a:outerShdw blurRad="63500" sx="102000" sy="102000" algn="ctr" rotWithShape="0">
              <a:prstClr val="black">
                <a:alpha val="40000"/>
              </a:prstClr>
            </a:outerShdw>
          </a:effectLst>
        </p:grpSpPr>
        <p:sp>
          <p:nvSpPr>
            <p:cNvPr id="14" name="Rectangle 13">
              <a:extLst>
                <a:ext uri="{FF2B5EF4-FFF2-40B4-BE49-F238E27FC236}">
                  <a16:creationId xmlns:a16="http://schemas.microsoft.com/office/drawing/2014/main" id="{AC3861F4-A2DD-4615-9C32-E3D362DAA8C3}"/>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5" name="Rectangle 14">
              <a:extLst>
                <a:ext uri="{FF2B5EF4-FFF2-40B4-BE49-F238E27FC236}">
                  <a16:creationId xmlns:a16="http://schemas.microsoft.com/office/drawing/2014/main" id="{619CC9D1-F84C-430C-B988-38468FF029B1}"/>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Rôles et responsabilités</a:t>
              </a:r>
            </a:p>
          </p:txBody>
        </p:sp>
      </p:grpSp>
      <p:grpSp>
        <p:nvGrpSpPr>
          <p:cNvPr id="16" name="Group 15">
            <a:extLst>
              <a:ext uri="{FF2B5EF4-FFF2-40B4-BE49-F238E27FC236}">
                <a16:creationId xmlns:a16="http://schemas.microsoft.com/office/drawing/2014/main" id="{A2ACD848-E799-4AA1-9C3B-F6D23589DDC3}"/>
              </a:ext>
            </a:extLst>
          </p:cNvPr>
          <p:cNvGrpSpPr/>
          <p:nvPr>
            <p:custDataLst>
              <p:tags r:id="rId6"/>
            </p:custDataLst>
          </p:nvPr>
        </p:nvGrpSpPr>
        <p:grpSpPr>
          <a:xfrm>
            <a:off x="4683796" y="2703417"/>
            <a:ext cx="1121594" cy="1010394"/>
            <a:chOff x="611558" y="1419622"/>
            <a:chExt cx="952922" cy="866378"/>
          </a:xfrm>
          <a:effectLst>
            <a:outerShdw blurRad="63500" sx="102000" sy="102000" algn="ctr" rotWithShape="0">
              <a:prstClr val="black">
                <a:alpha val="40000"/>
              </a:prstClr>
            </a:outerShdw>
          </a:effectLst>
        </p:grpSpPr>
        <p:sp>
          <p:nvSpPr>
            <p:cNvPr id="17" name="Rectangle 16">
              <a:extLst>
                <a:ext uri="{FF2B5EF4-FFF2-40B4-BE49-F238E27FC236}">
                  <a16:creationId xmlns:a16="http://schemas.microsoft.com/office/drawing/2014/main" id="{844CAC6F-5A3B-4D2F-892A-FC52CBAC506A}"/>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18" name="Rectangle 17">
              <a:extLst>
                <a:ext uri="{FF2B5EF4-FFF2-40B4-BE49-F238E27FC236}">
                  <a16:creationId xmlns:a16="http://schemas.microsoft.com/office/drawing/2014/main" id="{ADBFCF7F-29EB-4558-9AC7-7669C7133556}"/>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La visite</a:t>
              </a:r>
            </a:p>
          </p:txBody>
        </p:sp>
      </p:grpSp>
      <p:grpSp>
        <p:nvGrpSpPr>
          <p:cNvPr id="19" name="Group 18">
            <a:extLst>
              <a:ext uri="{FF2B5EF4-FFF2-40B4-BE49-F238E27FC236}">
                <a16:creationId xmlns:a16="http://schemas.microsoft.com/office/drawing/2014/main" id="{BD858BD1-2913-4880-A6E9-E9819F2C8E23}"/>
              </a:ext>
            </a:extLst>
          </p:cNvPr>
          <p:cNvGrpSpPr/>
          <p:nvPr>
            <p:custDataLst>
              <p:tags r:id="rId7"/>
            </p:custDataLst>
          </p:nvPr>
        </p:nvGrpSpPr>
        <p:grpSpPr>
          <a:xfrm>
            <a:off x="6076876" y="1343225"/>
            <a:ext cx="1121594" cy="1010394"/>
            <a:chOff x="611558" y="1419622"/>
            <a:chExt cx="952922" cy="866378"/>
          </a:xfrm>
          <a:effectLst>
            <a:outerShdw blurRad="63500" sx="102000" sy="102000" algn="ctr" rotWithShape="0">
              <a:prstClr val="black">
                <a:alpha val="40000"/>
              </a:prstClr>
            </a:outerShdw>
          </a:effectLst>
        </p:grpSpPr>
        <p:sp>
          <p:nvSpPr>
            <p:cNvPr id="20" name="Rectangle 19">
              <a:extLst>
                <a:ext uri="{FF2B5EF4-FFF2-40B4-BE49-F238E27FC236}">
                  <a16:creationId xmlns:a16="http://schemas.microsoft.com/office/drawing/2014/main" id="{9A0E286D-7B45-4136-8B9E-07F1331BC131}"/>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1" name="Rectangle 20">
              <a:extLst>
                <a:ext uri="{FF2B5EF4-FFF2-40B4-BE49-F238E27FC236}">
                  <a16:creationId xmlns:a16="http://schemas.microsoft.com/office/drawing/2014/main" id="{941631AC-800F-4545-8376-EE02BCF7DF71}"/>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Avant la visite</a:t>
              </a:r>
            </a:p>
          </p:txBody>
        </p:sp>
      </p:grpSp>
      <p:grpSp>
        <p:nvGrpSpPr>
          <p:cNvPr id="22" name="Group 21">
            <a:extLst>
              <a:ext uri="{FF2B5EF4-FFF2-40B4-BE49-F238E27FC236}">
                <a16:creationId xmlns:a16="http://schemas.microsoft.com/office/drawing/2014/main" id="{B58956CC-8755-4FC3-89F0-565AB424400B}"/>
              </a:ext>
            </a:extLst>
          </p:cNvPr>
          <p:cNvGrpSpPr/>
          <p:nvPr>
            <p:custDataLst>
              <p:tags r:id="rId8"/>
            </p:custDataLst>
          </p:nvPr>
        </p:nvGrpSpPr>
        <p:grpSpPr>
          <a:xfrm>
            <a:off x="2023144" y="2703417"/>
            <a:ext cx="1121594" cy="1010394"/>
            <a:chOff x="611558" y="1419622"/>
            <a:chExt cx="952922" cy="866378"/>
          </a:xfrm>
          <a:effectLst>
            <a:outerShdw blurRad="63500" sx="102000" sy="102000" algn="ctr" rotWithShape="0">
              <a:prstClr val="black">
                <a:alpha val="40000"/>
              </a:prstClr>
            </a:outerShdw>
          </a:effectLst>
        </p:grpSpPr>
        <p:sp>
          <p:nvSpPr>
            <p:cNvPr id="23" name="Rectangle 22">
              <a:extLst>
                <a:ext uri="{FF2B5EF4-FFF2-40B4-BE49-F238E27FC236}">
                  <a16:creationId xmlns:a16="http://schemas.microsoft.com/office/drawing/2014/main" id="{BCCEC947-1DDA-4693-843C-44A56C9E01FA}"/>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4" name="Rectangle 23">
              <a:extLst>
                <a:ext uri="{FF2B5EF4-FFF2-40B4-BE49-F238E27FC236}">
                  <a16:creationId xmlns:a16="http://schemas.microsoft.com/office/drawing/2014/main" id="{5B142F82-253F-4E09-BE0F-E33860025FF6}"/>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Les normes</a:t>
              </a:r>
            </a:p>
          </p:txBody>
        </p:sp>
      </p:grpSp>
      <p:grpSp>
        <p:nvGrpSpPr>
          <p:cNvPr id="25" name="Group 24">
            <a:extLst>
              <a:ext uri="{FF2B5EF4-FFF2-40B4-BE49-F238E27FC236}">
                <a16:creationId xmlns:a16="http://schemas.microsoft.com/office/drawing/2014/main" id="{C9767C73-7400-46A3-B73E-D973836C7383}"/>
              </a:ext>
            </a:extLst>
          </p:cNvPr>
          <p:cNvGrpSpPr/>
          <p:nvPr>
            <p:custDataLst>
              <p:tags r:id="rId9"/>
            </p:custDataLst>
          </p:nvPr>
        </p:nvGrpSpPr>
        <p:grpSpPr>
          <a:xfrm>
            <a:off x="6014121" y="2703417"/>
            <a:ext cx="1121594" cy="1010394"/>
            <a:chOff x="611558" y="1419622"/>
            <a:chExt cx="952922" cy="866378"/>
          </a:xfrm>
          <a:effectLst>
            <a:outerShdw blurRad="63500" sx="102000" sy="102000" algn="ctr" rotWithShape="0">
              <a:prstClr val="black">
                <a:alpha val="40000"/>
              </a:prstClr>
            </a:outerShdw>
          </a:effectLst>
        </p:grpSpPr>
        <p:sp>
          <p:nvSpPr>
            <p:cNvPr id="26" name="Rectangle 25">
              <a:extLst>
                <a:ext uri="{FF2B5EF4-FFF2-40B4-BE49-F238E27FC236}">
                  <a16:creationId xmlns:a16="http://schemas.microsoft.com/office/drawing/2014/main" id="{3EA2C889-6B5F-4572-9B5B-1B068F54BCC1}"/>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27" name="Rectangle 26">
              <a:extLst>
                <a:ext uri="{FF2B5EF4-FFF2-40B4-BE49-F238E27FC236}">
                  <a16:creationId xmlns:a16="http://schemas.microsoft.com/office/drawing/2014/main" id="{FF80EBF2-6F47-4F1E-9B18-CA79F6FBF408}"/>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Le rapport</a:t>
              </a:r>
            </a:p>
          </p:txBody>
        </p:sp>
      </p:grpSp>
      <p:grpSp>
        <p:nvGrpSpPr>
          <p:cNvPr id="28" name="Group 27">
            <a:extLst>
              <a:ext uri="{FF2B5EF4-FFF2-40B4-BE49-F238E27FC236}">
                <a16:creationId xmlns:a16="http://schemas.microsoft.com/office/drawing/2014/main" id="{31323419-E26F-4F45-BFA9-5B67864F55FA}"/>
              </a:ext>
            </a:extLst>
          </p:cNvPr>
          <p:cNvGrpSpPr/>
          <p:nvPr>
            <p:custDataLst>
              <p:tags r:id="rId10"/>
            </p:custDataLst>
          </p:nvPr>
        </p:nvGrpSpPr>
        <p:grpSpPr>
          <a:xfrm>
            <a:off x="3353470" y="2703417"/>
            <a:ext cx="1121594" cy="1010394"/>
            <a:chOff x="611558" y="1419622"/>
            <a:chExt cx="952922" cy="866378"/>
          </a:xfrm>
          <a:effectLst>
            <a:outerShdw blurRad="63500" sx="102000" sy="102000" algn="ctr" rotWithShape="0">
              <a:prstClr val="black">
                <a:alpha val="40000"/>
              </a:prstClr>
            </a:outerShdw>
          </a:effectLst>
        </p:grpSpPr>
        <p:sp>
          <p:nvSpPr>
            <p:cNvPr id="29" name="Rectangle 28">
              <a:extLst>
                <a:ext uri="{FF2B5EF4-FFF2-40B4-BE49-F238E27FC236}">
                  <a16:creationId xmlns:a16="http://schemas.microsoft.com/office/drawing/2014/main" id="{E32BEC2B-99ED-459E-AEA3-B685AFBC0F99}"/>
                </a:ext>
              </a:extLst>
            </p:cNvPr>
            <p:cNvSpPr/>
            <p:nvPr/>
          </p:nvSpPr>
          <p:spPr>
            <a:xfrm>
              <a:off x="611559" y="1419622"/>
              <a:ext cx="952921" cy="866378"/>
            </a:xfrm>
            <a:prstGeom prst="rect">
              <a:avLst/>
            </a:prstGeom>
            <a:solidFill>
              <a:srgbClr val="67823A"/>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000"/>
            </a:p>
          </p:txBody>
        </p:sp>
        <p:sp>
          <p:nvSpPr>
            <p:cNvPr id="30" name="Rectangle 29">
              <a:extLst>
                <a:ext uri="{FF2B5EF4-FFF2-40B4-BE49-F238E27FC236}">
                  <a16:creationId xmlns:a16="http://schemas.microsoft.com/office/drawing/2014/main" id="{ADA4C4F5-AF42-47C4-A9A4-525561582199}"/>
                </a:ext>
              </a:extLst>
            </p:cNvPr>
            <p:cNvSpPr/>
            <p:nvPr/>
          </p:nvSpPr>
          <p:spPr>
            <a:xfrm>
              <a:off x="611558" y="1419622"/>
              <a:ext cx="952921" cy="792088"/>
            </a:xfrm>
            <a:prstGeom prst="rect">
              <a:avLst/>
            </a:prstGeom>
            <a:solidFill>
              <a:schemeClr val="bg1"/>
            </a:solidFill>
            <a:ln w="12700" cap="flat" algn="ctr">
              <a:solidFill>
                <a:schemeClr val="bg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200">
                  <a:solidFill>
                    <a:schemeClr val="tx1"/>
                  </a:solidFill>
                </a:rPr>
                <a:t>Récents changements pertinents</a:t>
              </a:r>
            </a:p>
          </p:txBody>
        </p:sp>
      </p:grpSp>
    </p:spTree>
    <p:extLst>
      <p:ext uri="{BB962C8B-B14F-4D97-AF65-F5344CB8AC3E}">
        <p14:creationId xmlns:p14="http://schemas.microsoft.com/office/powerpoint/2010/main" val="10214828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4DBA63FD-37B2-4CDF-A3A5-18C6F7AD68E0}"/>
              </a:ext>
            </a:extLst>
          </p:cNvPr>
          <p:cNvSpPr>
            <a:spLocks noGrp="1" noChangeArrowheads="1"/>
          </p:cNvSpPr>
          <p:nvPr>
            <p:ph type="title"/>
            <p:custDataLst>
              <p:tags r:id="rId1"/>
            </p:custDataLst>
          </p:nvPr>
        </p:nvSpPr>
        <p:spPr>
          <a:xfrm>
            <a:off x="450056" y="289214"/>
            <a:ext cx="8229600" cy="857250"/>
          </a:xfrm>
        </p:spPr>
        <p:txBody>
          <a:bodyPr>
            <a:normAutofit/>
          </a:bodyPr>
          <a:lstStyle/>
          <a:p>
            <a:r>
              <a:rPr lang="fr-CA" noProof="0">
                <a:solidFill>
                  <a:srgbClr val="003C71"/>
                </a:solidFill>
              </a:rPr>
              <a:t>Points saillants des normes d’agrément : </a:t>
            </a:r>
            <a:br>
              <a:rPr lang="fr-CA" noProof="0">
                <a:solidFill>
                  <a:srgbClr val="003C71"/>
                </a:solidFill>
              </a:rPr>
            </a:br>
            <a:r>
              <a:rPr lang="fr-CA" sz="2200" noProof="0">
                <a:solidFill>
                  <a:srgbClr val="003C71"/>
                </a:solidFill>
              </a:rPr>
              <a:t>Nombre minimum de composantes du programme d’études</a:t>
            </a:r>
          </a:p>
        </p:txBody>
      </p:sp>
      <p:sp>
        <p:nvSpPr>
          <p:cNvPr id="4" name="Slide Number Placeholder 3">
            <a:extLst>
              <a:ext uri="{FF2B5EF4-FFF2-40B4-BE49-F238E27FC236}">
                <a16:creationId xmlns:a16="http://schemas.microsoft.com/office/drawing/2014/main" id="{58446B3E-1148-4038-9443-9F99AC89C851}"/>
              </a:ext>
            </a:extLst>
          </p:cNvPr>
          <p:cNvSpPr>
            <a:spLocks noGrp="1"/>
          </p:cNvSpPr>
          <p:nvPr>
            <p:ph type="sldNum" sz="quarter" idx="4"/>
            <p:custDataLst>
              <p:tags r:id="rId2"/>
            </p:custDataLst>
          </p:nvPr>
        </p:nvSpPr>
        <p:spPr/>
        <p:txBody>
          <a:bodyPr/>
          <a:lstStyle/>
          <a:p>
            <a:fld id="{1C0F28CC-480F-4892-9176-EFF8AA5DE8FB}" type="slidenum">
              <a:rPr lang="en-CA" smtClean="0"/>
              <a:t>40</a:t>
            </a:fld>
            <a:endParaRPr lang="en-CA"/>
          </a:p>
        </p:txBody>
      </p:sp>
      <p:sp>
        <p:nvSpPr>
          <p:cNvPr id="8" name="Content Placeholder 4">
            <a:extLst>
              <a:ext uri="{FF2B5EF4-FFF2-40B4-BE49-F238E27FC236}">
                <a16:creationId xmlns:a16="http://schemas.microsoft.com/office/drawing/2014/main" id="{022E189C-602B-4C36-86E0-859447710542}"/>
              </a:ext>
            </a:extLst>
          </p:cNvPr>
          <p:cNvSpPr txBox="1"/>
          <p:nvPr>
            <p:custDataLst>
              <p:tags r:id="rId3"/>
            </p:custDataLst>
          </p:nvPr>
        </p:nvSpPr>
        <p:spPr>
          <a:xfrm>
            <a:off x="719572" y="1413910"/>
            <a:ext cx="7704856" cy="328775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1000"/>
              </a:lnSpc>
            </a:pPr>
            <a:r>
              <a:rPr lang="fr-CA" altLang="fr-FR" sz="2400" dirty="0"/>
              <a:t>L’affectation d’UA n’est pas une science exacte</a:t>
            </a:r>
          </a:p>
          <a:p>
            <a:pPr lvl="1">
              <a:lnSpc>
                <a:spcPct val="81000"/>
              </a:lnSpc>
            </a:pPr>
            <a:r>
              <a:rPr lang="fr-CA" altLang="fr-FR" sz="1800" dirty="0"/>
              <a:t>Lors de l’examen de l’information et des documents sur les cours, demandez-vous si les affectations d’UA sont </a:t>
            </a:r>
            <a:r>
              <a:rPr lang="fr-CA" altLang="fr-FR" sz="1800" i="1" dirty="0"/>
              <a:t>raisonnables</a:t>
            </a:r>
            <a:r>
              <a:rPr lang="fr-CA" altLang="fr-FR" sz="1800" dirty="0"/>
              <a:t>.</a:t>
            </a:r>
          </a:p>
          <a:p>
            <a:pPr>
              <a:lnSpc>
                <a:spcPct val="81000"/>
              </a:lnSpc>
            </a:pPr>
            <a:endParaRPr lang="fr-CA" altLang="fr-FR" sz="1000" dirty="0"/>
          </a:p>
          <a:p>
            <a:pPr>
              <a:lnSpc>
                <a:spcPct val="81000"/>
              </a:lnSpc>
            </a:pPr>
            <a:r>
              <a:rPr lang="fr-CA" altLang="fr-FR" sz="2400" dirty="0"/>
              <a:t>L’équipe de visiteurs doit discuter de toutes les réaffectations d’UA</a:t>
            </a:r>
          </a:p>
          <a:p>
            <a:pPr lvl="1">
              <a:lnSpc>
                <a:spcPct val="81000"/>
              </a:lnSpc>
            </a:pPr>
            <a:r>
              <a:rPr lang="fr-CA" altLang="fr-FR" sz="1800" dirty="0"/>
              <a:t>Discussion continue le dimanche et le lundi soir</a:t>
            </a:r>
          </a:p>
          <a:p>
            <a:pPr>
              <a:lnSpc>
                <a:spcPct val="81000"/>
              </a:lnSpc>
            </a:pPr>
            <a:endParaRPr lang="fr-CA" altLang="fr-FR" sz="1000" dirty="0"/>
          </a:p>
          <a:p>
            <a:pPr>
              <a:lnSpc>
                <a:spcPct val="81000"/>
              </a:lnSpc>
            </a:pPr>
            <a:r>
              <a:rPr lang="fr-CA" altLang="fr-FR" sz="2400" dirty="0"/>
              <a:t>Vous pouvez discuter des affectations avec le ou les membres du corps professoral responsables, mais sans argumenter </a:t>
            </a:r>
          </a:p>
          <a:p>
            <a:pPr lvl="1">
              <a:lnSpc>
                <a:spcPct val="81000"/>
              </a:lnSpc>
            </a:pPr>
            <a:r>
              <a:rPr lang="fr-CA" altLang="fr-FR" sz="1800" dirty="0"/>
              <a:t>Acceptez les désaccords</a:t>
            </a:r>
          </a:p>
          <a:p>
            <a:pPr marL="0" indent="0">
              <a:lnSpc>
                <a:spcPct val="120000"/>
              </a:lnSpc>
              <a:spcBef>
                <a:spcPct val="0"/>
              </a:spcBef>
              <a:buNone/>
            </a:pPr>
            <a:endParaRPr lang="en-GB" altLang="fr-FR" sz="2400" dirty="0"/>
          </a:p>
        </p:txBody>
      </p:sp>
    </p:spTree>
    <p:extLst>
      <p:ext uri="{BB962C8B-B14F-4D97-AF65-F5344CB8AC3E}">
        <p14:creationId xmlns:p14="http://schemas.microsoft.com/office/powerpoint/2010/main" val="1517959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B09B7B62-FEF5-4856-AB91-EAFC1C810A24}"/>
              </a:ext>
            </a:extLst>
          </p:cNvPr>
          <p:cNvSpPr txBox="1">
            <a:spLocks noChangeArrowheads="1"/>
          </p:cNvSpPr>
          <p:nvPr>
            <p:custDataLst>
              <p:tags r:id="rId1"/>
            </p:custDataLst>
          </p:nvPr>
        </p:nvSpPr>
        <p:spPr>
          <a:xfrm>
            <a:off x="210312" y="426374"/>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dirty="0">
                <a:solidFill>
                  <a:srgbClr val="003C71"/>
                </a:solidFill>
              </a:rPr>
              <a:t>Points saillants des normes d’agrément : </a:t>
            </a:r>
          </a:p>
          <a:p>
            <a:r>
              <a:rPr lang="fr-CA" dirty="0">
                <a:solidFill>
                  <a:srgbClr val="003C71"/>
                </a:solidFill>
              </a:rPr>
              <a:t>Permis d’exercice</a:t>
            </a:r>
          </a:p>
        </p:txBody>
      </p:sp>
      <p:sp>
        <p:nvSpPr>
          <p:cNvPr id="7" name="Content Placeholder 4">
            <a:extLst>
              <a:ext uri="{FF2B5EF4-FFF2-40B4-BE49-F238E27FC236}">
                <a16:creationId xmlns:a16="http://schemas.microsoft.com/office/drawing/2014/main" id="{2DBDC50A-9048-4D4C-AB1A-F95E3080F29E}"/>
              </a:ext>
            </a:extLst>
          </p:cNvPr>
          <p:cNvSpPr txBox="1"/>
          <p:nvPr>
            <p:custDataLst>
              <p:tags r:id="rId2"/>
            </p:custDataLst>
          </p:nvPr>
        </p:nvSpPr>
        <p:spPr>
          <a:xfrm>
            <a:off x="1059396" y="1448216"/>
            <a:ext cx="7025208" cy="314373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800"/>
              </a:spcBef>
            </a:pPr>
            <a:r>
              <a:rPr lang="fr-CA" altLang="fr-FR" sz="2000"/>
              <a:t>Le doyen, les directeurs de département et les membres du corps professoral qui donnent des cours portant essentiellement sur les </a:t>
            </a:r>
            <a:r>
              <a:rPr lang="fr-CA" altLang="fr-FR" sz="2000" b="1"/>
              <a:t>sciences du génie </a:t>
            </a:r>
            <a:r>
              <a:rPr lang="fr-CA" altLang="fr-FR" sz="2000"/>
              <a:t>(SG) et la </a:t>
            </a:r>
            <a:r>
              <a:rPr lang="fr-CA" altLang="fr-FR" sz="2000" b="1"/>
              <a:t>conception en ingénierie</a:t>
            </a:r>
            <a:r>
              <a:rPr lang="fr-CA" altLang="fr-FR" sz="2000"/>
              <a:t> (CI) devraient être titulaires d'un permis d'exercice du génie au Canada</a:t>
            </a:r>
          </a:p>
          <a:p>
            <a:pPr lvl="1">
              <a:lnSpc>
                <a:spcPct val="90000"/>
              </a:lnSpc>
              <a:spcBef>
                <a:spcPct val="0"/>
              </a:spcBef>
            </a:pPr>
            <a:r>
              <a:rPr lang="fr-CA" altLang="fr-FR" sz="1600"/>
              <a:t>Norme 3.4.4.4 au moins 225 UA en CI doivent être enseignées par un </a:t>
            </a:r>
            <a:r>
              <a:rPr lang="fr-CA" altLang="fr-FR" sz="1600" err="1"/>
              <a:t>ing</a:t>
            </a:r>
            <a:r>
              <a:rPr lang="fr-CA" altLang="fr-FR" sz="1600"/>
              <a:t>./</a:t>
            </a:r>
            <a:r>
              <a:rPr lang="fr-CA" altLang="fr-FR" sz="1600" err="1"/>
              <a:t>P.Eng</a:t>
            </a:r>
            <a:r>
              <a:rPr lang="fr-CA" altLang="fr-FR" sz="1600"/>
              <a:t>.</a:t>
            </a:r>
          </a:p>
          <a:p>
            <a:pPr lvl="1">
              <a:lnSpc>
                <a:spcPct val="90000"/>
              </a:lnSpc>
              <a:spcBef>
                <a:spcPct val="0"/>
              </a:spcBef>
            </a:pPr>
            <a:r>
              <a:rPr lang="fr-CA" altLang="fr-FR" sz="1600"/>
              <a:t>Norme 3.4.4.1 au moins 600 UA en SG+CI doivent être enseignées par un </a:t>
            </a:r>
            <a:r>
              <a:rPr lang="fr-CA" altLang="fr-FR" sz="1600" err="1"/>
              <a:t>ing</a:t>
            </a:r>
            <a:r>
              <a:rPr lang="fr-CA" altLang="fr-FR" sz="1600"/>
              <a:t>./</a:t>
            </a:r>
            <a:r>
              <a:rPr lang="fr-CA" altLang="fr-FR" sz="1600" err="1"/>
              <a:t>P.Eng</a:t>
            </a:r>
            <a:r>
              <a:rPr lang="fr-CA" altLang="fr-FR" sz="1600"/>
              <a:t>. ou en voie de l'être.</a:t>
            </a:r>
          </a:p>
          <a:p>
            <a:pPr>
              <a:lnSpc>
                <a:spcPct val="90000"/>
              </a:lnSpc>
              <a:spcBef>
                <a:spcPts val="800"/>
              </a:spcBef>
            </a:pPr>
            <a:r>
              <a:rPr lang="fr-CA" altLang="fr-FR" sz="2000"/>
              <a:t>L'élaboration et le contrôle du programme d'études devraient être assurés par des ingénieurs titulaires d'un permis d'exercice du génie au Canada</a:t>
            </a:r>
          </a:p>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A89A7BED-1115-47C7-8E1E-97C9E574C3A7}"/>
              </a:ext>
            </a:extLst>
          </p:cNvPr>
          <p:cNvSpPr>
            <a:spLocks noGrp="1"/>
          </p:cNvSpPr>
          <p:nvPr>
            <p:ph type="sldNum" sz="quarter" idx="4"/>
            <p:custDataLst>
              <p:tags r:id="rId3"/>
            </p:custDataLst>
          </p:nvPr>
        </p:nvSpPr>
        <p:spPr/>
        <p:txBody>
          <a:bodyPr/>
          <a:lstStyle/>
          <a:p>
            <a:fld id="{35919C68-0A9B-4907-84E0-832EA68EF267}" type="slidenum">
              <a:rPr lang="en-CA" smtClean="0"/>
              <a:t>41</a:t>
            </a:fld>
            <a:endParaRPr lang="en-CA"/>
          </a:p>
        </p:txBody>
      </p:sp>
    </p:spTree>
    <p:extLst>
      <p:ext uri="{BB962C8B-B14F-4D97-AF65-F5344CB8AC3E}">
        <p14:creationId xmlns:p14="http://schemas.microsoft.com/office/powerpoint/2010/main" val="9830048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179832" y="398942"/>
            <a:ext cx="8229600" cy="857250"/>
          </a:xfrm>
          <a:prstGeom prst="rect">
            <a:avLst/>
          </a:prstGeom>
        </p:spPr>
        <p:txBody>
          <a:bodyPr vert="horz" lIns="91440" tIns="45720" rIns="91440" bIns="45720" rtlCol="0" anchor="b" anchorCtr="0">
            <a:normAutofit fontScale="77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sz="3700" b="0" dirty="0">
                <a:solidFill>
                  <a:srgbClr val="003C71"/>
                </a:solidFill>
              </a:rPr>
              <a:t>Points saillants des normes d’agrément : </a:t>
            </a:r>
          </a:p>
          <a:p>
            <a:r>
              <a:rPr lang="fr-CA" sz="2900" dirty="0">
                <a:solidFill>
                  <a:srgbClr val="003C71"/>
                </a:solidFill>
              </a:rPr>
              <a:t>Évaluation qualitative – Considérations relatives au programme d'études</a:t>
            </a: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1059396" y="1468858"/>
            <a:ext cx="7025208" cy="2687068"/>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80000"/>
              </a:lnSpc>
              <a:spcBef>
                <a:spcPct val="0"/>
              </a:spcBef>
              <a:spcAft>
                <a:spcPts val="1750"/>
              </a:spcAft>
            </a:pPr>
            <a:r>
              <a:rPr lang="fr-CA" altLang="fr-FR" sz="2000" dirty="0"/>
              <a:t>Le programme doit inclure l'application de l'informatique et une expérience appropriée en laboratoire, comprenant l'enseignement des procédures de sécurité</a:t>
            </a:r>
          </a:p>
          <a:p>
            <a:pPr>
              <a:lnSpc>
                <a:spcPct val="80000"/>
              </a:lnSpc>
              <a:spcBef>
                <a:spcPct val="0"/>
              </a:spcBef>
              <a:spcAft>
                <a:spcPts val="1750"/>
              </a:spcAft>
            </a:pPr>
            <a:r>
              <a:rPr lang="fr-CA" altLang="fr-FR" sz="2000" dirty="0"/>
              <a:t>Les étudiants doivent être exposés aux notions de professionnalisme, de déontologie et d'équité, aux questions relatives à la santé et à la sécurité du public et des travailleurs, ainsi qu'aux concepts de développement durable et de bonne gérance de l'environnement</a:t>
            </a:r>
          </a:p>
          <a:p>
            <a:pPr>
              <a:lnSpc>
                <a:spcPct val="80000"/>
              </a:lnSpc>
              <a:spcBef>
                <a:spcPct val="0"/>
              </a:spcBef>
              <a:spcAft>
                <a:spcPts val="1750"/>
              </a:spcAft>
            </a:pPr>
            <a:r>
              <a:rPr lang="fr-CA" altLang="fr-FR" sz="2000" dirty="0"/>
              <a:t>Le programme doit préparer les étudiants à apprendre par eux-mêmes et à travailler efficacement en équipe</a:t>
            </a:r>
          </a:p>
          <a:p>
            <a:pPr marL="0" indent="0">
              <a:lnSpc>
                <a:spcPct val="120000"/>
              </a:lnSpc>
              <a:spcBef>
                <a:spcPct val="0"/>
              </a:spcBef>
              <a:buNone/>
            </a:pPr>
            <a:endParaRPr lang="en-GB" altLang="fr-FR" sz="2000" dirty="0"/>
          </a:p>
        </p:txBody>
      </p:sp>
      <p:sp>
        <p:nvSpPr>
          <p:cNvPr id="4" name="Slide Number Placeholder 3">
            <a:extLst>
              <a:ext uri="{FF2B5EF4-FFF2-40B4-BE49-F238E27FC236}">
                <a16:creationId xmlns:a16="http://schemas.microsoft.com/office/drawing/2014/main" id="{D1A6FA0D-B513-4DCC-96ED-1A80D0DC7E26}"/>
              </a:ext>
            </a:extLst>
          </p:cNvPr>
          <p:cNvSpPr>
            <a:spLocks noGrp="1"/>
          </p:cNvSpPr>
          <p:nvPr>
            <p:ph type="sldNum" sz="quarter" idx="4"/>
            <p:custDataLst>
              <p:tags r:id="rId3"/>
            </p:custDataLst>
          </p:nvPr>
        </p:nvSpPr>
        <p:spPr/>
        <p:txBody>
          <a:bodyPr/>
          <a:lstStyle/>
          <a:p>
            <a:fld id="{D4A05758-491E-4F50-9C61-C5C9E066969A}" type="slidenum">
              <a:rPr lang="en-CA" smtClean="0"/>
              <a:t>42</a:t>
            </a:fld>
            <a:endParaRPr lang="en-CA"/>
          </a:p>
        </p:txBody>
      </p:sp>
    </p:spTree>
    <p:extLst>
      <p:ext uri="{BB962C8B-B14F-4D97-AF65-F5344CB8AC3E}">
        <p14:creationId xmlns:p14="http://schemas.microsoft.com/office/powerpoint/2010/main" val="42711674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25552" y="38178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dirty="0">
                <a:solidFill>
                  <a:srgbClr val="003C71"/>
                </a:solidFill>
              </a:rPr>
              <a:t>Points saillants des normes d’agrément : </a:t>
            </a:r>
          </a:p>
          <a:p>
            <a:r>
              <a:rPr lang="fr-CA" sz="2000" dirty="0">
                <a:solidFill>
                  <a:srgbClr val="003C71"/>
                </a:solidFill>
              </a:rPr>
              <a:t>Évaluation qualitative – Considérations relatives au programme d'études</a:t>
            </a: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1043608" y="1275606"/>
            <a:ext cx="7272808" cy="3240360"/>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r-CA" altLang="fr-FR" sz="2400" dirty="0"/>
              <a:t>Le programme doit comprendre des cours dans les matières suivantes :</a:t>
            </a:r>
          </a:p>
          <a:p>
            <a:pPr lvl="1"/>
            <a:r>
              <a:rPr lang="fr-CA" altLang="fr-FR" sz="2400" dirty="0"/>
              <a:t>compétences en communication</a:t>
            </a:r>
          </a:p>
          <a:p>
            <a:pPr lvl="1"/>
            <a:r>
              <a:rPr lang="fr-CA" altLang="fr-FR" sz="2400" dirty="0"/>
              <a:t>économie de l’ingénierie</a:t>
            </a:r>
          </a:p>
          <a:p>
            <a:pPr lvl="1"/>
            <a:r>
              <a:rPr lang="fr-CA" altLang="fr-FR" sz="2400" dirty="0"/>
              <a:t>impact de la technologie sur la société</a:t>
            </a:r>
          </a:p>
          <a:p>
            <a:pPr lvl="1"/>
            <a:r>
              <a:rPr lang="fr-CA" altLang="fr-FR" sz="2400" dirty="0"/>
              <a:t>matières traitant des questions fondamentales, des méthodologies et des cheminements intellectuels propres aux sciences humaines et sociales</a:t>
            </a:r>
          </a:p>
          <a:p>
            <a:pPr marL="0" indent="0">
              <a:lnSpc>
                <a:spcPct val="120000"/>
              </a:lnSpc>
              <a:spcBef>
                <a:spcPct val="0"/>
              </a:spcBef>
              <a:buNone/>
            </a:pPr>
            <a:endParaRPr lang="en-GB" altLang="fr-FR" sz="2000" dirty="0"/>
          </a:p>
        </p:txBody>
      </p:sp>
      <p:sp>
        <p:nvSpPr>
          <p:cNvPr id="4" name="Slide Number Placeholder 3">
            <a:extLst>
              <a:ext uri="{FF2B5EF4-FFF2-40B4-BE49-F238E27FC236}">
                <a16:creationId xmlns:a16="http://schemas.microsoft.com/office/drawing/2014/main" id="{CFBD26C9-4EA6-4433-BCB5-90FFFF7B49D3}"/>
              </a:ext>
            </a:extLst>
          </p:cNvPr>
          <p:cNvSpPr>
            <a:spLocks noGrp="1"/>
          </p:cNvSpPr>
          <p:nvPr>
            <p:ph type="sldNum" sz="quarter" idx="4"/>
            <p:custDataLst>
              <p:tags r:id="rId3"/>
            </p:custDataLst>
          </p:nvPr>
        </p:nvSpPr>
        <p:spPr/>
        <p:txBody>
          <a:bodyPr/>
          <a:lstStyle/>
          <a:p>
            <a:fld id="{4F7340D4-CAD6-4EF9-9C4C-5DC404F3C300}" type="slidenum">
              <a:rPr lang="en-CA" smtClean="0"/>
              <a:t>43</a:t>
            </a:fld>
            <a:endParaRPr lang="en-CA"/>
          </a:p>
        </p:txBody>
      </p:sp>
    </p:spTree>
    <p:extLst>
      <p:ext uri="{BB962C8B-B14F-4D97-AF65-F5344CB8AC3E}">
        <p14:creationId xmlns:p14="http://schemas.microsoft.com/office/powerpoint/2010/main" val="25659979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16408" y="353222"/>
            <a:ext cx="8229600" cy="857250"/>
          </a:xfrm>
          <a:prstGeom prst="rect">
            <a:avLst/>
          </a:prstGeom>
        </p:spPr>
        <p:txBody>
          <a:bodyPr vert="horz" lIns="91440" tIns="45720" rIns="91440" bIns="45720" rtlCol="0" anchor="b" anchorCtr="0">
            <a:normAutofit fontScale="700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sz="4000" dirty="0">
                <a:solidFill>
                  <a:srgbClr val="003C71"/>
                </a:solidFill>
              </a:rPr>
              <a:t>Points saillants des normes d’agrément : </a:t>
            </a:r>
          </a:p>
          <a:p>
            <a:r>
              <a:rPr lang="fr-CA" dirty="0">
                <a:solidFill>
                  <a:srgbClr val="003C71"/>
                </a:solidFill>
              </a:rPr>
              <a:t>Évaluation qualitative – Considérations relatives au programme d'études</a:t>
            </a:r>
          </a:p>
        </p:txBody>
      </p:sp>
      <p:sp>
        <p:nvSpPr>
          <p:cNvPr id="7" name="Content Placeholder 4">
            <a:extLst>
              <a:ext uri="{FF2B5EF4-FFF2-40B4-BE49-F238E27FC236}">
                <a16:creationId xmlns:a16="http://schemas.microsoft.com/office/drawing/2014/main" id="{FA9B3222-100A-480B-AA28-0E14D49710F8}"/>
              </a:ext>
            </a:extLst>
          </p:cNvPr>
          <p:cNvSpPr txBox="1"/>
          <p:nvPr>
            <p:custDataLst>
              <p:tags r:id="rId2"/>
            </p:custDataLst>
          </p:nvPr>
        </p:nvSpPr>
        <p:spPr>
          <a:xfrm>
            <a:off x="791580" y="1367589"/>
            <a:ext cx="7560840" cy="3528392"/>
          </a:xfrm>
          <a:prstGeom prst="rect">
            <a:avLst/>
          </a:prstGeom>
        </p:spPr>
        <p:txBody>
          <a:bodyPr vert="horz" lIns="91440" tIns="45720" rIns="91440" bIns="45720" rtlCol="0">
            <a:normAutofit fontScale="90000" lnSpcReduction="200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25"/>
              </a:spcBef>
            </a:pPr>
            <a:r>
              <a:rPr lang="fr-CA" altLang="fr-FR" sz="2000" dirty="0"/>
              <a:t>Conception en ingénierie :</a:t>
            </a:r>
          </a:p>
          <a:p>
            <a:pPr lvl="1">
              <a:lnSpc>
                <a:spcPct val="90000"/>
              </a:lnSpc>
              <a:spcBef>
                <a:spcPts val="725"/>
              </a:spcBef>
            </a:pPr>
            <a:r>
              <a:rPr lang="fr-CA" altLang="fr-FR" sz="2000" dirty="0"/>
              <a:t>intègre les éléments du programme d'études</a:t>
            </a:r>
          </a:p>
          <a:p>
            <a:pPr lvl="1">
              <a:lnSpc>
                <a:spcPct val="90000"/>
              </a:lnSpc>
              <a:spcBef>
                <a:spcPts val="725"/>
              </a:spcBef>
            </a:pPr>
            <a:r>
              <a:rPr lang="fr-CA" altLang="fr-FR" sz="2000" dirty="0"/>
              <a:t>est un processus créatif, itératif et évolutif</a:t>
            </a:r>
          </a:p>
          <a:p>
            <a:pPr lvl="1">
              <a:lnSpc>
                <a:spcPct val="90000"/>
              </a:lnSpc>
              <a:spcBef>
                <a:spcPts val="725"/>
              </a:spcBef>
            </a:pPr>
            <a:r>
              <a:rPr lang="fr-CA" altLang="fr-FR" sz="2000" dirty="0"/>
              <a:t>est un processus assujetti aux contraintes imposées par les lois ou les normes</a:t>
            </a:r>
          </a:p>
          <a:p>
            <a:pPr lvl="1">
              <a:lnSpc>
                <a:spcPct val="90000"/>
              </a:lnSpc>
              <a:spcBef>
                <a:spcPts val="725"/>
              </a:spcBef>
            </a:pPr>
            <a:r>
              <a:rPr lang="fr-CA" altLang="fr-FR" sz="2000" dirty="0"/>
              <a:t>satisfait aux spécifications en utilisant l'optimisation</a:t>
            </a:r>
          </a:p>
          <a:p>
            <a:pPr lvl="1">
              <a:lnSpc>
                <a:spcPct val="90000"/>
              </a:lnSpc>
              <a:spcBef>
                <a:spcPts val="725"/>
              </a:spcBef>
            </a:pPr>
            <a:r>
              <a:rPr lang="fr-CA" altLang="fr-FR" sz="2000" dirty="0"/>
              <a:t>les aspects économiques devraient faire partie de l'expérience de conception</a:t>
            </a:r>
          </a:p>
          <a:p>
            <a:pPr lvl="1">
              <a:lnSpc>
                <a:spcPct val="90000"/>
              </a:lnSpc>
              <a:spcBef>
                <a:spcPts val="725"/>
              </a:spcBef>
            </a:pPr>
            <a:r>
              <a:rPr lang="fr-CA" altLang="fr-FR" sz="2000" dirty="0"/>
              <a:t>Doit être supervisée par un ingénieur titulaire d’un permis</a:t>
            </a:r>
          </a:p>
          <a:p>
            <a:pPr lvl="1">
              <a:lnSpc>
                <a:spcPct val="90000"/>
              </a:lnSpc>
              <a:spcBef>
                <a:spcPts val="625"/>
              </a:spcBef>
            </a:pPr>
            <a:endParaRPr lang="fr-CA" altLang="fr-FR" sz="2000" i="1" u="sng" dirty="0"/>
          </a:p>
          <a:p>
            <a:pPr>
              <a:lnSpc>
                <a:spcPct val="90000"/>
              </a:lnSpc>
              <a:spcBef>
                <a:spcPts val="725"/>
              </a:spcBef>
              <a:buFont typeface="Times" pitchFamily="18" charset="0"/>
              <a:buNone/>
            </a:pPr>
            <a:r>
              <a:rPr lang="fr-CA" altLang="fr-FR" sz="2000" i="1" dirty="0"/>
              <a:t>	</a:t>
            </a:r>
            <a:endParaRPr lang="fr-CA" altLang="fr-FR" sz="2000" i="1" u="sng" dirty="0"/>
          </a:p>
          <a:p>
            <a:pPr marL="0" indent="0">
              <a:lnSpc>
                <a:spcPct val="120000"/>
              </a:lnSpc>
              <a:spcBef>
                <a:spcPct val="0"/>
              </a:spcBef>
              <a:buNone/>
            </a:pPr>
            <a:r>
              <a:rPr lang="fr-CA" altLang="fr-FR" sz="1800" i="1" u="sng" dirty="0"/>
              <a:t>Tout programme d'études en génie doit aboutir à une vaste expérience de la conception en ingénierie</a:t>
            </a:r>
            <a:endParaRPr lang="fr-CA" altLang="fr-FR" sz="1900" dirty="0"/>
          </a:p>
        </p:txBody>
      </p:sp>
      <p:sp>
        <p:nvSpPr>
          <p:cNvPr id="4" name="Slide Number Placeholder 3">
            <a:extLst>
              <a:ext uri="{FF2B5EF4-FFF2-40B4-BE49-F238E27FC236}">
                <a16:creationId xmlns:a16="http://schemas.microsoft.com/office/drawing/2014/main" id="{553BDACE-50DD-4B05-A4BF-504A6D26DA2A}"/>
              </a:ext>
            </a:extLst>
          </p:cNvPr>
          <p:cNvSpPr>
            <a:spLocks noGrp="1"/>
          </p:cNvSpPr>
          <p:nvPr>
            <p:ph type="sldNum" sz="quarter" idx="4"/>
            <p:custDataLst>
              <p:tags r:id="rId3"/>
            </p:custDataLst>
          </p:nvPr>
        </p:nvSpPr>
        <p:spPr/>
        <p:txBody>
          <a:bodyPr/>
          <a:lstStyle/>
          <a:p>
            <a:fld id="{30C91FB0-256E-44E6-8AD9-E07962EEE0C8}" type="slidenum">
              <a:rPr lang="en-CA" smtClean="0"/>
              <a:t>44</a:t>
            </a:fld>
            <a:endParaRPr lang="en-CA"/>
          </a:p>
        </p:txBody>
      </p:sp>
    </p:spTree>
    <p:extLst>
      <p:ext uri="{BB962C8B-B14F-4D97-AF65-F5344CB8AC3E}">
        <p14:creationId xmlns:p14="http://schemas.microsoft.com/office/powerpoint/2010/main" val="329022838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44E5195-DD5D-44CB-B9E7-F869C1D5C0C6}"/>
              </a:ext>
            </a:extLst>
          </p:cNvPr>
          <p:cNvSpPr txBox="1">
            <a:spLocks noChangeArrowheads="1"/>
          </p:cNvSpPr>
          <p:nvPr>
            <p:custDataLst>
              <p:tags r:id="rId1"/>
            </p:custDataLst>
          </p:nvPr>
        </p:nvSpPr>
        <p:spPr>
          <a:xfrm>
            <a:off x="182880" y="152333"/>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sz="3100" dirty="0">
                <a:solidFill>
                  <a:srgbClr val="003C71"/>
                </a:solidFill>
              </a:rPr>
              <a:t>Points saillants des normes d’agrément : </a:t>
            </a:r>
          </a:p>
          <a:p>
            <a:r>
              <a:rPr lang="fr-CA" sz="2200" dirty="0">
                <a:solidFill>
                  <a:srgbClr val="003C71"/>
                </a:solidFill>
              </a:rPr>
              <a:t>Qualités requises des diplômés</a:t>
            </a:r>
          </a:p>
        </p:txBody>
      </p:sp>
      <p:sp>
        <p:nvSpPr>
          <p:cNvPr id="8" name="Content Placeholder 4">
            <a:extLst>
              <a:ext uri="{FF2B5EF4-FFF2-40B4-BE49-F238E27FC236}">
                <a16:creationId xmlns:a16="http://schemas.microsoft.com/office/drawing/2014/main" id="{2B403D97-E40C-4A4A-A957-2D547B0EDF04}"/>
              </a:ext>
            </a:extLst>
          </p:cNvPr>
          <p:cNvSpPr txBox="1"/>
          <p:nvPr>
            <p:custDataLst>
              <p:tags r:id="rId2"/>
            </p:custDataLst>
          </p:nvPr>
        </p:nvSpPr>
        <p:spPr>
          <a:xfrm>
            <a:off x="278952" y="1086023"/>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a:t>Deux composantes</a:t>
            </a:r>
          </a:p>
          <a:p>
            <a:pPr>
              <a:lnSpc>
                <a:spcPct val="90000"/>
              </a:lnSpc>
            </a:pPr>
            <a:endParaRPr lang="en-CA" altLang="fr-FR" sz="2000" u="sng"/>
          </a:p>
          <a:p>
            <a:pPr marL="0" indent="0">
              <a:lnSpc>
                <a:spcPct val="90000"/>
              </a:lnSpc>
              <a:buNone/>
            </a:pPr>
            <a:r>
              <a:rPr lang="en-CA" altLang="fr-FR" sz="2000" u="sng"/>
              <a:t>Qualités requises (norme 3.1) :</a:t>
            </a:r>
          </a:p>
          <a:p>
            <a:pPr marL="622300" lvl="1">
              <a:lnSpc>
                <a:spcPct val="90000"/>
              </a:lnSpc>
            </a:pPr>
            <a:r>
              <a:rPr lang="en-CA" altLang="fr-FR" sz="1600"/>
              <a:t>Interprétées au moment où les étudiants obtiennent leur diplôme</a:t>
            </a:r>
          </a:p>
          <a:p>
            <a:pPr marL="622300" lvl="1">
              <a:lnSpc>
                <a:spcPct val="90000"/>
              </a:lnSpc>
            </a:pPr>
            <a:r>
              <a:rPr lang="en-CA" altLang="fr-FR" sz="1600"/>
              <a:t>On reconnaît que l'acquisition des qualités ne se termine pas à ce moment-là</a:t>
            </a:r>
          </a:p>
          <a:p>
            <a:pPr marL="622300" lvl="1">
              <a:lnSpc>
                <a:spcPct val="90000"/>
              </a:lnSpc>
            </a:pPr>
            <a:r>
              <a:rPr lang="en-CA" altLang="fr-FR" sz="1600"/>
              <a:t>Les visiteurs de programme évaluent les preuves et les actions proposées pour démontrer le niveau d’acquisition de chaque qualité</a:t>
            </a:r>
          </a:p>
          <a:p>
            <a:pPr lvl="1">
              <a:lnSpc>
                <a:spcPct val="90000"/>
              </a:lnSpc>
            </a:pPr>
            <a:endParaRPr lang="en-CA" altLang="fr-FR" sz="2000"/>
          </a:p>
          <a:p>
            <a:pPr marL="0" indent="0">
              <a:lnSpc>
                <a:spcPct val="120000"/>
              </a:lnSpc>
              <a:spcBef>
                <a:spcPct val="0"/>
              </a:spcBef>
              <a:buNone/>
            </a:pPr>
            <a:endParaRPr lang="en-GB" altLang="fr-FR" sz="2000"/>
          </a:p>
        </p:txBody>
      </p:sp>
      <p:sp>
        <p:nvSpPr>
          <p:cNvPr id="9" name="Content Placeholder 4">
            <a:extLst>
              <a:ext uri="{FF2B5EF4-FFF2-40B4-BE49-F238E27FC236}">
                <a16:creationId xmlns:a16="http://schemas.microsoft.com/office/drawing/2014/main" id="{D3251280-3EFF-428B-BD70-46161F8A5504}"/>
              </a:ext>
            </a:extLst>
          </p:cNvPr>
          <p:cNvSpPr txBox="1"/>
          <p:nvPr>
            <p:custDataLst>
              <p:tags r:id="rId3"/>
            </p:custDataLst>
          </p:nvPr>
        </p:nvSpPr>
        <p:spPr>
          <a:xfrm>
            <a:off x="4572000" y="1767316"/>
            <a:ext cx="4464496" cy="297145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90000"/>
              </a:lnSpc>
              <a:buNone/>
            </a:pPr>
            <a:r>
              <a:rPr lang="en-CA" altLang="fr-FR" sz="2000" u="sng" dirty="0" err="1"/>
              <a:t>Amélioration</a:t>
            </a:r>
            <a:r>
              <a:rPr lang="en-CA" altLang="fr-FR" sz="2000" u="sng" dirty="0"/>
              <a:t> continue (</a:t>
            </a:r>
            <a:r>
              <a:rPr lang="en-CA" altLang="fr-FR" sz="2000" u="sng" dirty="0" err="1"/>
              <a:t>norme</a:t>
            </a:r>
            <a:r>
              <a:rPr lang="en-CA" altLang="fr-FR" sz="2000" u="sng" dirty="0"/>
              <a:t> 3.2) :</a:t>
            </a:r>
          </a:p>
          <a:p>
            <a:pPr marL="622300" lvl="1" indent="-273050">
              <a:lnSpc>
                <a:spcPct val="90000"/>
              </a:lnSpc>
            </a:pPr>
            <a:r>
              <a:rPr lang="en-CA" altLang="fr-FR" sz="1600" dirty="0" err="1"/>
              <a:t>Évolution</a:t>
            </a:r>
            <a:r>
              <a:rPr lang="en-CA" altLang="fr-FR" sz="1600" dirty="0"/>
              <a:t> </a:t>
            </a:r>
            <a:r>
              <a:rPr lang="en-CA" altLang="fr-FR" sz="1600" dirty="0" err="1"/>
              <a:t>constante</a:t>
            </a:r>
            <a:r>
              <a:rPr lang="en-CA" altLang="fr-FR" sz="1600" dirty="0"/>
              <a:t> des programmes de </a:t>
            </a:r>
            <a:r>
              <a:rPr lang="en-CA" altLang="fr-FR" sz="1600" dirty="0" err="1"/>
              <a:t>génie</a:t>
            </a:r>
            <a:endParaRPr lang="en-CA" altLang="fr-FR" sz="1600" dirty="0"/>
          </a:p>
          <a:p>
            <a:pPr marL="622300" lvl="1" indent="-273050">
              <a:lnSpc>
                <a:spcPct val="90000"/>
              </a:lnSpc>
            </a:pPr>
            <a:r>
              <a:rPr lang="en-CA" altLang="fr-FR" sz="1600" dirty="0" err="1"/>
              <a:t>Processus</a:t>
            </a:r>
            <a:r>
              <a:rPr lang="en-CA" altLang="fr-FR" sz="1600" dirty="0"/>
              <a:t> </a:t>
            </a:r>
            <a:r>
              <a:rPr lang="en-CA" altLang="fr-FR" sz="1600" dirty="0" err="1"/>
              <a:t>nécessaires</a:t>
            </a:r>
            <a:r>
              <a:rPr lang="en-CA" altLang="fr-FR" sz="1600" dirty="0"/>
              <a:t> :</a:t>
            </a:r>
          </a:p>
          <a:p>
            <a:pPr marL="982663" lvl="2" indent="-273050">
              <a:lnSpc>
                <a:spcPct val="90000"/>
              </a:lnSpc>
            </a:pPr>
            <a:r>
              <a:rPr lang="en-CA" altLang="fr-FR" dirty="0" err="1"/>
              <a:t>Évaluation</a:t>
            </a:r>
            <a:r>
              <a:rPr lang="en-CA" altLang="fr-FR" dirty="0"/>
              <a:t> de </a:t>
            </a:r>
            <a:r>
              <a:rPr lang="en-CA" altLang="fr-FR" dirty="0" err="1"/>
              <a:t>l'acquisition</a:t>
            </a:r>
            <a:r>
              <a:rPr lang="en-CA" altLang="fr-FR" dirty="0"/>
              <a:t> des </a:t>
            </a:r>
            <a:r>
              <a:rPr lang="en-CA" altLang="fr-FR" dirty="0" err="1"/>
              <a:t>qualités</a:t>
            </a:r>
            <a:endParaRPr lang="en-CA" altLang="fr-FR" dirty="0"/>
          </a:p>
          <a:p>
            <a:pPr marL="982663" lvl="2" indent="-273050">
              <a:lnSpc>
                <a:spcPct val="90000"/>
              </a:lnSpc>
            </a:pPr>
            <a:r>
              <a:rPr lang="en-CA" altLang="fr-FR" dirty="0"/>
              <a:t>Utilisation des </a:t>
            </a:r>
            <a:r>
              <a:rPr lang="en-CA" altLang="fr-FR" dirty="0" err="1"/>
              <a:t>résultats</a:t>
            </a:r>
            <a:r>
              <a:rPr lang="en-CA" altLang="fr-FR" dirty="0"/>
              <a:t> pour </a:t>
            </a:r>
            <a:r>
              <a:rPr lang="en-CA" altLang="fr-FR" dirty="0" err="1"/>
              <a:t>améliorer</a:t>
            </a:r>
            <a:r>
              <a:rPr lang="en-CA" altLang="fr-FR" dirty="0"/>
              <a:t> le programme</a:t>
            </a:r>
          </a:p>
          <a:p>
            <a:pPr marL="622300" lvl="1" indent="-273050">
              <a:lnSpc>
                <a:spcPct val="90000"/>
              </a:lnSpc>
            </a:pPr>
            <a:r>
              <a:rPr lang="en-CA" altLang="fr-FR" sz="1600" dirty="0"/>
              <a:t>Les </a:t>
            </a:r>
            <a:r>
              <a:rPr lang="en-CA" altLang="fr-FR" sz="1600" dirty="0" err="1"/>
              <a:t>visiteurs</a:t>
            </a:r>
            <a:r>
              <a:rPr lang="en-CA" altLang="fr-FR" sz="1600" dirty="0"/>
              <a:t> de programme </a:t>
            </a:r>
            <a:r>
              <a:rPr lang="en-CA" altLang="fr-FR" sz="1600" dirty="0" err="1"/>
              <a:t>évaluent</a:t>
            </a:r>
            <a:r>
              <a:rPr lang="en-CA" altLang="fr-FR" sz="1600" dirty="0"/>
              <a:t> les </a:t>
            </a:r>
            <a:r>
              <a:rPr lang="en-CA" altLang="fr-FR" sz="1600" dirty="0" err="1"/>
              <a:t>preuves</a:t>
            </a:r>
            <a:r>
              <a:rPr lang="en-CA" altLang="fr-FR" sz="1600" dirty="0"/>
              <a:t> et les actions </a:t>
            </a:r>
            <a:r>
              <a:rPr lang="en-CA" altLang="fr-FR" sz="1600" dirty="0" err="1"/>
              <a:t>proposées</a:t>
            </a:r>
            <a:r>
              <a:rPr lang="en-CA" altLang="fr-FR" sz="1600" dirty="0"/>
              <a:t> pour </a:t>
            </a:r>
            <a:r>
              <a:rPr lang="en-CA" altLang="fr-FR" sz="1600" dirty="0" err="1"/>
              <a:t>démontrer</a:t>
            </a:r>
            <a:r>
              <a:rPr lang="en-CA" altLang="fr-FR" sz="1600" dirty="0"/>
              <a:t> </a:t>
            </a:r>
            <a:r>
              <a:rPr lang="en-CA" altLang="fr-FR" sz="1600" dirty="0" err="1"/>
              <a:t>l’amélioration</a:t>
            </a:r>
            <a:r>
              <a:rPr lang="en-CA" altLang="fr-FR" sz="1600" dirty="0"/>
              <a:t> continue</a:t>
            </a:r>
          </a:p>
          <a:p>
            <a:pPr marL="0" indent="0">
              <a:lnSpc>
                <a:spcPct val="120000"/>
              </a:lnSpc>
              <a:spcBef>
                <a:spcPct val="0"/>
              </a:spcBef>
              <a:buNone/>
            </a:pPr>
            <a:endParaRPr lang="en-GB" altLang="fr-FR" sz="2000" dirty="0"/>
          </a:p>
        </p:txBody>
      </p:sp>
      <p:sp>
        <p:nvSpPr>
          <p:cNvPr id="4" name="Slide Number Placeholder 3">
            <a:extLst>
              <a:ext uri="{FF2B5EF4-FFF2-40B4-BE49-F238E27FC236}">
                <a16:creationId xmlns:a16="http://schemas.microsoft.com/office/drawing/2014/main" id="{89DC01A2-EF46-4F11-AE4B-66E34030D95F}"/>
              </a:ext>
            </a:extLst>
          </p:cNvPr>
          <p:cNvSpPr>
            <a:spLocks noGrp="1"/>
          </p:cNvSpPr>
          <p:nvPr>
            <p:ph type="sldNum" sz="quarter" idx="4"/>
            <p:custDataLst>
              <p:tags r:id="rId4"/>
            </p:custDataLst>
          </p:nvPr>
        </p:nvSpPr>
        <p:spPr/>
        <p:txBody>
          <a:bodyPr/>
          <a:lstStyle/>
          <a:p>
            <a:fld id="{D4658A70-BDC6-44E1-AF82-AA01A2396301}" type="slidenum">
              <a:rPr lang="en-CA" smtClean="0"/>
              <a:t>45</a:t>
            </a:fld>
            <a:endParaRPr lang="en-CA"/>
          </a:p>
        </p:txBody>
      </p:sp>
    </p:spTree>
    <p:extLst>
      <p:ext uri="{BB962C8B-B14F-4D97-AF65-F5344CB8AC3E}">
        <p14:creationId xmlns:p14="http://schemas.microsoft.com/office/powerpoint/2010/main" val="189229662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AC2EE39-F189-4C40-BB74-8AEB813E6DF3}"/>
              </a:ext>
            </a:extLst>
          </p:cNvPr>
          <p:cNvSpPr>
            <a:spLocks noGrp="1"/>
          </p:cNvSpPr>
          <p:nvPr>
            <p:ph type="sldNum" sz="quarter" idx="4"/>
            <p:custDataLst>
              <p:tags r:id="rId1"/>
            </p:custDataLst>
          </p:nvPr>
        </p:nvSpPr>
        <p:spPr/>
        <p:txBody>
          <a:bodyPr/>
          <a:lstStyle/>
          <a:p>
            <a:fld id="{DB0A0ADA-54B2-4943-B559-0A0B50BED87C}" type="slidenum">
              <a:rPr lang="en-CA" smtClean="0"/>
              <a:t>46</a:t>
            </a:fld>
            <a:endParaRPr lang="en-CA"/>
          </a:p>
        </p:txBody>
      </p:sp>
      <p:sp>
        <p:nvSpPr>
          <p:cNvPr id="5" name="Content Placeholder 2">
            <a:extLst>
              <a:ext uri="{FF2B5EF4-FFF2-40B4-BE49-F238E27FC236}">
                <a16:creationId xmlns:a16="http://schemas.microsoft.com/office/drawing/2014/main" id="{0ADA61E4-923C-4ADB-A76A-3205072D1705}"/>
              </a:ext>
            </a:extLst>
          </p:cNvPr>
          <p:cNvSpPr txBox="1"/>
          <p:nvPr>
            <p:custDataLst>
              <p:tags r:id="rId2"/>
            </p:custDataLst>
          </p:nvPr>
        </p:nvSpPr>
        <p:spPr>
          <a:xfrm>
            <a:off x="547269" y="3312903"/>
            <a:ext cx="8345211" cy="761479"/>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b="1"/>
              <a:t>Norme</a:t>
            </a:r>
            <a:r>
              <a:rPr lang="en-CA" b="1"/>
              <a:t> 3.1 </a:t>
            </a:r>
            <a:r>
              <a:rPr lang="fr-CA"/>
              <a:t>- « L’établissement d’enseignement doit démontrer que les diplômés d’un programme possèdent les 12 qualités requises ».​</a:t>
            </a:r>
          </a:p>
          <a:p>
            <a:pPr marL="182563" indent="0">
              <a:buNone/>
            </a:pPr>
            <a:endParaRPr lang="en-CA"/>
          </a:p>
        </p:txBody>
      </p:sp>
      <p:sp>
        <p:nvSpPr>
          <p:cNvPr id="7" name="Content Placeholder 2">
            <a:extLst>
              <a:ext uri="{FF2B5EF4-FFF2-40B4-BE49-F238E27FC236}">
                <a16:creationId xmlns:a16="http://schemas.microsoft.com/office/drawing/2014/main" id="{10F8ED32-A682-4C95-8A5F-0F5EE1DA2285}"/>
              </a:ext>
            </a:extLst>
          </p:cNvPr>
          <p:cNvSpPr txBox="1"/>
          <p:nvPr>
            <p:custDataLst>
              <p:tags r:id="rId3"/>
            </p:custDataLst>
          </p:nvPr>
        </p:nvSpPr>
        <p:spPr>
          <a:xfrm>
            <a:off x="403252" y="126259"/>
            <a:ext cx="8633243" cy="725857"/>
          </a:xfrm>
          <a:prstGeom prst="rect">
            <a:avLst/>
          </a:prstGeom>
        </p:spPr>
        <p:txBody>
          <a:bodyPr numCol="1"/>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fr-CA" b="1"/>
              <a:t>Norme 3.1.1 </a:t>
            </a:r>
            <a:r>
              <a:rPr lang="fr-CA"/>
              <a:t>–</a:t>
            </a:r>
            <a:r>
              <a:rPr lang="fr-CA" b="1"/>
              <a:t> </a:t>
            </a:r>
            <a:r>
              <a:rPr lang="fr-CA"/>
              <a:t>« L’établissement d’enseignement doit démontrer que les diplômés d’un programme possèdent les 12 qualités ».</a:t>
            </a:r>
          </a:p>
          <a:p>
            <a:pPr marL="182563" indent="0">
              <a:buNone/>
            </a:pPr>
            <a:endParaRPr lang="en-US"/>
          </a:p>
          <a:p>
            <a:pPr marL="182563" indent="0">
              <a:buNone/>
            </a:pPr>
            <a:endParaRPr lang="en-US" sz="900"/>
          </a:p>
          <a:p>
            <a:pPr marL="182563" indent="0">
              <a:buNone/>
            </a:pPr>
            <a:r>
              <a:rPr lang="fr-CA" b="1"/>
              <a:t>Normes 3.1.1 à 3.1.5 </a:t>
            </a:r>
            <a:r>
              <a:rPr lang="fr-CA"/>
              <a:t>– Utilisées pour évaluer la pertinence du programme quant au développement des qualités requises des diplômés</a:t>
            </a:r>
          </a:p>
          <a:p>
            <a:pPr marL="182563" indent="0">
              <a:buNone/>
            </a:pPr>
            <a:endParaRPr lang="en-US"/>
          </a:p>
          <a:p>
            <a:pPr marL="182563" indent="0">
              <a:buNone/>
            </a:pPr>
            <a:endParaRPr lang="en-US"/>
          </a:p>
          <a:p>
            <a:pPr marL="182563" indent="0">
              <a:buNone/>
            </a:pPr>
            <a:endParaRPr lang="en-CA"/>
          </a:p>
        </p:txBody>
      </p:sp>
      <p:sp>
        <p:nvSpPr>
          <p:cNvPr id="8" name="Content Placeholder 2">
            <a:extLst>
              <a:ext uri="{FF2B5EF4-FFF2-40B4-BE49-F238E27FC236}">
                <a16:creationId xmlns:a16="http://schemas.microsoft.com/office/drawing/2014/main" id="{1A3F4F3A-7413-444E-8371-CCFDCDF47AA8}"/>
              </a:ext>
            </a:extLst>
          </p:cNvPr>
          <p:cNvSpPr txBox="1"/>
          <p:nvPr>
            <p:custDataLst>
              <p:tags r:id="rId4"/>
            </p:custDataLst>
          </p:nvPr>
        </p:nvSpPr>
        <p:spPr>
          <a:xfrm>
            <a:off x="403252" y="1694709"/>
            <a:ext cx="8633243" cy="1265642"/>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endParaRPr lang="en-US" sz="1000" b="1"/>
          </a:p>
          <a:p>
            <a:pPr marL="182563" indent="0">
              <a:buNone/>
            </a:pPr>
            <a:r>
              <a:rPr lang="en-CA"/>
              <a:t>3.1.1 Organisation et engagement</a:t>
            </a:r>
          </a:p>
          <a:p>
            <a:pPr marL="182563" indent="0">
              <a:buNone/>
            </a:pPr>
            <a:r>
              <a:rPr lang="en-CA"/>
              <a:t>3.1.2 Cartes du programme d’études</a:t>
            </a:r>
          </a:p>
          <a:p>
            <a:pPr marL="182563" indent="0">
              <a:buNone/>
            </a:pPr>
            <a:r>
              <a:rPr lang="en-CA"/>
              <a:t>3.1.3 Indicateurs​</a:t>
            </a:r>
          </a:p>
          <a:p>
            <a:pPr marL="182563" indent="0">
              <a:buNone/>
            </a:pPr>
            <a:endParaRPr lang="en-CA" sz="1400"/>
          </a:p>
          <a:p>
            <a:pPr marL="182563" indent="0">
              <a:buNone/>
            </a:pPr>
            <a:r>
              <a:rPr lang="en-CA"/>
              <a:t>3.1.4 Outils d’évaluation</a:t>
            </a:r>
          </a:p>
          <a:p>
            <a:pPr marL="182563" indent="0">
              <a:buNone/>
            </a:pPr>
            <a:r>
              <a:rPr lang="en-CA"/>
              <a:t>3.1.5 Résultats d’évaluation</a:t>
            </a:r>
          </a:p>
          <a:p>
            <a:pPr marL="182563" indent="0">
              <a:buNone/>
            </a:pPr>
            <a:endParaRPr lang="en-CA"/>
          </a:p>
        </p:txBody>
      </p:sp>
      <p:sp>
        <p:nvSpPr>
          <p:cNvPr id="9" name="Content Placeholder 2">
            <a:extLst>
              <a:ext uri="{FF2B5EF4-FFF2-40B4-BE49-F238E27FC236}">
                <a16:creationId xmlns:a16="http://schemas.microsoft.com/office/drawing/2014/main" id="{0CE483F7-8488-49C5-85E2-7A8DAA2B211D}"/>
              </a:ext>
            </a:extLst>
          </p:cNvPr>
          <p:cNvSpPr txBox="1"/>
          <p:nvPr>
            <p:custDataLst>
              <p:tags r:id="rId5"/>
            </p:custDataLst>
          </p:nvPr>
        </p:nvSpPr>
        <p:spPr>
          <a:xfrm>
            <a:off x="380015" y="4014261"/>
            <a:ext cx="8633243" cy="1026846"/>
          </a:xfrm>
          <a:prstGeom prst="rect">
            <a:avLst/>
          </a:prstGeom>
        </p:spPr>
        <p:txBody>
          <a:bodyPr numCol="2"/>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82563" indent="0">
              <a:buNone/>
            </a:pPr>
            <a:r>
              <a:rPr lang="en-CA"/>
              <a:t>3.2.1 </a:t>
            </a:r>
            <a:r>
              <a:rPr lang="fr-CA"/>
              <a:t>Processus d’amélioration​</a:t>
            </a:r>
          </a:p>
          <a:p>
            <a:pPr marL="182563" indent="0">
              <a:buNone/>
            </a:pPr>
            <a:r>
              <a:rPr lang="fr-CA"/>
              <a:t>3.2.2 Engagement des intervenants​</a:t>
            </a:r>
          </a:p>
          <a:p>
            <a:pPr marL="182563" indent="0">
              <a:buNone/>
            </a:pPr>
            <a:endParaRPr lang="fr-CA"/>
          </a:p>
          <a:p>
            <a:pPr marL="182563" indent="0">
              <a:buNone/>
            </a:pPr>
            <a:r>
              <a:rPr lang="fr-CA"/>
              <a:t>3.2.3 Actions d’amélioration</a:t>
            </a:r>
          </a:p>
        </p:txBody>
      </p:sp>
      <p:grpSp>
        <p:nvGrpSpPr>
          <p:cNvPr id="16" name="Group 15">
            <a:extLst>
              <a:ext uri="{FF2B5EF4-FFF2-40B4-BE49-F238E27FC236}">
                <a16:creationId xmlns:a16="http://schemas.microsoft.com/office/drawing/2014/main" id="{AC33C576-1438-4D24-99C8-99C4B83F8EAF}"/>
              </a:ext>
            </a:extLst>
          </p:cNvPr>
          <p:cNvGrpSpPr/>
          <p:nvPr>
            <p:custDataLst>
              <p:tags r:id="rId6"/>
            </p:custDataLst>
          </p:nvPr>
        </p:nvGrpSpPr>
        <p:grpSpPr>
          <a:xfrm>
            <a:off x="3772194" y="961996"/>
            <a:ext cx="1267857" cy="242672"/>
            <a:chOff x="3995936" y="915411"/>
            <a:chExt cx="1267857" cy="242672"/>
          </a:xfrm>
        </p:grpSpPr>
        <p:sp>
          <p:nvSpPr>
            <p:cNvPr id="6" name="Arrow: Down 5">
              <a:extLst>
                <a:ext uri="{FF2B5EF4-FFF2-40B4-BE49-F238E27FC236}">
                  <a16:creationId xmlns:a16="http://schemas.microsoft.com/office/drawing/2014/main" id="{7733C31B-3C80-462B-AAC4-1A1BCD1922DE}"/>
                </a:ext>
              </a:extLst>
            </p:cNvPr>
            <p:cNvSpPr/>
            <p:nvPr/>
          </p:nvSpPr>
          <p:spPr>
            <a:xfrm>
              <a:off x="3995936"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Arrow: Down 9">
              <a:extLst>
                <a:ext uri="{FF2B5EF4-FFF2-40B4-BE49-F238E27FC236}">
                  <a16:creationId xmlns:a16="http://schemas.microsoft.com/office/drawing/2014/main" id="{FE777DC4-685D-467C-BCD0-8545279CE032}"/>
                </a:ext>
              </a:extLst>
            </p:cNvPr>
            <p:cNvSpPr/>
            <p:nvPr/>
          </p:nvSpPr>
          <p:spPr>
            <a:xfrm>
              <a:off x="4572000"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Arrow: Down 10">
              <a:extLst>
                <a:ext uri="{FF2B5EF4-FFF2-40B4-BE49-F238E27FC236}">
                  <a16:creationId xmlns:a16="http://schemas.microsoft.com/office/drawing/2014/main" id="{FB915789-20C4-461C-AA67-240CD974628C}"/>
                </a:ext>
              </a:extLst>
            </p:cNvPr>
            <p:cNvSpPr/>
            <p:nvPr/>
          </p:nvSpPr>
          <p:spPr>
            <a:xfrm>
              <a:off x="5047769" y="915411"/>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nvGrpSpPr>
          <p:cNvPr id="15" name="Group 14">
            <a:extLst>
              <a:ext uri="{FF2B5EF4-FFF2-40B4-BE49-F238E27FC236}">
                <a16:creationId xmlns:a16="http://schemas.microsoft.com/office/drawing/2014/main" id="{10EA75A0-98B0-4B25-8DCA-5BB48D78DF35}"/>
              </a:ext>
            </a:extLst>
          </p:cNvPr>
          <p:cNvGrpSpPr/>
          <p:nvPr>
            <p:custDataLst>
              <p:tags r:id="rId7"/>
            </p:custDataLst>
          </p:nvPr>
        </p:nvGrpSpPr>
        <p:grpSpPr>
          <a:xfrm>
            <a:off x="3830059" y="2960351"/>
            <a:ext cx="1267857" cy="242672"/>
            <a:chOff x="3887924" y="2833027"/>
            <a:chExt cx="1267857" cy="242672"/>
          </a:xfrm>
        </p:grpSpPr>
        <p:sp>
          <p:nvSpPr>
            <p:cNvPr id="12" name="Arrow: Down 11">
              <a:extLst>
                <a:ext uri="{FF2B5EF4-FFF2-40B4-BE49-F238E27FC236}">
                  <a16:creationId xmlns:a16="http://schemas.microsoft.com/office/drawing/2014/main" id="{DFED665B-72A1-4334-8E0F-D2BA3177165B}"/>
                </a:ext>
              </a:extLst>
            </p:cNvPr>
            <p:cNvSpPr/>
            <p:nvPr/>
          </p:nvSpPr>
          <p:spPr>
            <a:xfrm>
              <a:off x="3887924"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Arrow: Down 12">
              <a:extLst>
                <a:ext uri="{FF2B5EF4-FFF2-40B4-BE49-F238E27FC236}">
                  <a16:creationId xmlns:a16="http://schemas.microsoft.com/office/drawing/2014/main" id="{57D2FA46-B82C-4771-AD9F-65B34E431586}"/>
                </a:ext>
              </a:extLst>
            </p:cNvPr>
            <p:cNvSpPr/>
            <p:nvPr/>
          </p:nvSpPr>
          <p:spPr>
            <a:xfrm>
              <a:off x="4463988"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Arrow: Down 13">
              <a:extLst>
                <a:ext uri="{FF2B5EF4-FFF2-40B4-BE49-F238E27FC236}">
                  <a16:creationId xmlns:a16="http://schemas.microsoft.com/office/drawing/2014/main" id="{28A69BFF-94C4-47DC-8612-EDCB2EF3D844}"/>
                </a:ext>
              </a:extLst>
            </p:cNvPr>
            <p:cNvSpPr/>
            <p:nvPr/>
          </p:nvSpPr>
          <p:spPr>
            <a:xfrm>
              <a:off x="4939757" y="2833027"/>
              <a:ext cx="216024" cy="242672"/>
            </a:xfrm>
            <a:prstGeom prst="downArrow">
              <a:avLst/>
            </a:prstGeom>
            <a:ln w="12700" cap="flat" algn="ctr">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spTree>
    <p:extLst>
      <p:ext uri="{BB962C8B-B14F-4D97-AF65-F5344CB8AC3E}">
        <p14:creationId xmlns:p14="http://schemas.microsoft.com/office/powerpoint/2010/main" val="297320984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a:extLst>
              <a:ext uri="{FF2B5EF4-FFF2-40B4-BE49-F238E27FC236}">
                <a16:creationId xmlns:a16="http://schemas.microsoft.com/office/drawing/2014/main" id="{C7AA6161-18C0-4152-9A19-726F08185C3D}"/>
              </a:ext>
            </a:extLst>
          </p:cNvPr>
          <p:cNvSpPr>
            <a:spLocks noGrp="1" noChangeArrowheads="1"/>
          </p:cNvSpPr>
          <p:nvPr>
            <p:ph type="title"/>
            <p:custDataLst>
              <p:tags r:id="rId1"/>
            </p:custDataLst>
          </p:nvPr>
        </p:nvSpPr>
        <p:spPr>
          <a:xfrm>
            <a:off x="237744" y="462950"/>
            <a:ext cx="8229600" cy="857250"/>
          </a:xfrm>
        </p:spPr>
        <p:txBody>
          <a:bodyPr>
            <a:normAutofit/>
          </a:bodyPr>
          <a:lstStyle/>
          <a:p>
            <a:r>
              <a:rPr lang="fr-CA" noProof="0">
                <a:solidFill>
                  <a:srgbClr val="003C71"/>
                </a:solidFill>
              </a:rPr>
              <a:t>Points saillants des normes d’agrément : </a:t>
            </a:r>
            <a:r>
              <a:rPr lang="fr-CA" sz="2200" noProof="0">
                <a:solidFill>
                  <a:srgbClr val="003C71"/>
                </a:solidFill>
              </a:rPr>
              <a:t>Qualités requises des diplômés</a:t>
            </a:r>
            <a:endParaRPr lang="fr-CA" noProof="0">
              <a:solidFill>
                <a:srgbClr val="003C71"/>
              </a:solidFill>
            </a:endParaRPr>
          </a:p>
        </p:txBody>
      </p:sp>
      <p:sp>
        <p:nvSpPr>
          <p:cNvPr id="3" name="Content Placeholder 2"/>
          <p:cNvSpPr>
            <a:spLocks noGrp="1"/>
          </p:cNvSpPr>
          <p:nvPr>
            <p:ph sz="half" idx="1"/>
            <p:custDataLst>
              <p:tags r:id="rId2"/>
            </p:custDataLst>
          </p:nvPr>
        </p:nvSpPr>
        <p:spPr>
          <a:xfrm>
            <a:off x="70928" y="1491630"/>
            <a:ext cx="4038600" cy="2545556"/>
          </a:xfrm>
        </p:spPr>
        <p:txBody>
          <a:bodyPr vert="horz" lIns="91440" tIns="45720" rIns="91440" bIns="45720" rtlCol="0" anchor="t">
            <a:normAutofit fontScale="97500" lnSpcReduction="10000"/>
          </a:bodyPr>
          <a:lstStyle/>
          <a:p>
            <a:pPr marL="514350" indent="-514350">
              <a:buClrTx/>
              <a:buFont typeface="+mj-lt"/>
              <a:buAutoNum type="arabicPeriod"/>
            </a:pPr>
            <a:r>
              <a:rPr lang="fr-CA" sz="2000" noProof="0"/>
              <a:t>Connaissances en génie</a:t>
            </a:r>
          </a:p>
          <a:p>
            <a:pPr marL="514350" indent="-514350">
              <a:buClrTx/>
              <a:buFont typeface="+mj-lt"/>
              <a:buAutoNum type="arabicPeriod"/>
            </a:pPr>
            <a:r>
              <a:rPr lang="fr-CA" sz="2000" noProof="0"/>
              <a:t>Analyse de problèmes</a:t>
            </a:r>
          </a:p>
          <a:p>
            <a:pPr marL="514350" indent="-514350">
              <a:buClrTx/>
              <a:buFont typeface="+mj-lt"/>
              <a:buAutoNum type="arabicPeriod"/>
            </a:pPr>
            <a:r>
              <a:rPr lang="fr-CA" sz="2000" noProof="0"/>
              <a:t>Investigation</a:t>
            </a:r>
          </a:p>
          <a:p>
            <a:pPr marL="514350" indent="-514350">
              <a:buClrTx/>
              <a:buFont typeface="+mj-lt"/>
              <a:buAutoNum type="arabicPeriod"/>
            </a:pPr>
            <a:r>
              <a:rPr lang="fr-CA" sz="2000" noProof="0"/>
              <a:t>Conception</a:t>
            </a:r>
          </a:p>
          <a:p>
            <a:pPr marL="514350" indent="-514350">
              <a:buClrTx/>
              <a:buFont typeface="+mj-lt"/>
              <a:buAutoNum type="arabicPeriod"/>
            </a:pPr>
            <a:r>
              <a:rPr lang="fr-CA" sz="2000" noProof="0"/>
              <a:t>Utilisation d’outils d’ingénierie</a:t>
            </a:r>
          </a:p>
          <a:p>
            <a:pPr marL="514350" indent="-514350">
              <a:buClrTx/>
              <a:buFont typeface="+mj-lt"/>
              <a:buAutoNum type="arabicPeriod"/>
            </a:pPr>
            <a:r>
              <a:rPr lang="fr-CA" sz="2000" noProof="0"/>
              <a:t>Travail individuel et en équipe</a:t>
            </a:r>
          </a:p>
        </p:txBody>
      </p:sp>
      <p:sp>
        <p:nvSpPr>
          <p:cNvPr id="5" name="Slide Number Placeholder 4">
            <a:extLst>
              <a:ext uri="{FF2B5EF4-FFF2-40B4-BE49-F238E27FC236}">
                <a16:creationId xmlns:a16="http://schemas.microsoft.com/office/drawing/2014/main" id="{1737B093-ACBC-4D7C-B16A-AAE47A0609B4}"/>
              </a:ext>
            </a:extLst>
          </p:cNvPr>
          <p:cNvSpPr>
            <a:spLocks noGrp="1"/>
          </p:cNvSpPr>
          <p:nvPr>
            <p:ph type="sldNum" sz="quarter" idx="4"/>
            <p:custDataLst>
              <p:tags r:id="rId3"/>
            </p:custDataLst>
          </p:nvPr>
        </p:nvSpPr>
        <p:spPr/>
        <p:txBody>
          <a:bodyPr/>
          <a:lstStyle/>
          <a:p>
            <a:fld id="{097ABA0E-788A-49B9-98C1-3FA5352F342F}" type="slidenum">
              <a:rPr lang="en-CA" smtClean="0"/>
              <a:t>47</a:t>
            </a:fld>
            <a:endParaRPr lang="en-CA"/>
          </a:p>
        </p:txBody>
      </p:sp>
      <p:sp>
        <p:nvSpPr>
          <p:cNvPr id="9" name="Content Placeholder 2"/>
          <p:cNvSpPr txBox="1"/>
          <p:nvPr>
            <p:custDataLst>
              <p:tags r:id="rId4"/>
            </p:custDataLst>
          </p:nvPr>
        </p:nvSpPr>
        <p:spPr>
          <a:xfrm>
            <a:off x="3995936" y="1491630"/>
            <a:ext cx="5148064"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514350" indent="-514350">
              <a:buClr>
                <a:schemeClr val="tx1"/>
              </a:buClr>
              <a:buAutoNum type="arabicPeriod" startAt="7"/>
            </a:pPr>
            <a:r>
              <a:rPr lang="en-CA" sz="2000">
                <a:solidFill>
                  <a:srgbClr val="34302C"/>
                </a:solidFill>
              </a:rPr>
              <a:t>Communication</a:t>
            </a:r>
          </a:p>
          <a:p>
            <a:pPr marL="514350" indent="-514350">
              <a:buClr>
                <a:schemeClr val="tx1"/>
              </a:buClr>
              <a:buFont typeface="+mj-lt"/>
              <a:buAutoNum type="arabicPeriod" startAt="7"/>
            </a:pPr>
            <a:r>
              <a:rPr lang="en-CA" sz="2000">
                <a:solidFill>
                  <a:srgbClr val="34302C"/>
                </a:solidFill>
              </a:rPr>
              <a:t>Professionnalisme</a:t>
            </a:r>
          </a:p>
          <a:p>
            <a:pPr marL="514350" indent="-514350">
              <a:buClr>
                <a:schemeClr val="tx1"/>
              </a:buClr>
              <a:buFont typeface="+mj-lt"/>
              <a:buAutoNum type="arabicPeriod" startAt="7"/>
            </a:pPr>
            <a:r>
              <a:rPr lang="en-CA" sz="2000">
                <a:solidFill>
                  <a:srgbClr val="34302C"/>
                </a:solidFill>
              </a:rPr>
              <a:t>Impact du génie sur la société et l’environnement</a:t>
            </a:r>
          </a:p>
          <a:p>
            <a:pPr marL="514350" indent="-514350">
              <a:buClr>
                <a:schemeClr val="tx1"/>
              </a:buClr>
              <a:buFont typeface="+mj-lt"/>
              <a:buAutoNum type="arabicPeriod" startAt="7"/>
            </a:pPr>
            <a:r>
              <a:rPr lang="en-CA" sz="2000">
                <a:solidFill>
                  <a:srgbClr val="34302C"/>
                </a:solidFill>
              </a:rPr>
              <a:t>Déontologie et équité</a:t>
            </a:r>
          </a:p>
          <a:p>
            <a:pPr marL="514350" indent="-514350">
              <a:buClr>
                <a:schemeClr val="tx1"/>
              </a:buClr>
              <a:buFont typeface="+mj-lt"/>
              <a:buAutoNum type="arabicPeriod" startAt="7"/>
            </a:pPr>
            <a:r>
              <a:rPr lang="en-CA" sz="2000">
                <a:solidFill>
                  <a:srgbClr val="34302C"/>
                </a:solidFill>
              </a:rPr>
              <a:t>Économie et gestion de projet</a:t>
            </a:r>
          </a:p>
          <a:p>
            <a:pPr marL="514350" indent="-514350">
              <a:buClr>
                <a:schemeClr val="tx1"/>
              </a:buClr>
              <a:buFont typeface="+mj-lt"/>
              <a:buAutoNum type="arabicPeriod" startAt="7"/>
            </a:pPr>
            <a:r>
              <a:rPr lang="en-CA" sz="2000">
                <a:solidFill>
                  <a:srgbClr val="34302C"/>
                </a:solidFill>
              </a:rPr>
              <a:t>Apprentissage continu</a:t>
            </a:r>
          </a:p>
        </p:txBody>
      </p:sp>
    </p:spTree>
    <p:extLst>
      <p:ext uri="{BB962C8B-B14F-4D97-AF65-F5344CB8AC3E}">
        <p14:creationId xmlns:p14="http://schemas.microsoft.com/office/powerpoint/2010/main" val="319113115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ED322345-DEBF-4794-807F-5DEEE412DF02}"/>
              </a:ext>
            </a:extLst>
          </p:cNvPr>
          <p:cNvSpPr txBox="1">
            <a:spLocks noChangeArrowheads="1"/>
          </p:cNvSpPr>
          <p:nvPr>
            <p:custDataLst>
              <p:tags r:id="rId1"/>
            </p:custDataLst>
          </p:nvPr>
        </p:nvSpPr>
        <p:spPr>
          <a:xfrm>
            <a:off x="228600" y="244750"/>
            <a:ext cx="8229600" cy="857250"/>
          </a:xfrm>
          <a:prstGeom prst="rect">
            <a:avLst/>
          </a:prstGeom>
        </p:spPr>
        <p:txBody>
          <a:bodyPr vert="horz" lIns="91440" tIns="45720" rIns="91440" bIns="45720" rtlCol="0" anchor="b" anchorCtr="0">
            <a:normAutofit fontScale="975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sz="3100" dirty="0">
                <a:solidFill>
                  <a:srgbClr val="003C71"/>
                </a:solidFill>
              </a:rPr>
              <a:t>Qualités requises des diplômés : </a:t>
            </a:r>
          </a:p>
          <a:p>
            <a:r>
              <a:rPr lang="fr-CA" sz="2200" dirty="0">
                <a:solidFill>
                  <a:srgbClr val="003C71"/>
                </a:solidFill>
              </a:rPr>
              <a:t>Évaluation par l’équipe de visiteurs</a:t>
            </a:r>
          </a:p>
        </p:txBody>
      </p:sp>
      <p:sp>
        <p:nvSpPr>
          <p:cNvPr id="8" name="Content Placeholder 4">
            <a:extLst>
              <a:ext uri="{FF2B5EF4-FFF2-40B4-BE49-F238E27FC236}">
                <a16:creationId xmlns:a16="http://schemas.microsoft.com/office/drawing/2014/main" id="{2EBA6CA2-03FF-4249-94B4-38930D8E062A}"/>
              </a:ext>
            </a:extLst>
          </p:cNvPr>
          <p:cNvSpPr txBox="1"/>
          <p:nvPr>
            <p:custDataLst>
              <p:tags r:id="rId2"/>
            </p:custDataLst>
          </p:nvPr>
        </p:nvSpPr>
        <p:spPr>
          <a:xfrm>
            <a:off x="676424" y="1260750"/>
            <a:ext cx="8003232" cy="3456384"/>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r-CA" altLang="fr-FR" sz="1600" dirty="0"/>
              <a:t>Les visiteurs de programme peuvent s’attendre à examiner les aspects suivants :</a:t>
            </a:r>
          </a:p>
          <a:p>
            <a:pPr lvl="1"/>
            <a:r>
              <a:rPr lang="fr-CA" altLang="fr-FR" sz="1600" dirty="0"/>
              <a:t>Qualités requises des diplômés (normes d’agrément)</a:t>
            </a:r>
          </a:p>
          <a:p>
            <a:pPr lvl="1"/>
            <a:r>
              <a:rPr lang="fr-CA" altLang="fr-FR" sz="1600" dirty="0"/>
              <a:t>Résultats d’apprentissage sur lesquels sont fondées les qualités requises des diplômés</a:t>
            </a:r>
          </a:p>
          <a:p>
            <a:pPr lvl="1"/>
            <a:r>
              <a:rPr lang="fr-CA" altLang="fr-FR" sz="1600" dirty="0"/>
              <a:t>Indicateurs</a:t>
            </a:r>
          </a:p>
          <a:p>
            <a:pPr lvl="1"/>
            <a:r>
              <a:rPr lang="fr-CA" altLang="fr-FR" sz="1600" dirty="0"/>
              <a:t>Niveau acceptable de rendement des étudiants (diplômés)</a:t>
            </a:r>
          </a:p>
          <a:p>
            <a:pPr lvl="1"/>
            <a:r>
              <a:rPr lang="fr-CA" altLang="fr-FR" sz="1600" dirty="0"/>
              <a:t>Mécanisme de rétroaction</a:t>
            </a:r>
          </a:p>
          <a:p>
            <a:pPr marL="96837" lvl="0" indent="0">
              <a:lnSpc>
                <a:spcPct val="120000"/>
              </a:lnSpc>
              <a:spcBef>
                <a:spcPct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fr-CA" altLang="fr-FR" sz="600" dirty="0">
              <a:solidFill>
                <a:srgbClr val="34302C"/>
              </a:solidFill>
            </a:endParaRPr>
          </a:p>
          <a:p>
            <a:pPr marL="96837" lvl="0" indent="0">
              <a:lnSpc>
                <a:spcPct val="120000"/>
              </a:lnSpc>
              <a:spcBef>
                <a:spcPct val="0"/>
              </a:spcBef>
              <a:buClrTx/>
              <a:buSzPct val="45000"/>
              <a:buNone/>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r>
              <a:rPr lang="fr-CA" altLang="fr-FR" sz="1600" dirty="0"/>
              <a:t>Rappel :</a:t>
            </a:r>
          </a:p>
          <a:p>
            <a:pPr lvl="1"/>
            <a:r>
              <a:rPr lang="fr-CA" altLang="fr-FR" sz="1600" dirty="0"/>
              <a:t>Ce sont les programmes qui sont évalués, pas les </a:t>
            </a:r>
            <a:r>
              <a:rPr lang="fr-CA" altLang="fr-FR" sz="1600" i="1" dirty="0"/>
              <a:t>étudiants</a:t>
            </a:r>
          </a:p>
          <a:p>
            <a:pPr lvl="1"/>
            <a:r>
              <a:rPr lang="fr-CA" altLang="fr-FR" sz="1600" dirty="0">
                <a:solidFill>
                  <a:srgbClr val="34302C"/>
                </a:solidFill>
              </a:rPr>
              <a:t>Il n’est pas nécessaire d’évaluer chaque étudiant, chaque cours, chaque année</a:t>
            </a:r>
          </a:p>
          <a:p>
            <a:pPr marL="0" lvl="1" indent="0">
              <a:buNone/>
            </a:pPr>
            <a:endParaRPr lang="fr-CA" altLang="fr-FR" sz="600" dirty="0">
              <a:solidFill>
                <a:srgbClr val="34302C"/>
              </a:solidFill>
            </a:endParaRPr>
          </a:p>
          <a:p>
            <a:pPr marL="0" lvl="1" indent="0">
              <a:buNone/>
            </a:pPr>
            <a:r>
              <a:rPr lang="fr-CA" altLang="fr-FR" sz="1600" dirty="0">
                <a:solidFill>
                  <a:srgbClr val="34302C"/>
                </a:solidFill>
              </a:rPr>
              <a:t>Utilisez la rubrique </a:t>
            </a:r>
            <a:r>
              <a:rPr lang="fr-CA" altLang="fr-FR" sz="1600" dirty="0">
                <a:solidFill>
                  <a:srgbClr val="34302C"/>
                </a:solidFill>
                <a:hlinkClick r:id="rId7"/>
              </a:rPr>
              <a:t>Qualités requises des diplômés/Amélioration continue </a:t>
            </a:r>
            <a:r>
              <a:rPr lang="fr-CA" altLang="fr-FR" sz="1600" dirty="0">
                <a:solidFill>
                  <a:srgbClr val="34302C"/>
                </a:solidFill>
              </a:rPr>
              <a:t>dans votre évaluation.</a:t>
            </a:r>
          </a:p>
          <a:p>
            <a:pPr marL="0" indent="0">
              <a:buNone/>
            </a:pPr>
            <a:endParaRPr lang="en-US" altLang="fr-FR" sz="1600" dirty="0">
              <a:solidFill>
                <a:srgbClr val="34302C"/>
              </a:solidFill>
            </a:endParaRPr>
          </a:p>
          <a:p>
            <a:endParaRPr lang="en-US" altLang="fr-FR" sz="1600" dirty="0">
              <a:solidFill>
                <a:srgbClr val="34302C"/>
              </a:solidFill>
            </a:endParaRPr>
          </a:p>
          <a:p>
            <a:pPr lvl="1"/>
            <a:endParaRPr lang="en-US" altLang="fr-FR" sz="1600" dirty="0">
              <a:solidFill>
                <a:srgbClr val="34302C"/>
              </a:solidFill>
            </a:endParaRPr>
          </a:p>
          <a:p>
            <a:pPr marL="390525" indent="-293688">
              <a:buSzPct val="45000"/>
              <a:buFont typeface="Symbol" pitchFamily="18" charset="2"/>
              <a:buChar char=""/>
              <a:tabLst>
                <a:tab pos="655638" algn="l"/>
                <a:tab pos="1312863" algn="l"/>
                <a:tab pos="1968500" algn="l"/>
                <a:tab pos="2625725" algn="l"/>
                <a:tab pos="3282950" algn="l"/>
                <a:tab pos="3938588" algn="l"/>
                <a:tab pos="4595813" algn="l"/>
                <a:tab pos="5253038" algn="l"/>
                <a:tab pos="5908675" algn="l"/>
                <a:tab pos="6565900" algn="l"/>
                <a:tab pos="7223125" algn="l"/>
                <a:tab pos="7878763" algn="l"/>
              </a:tabLst>
            </a:pPr>
            <a:endParaRPr lang="en-US" altLang="fr-FR" sz="1600" dirty="0"/>
          </a:p>
          <a:p>
            <a:pPr marL="0" indent="0">
              <a:lnSpc>
                <a:spcPct val="120000"/>
              </a:lnSpc>
              <a:spcBef>
                <a:spcPct val="0"/>
              </a:spcBef>
              <a:buNone/>
            </a:pPr>
            <a:endParaRPr lang="en-GB" altLang="fr-FR" sz="1600" dirty="0"/>
          </a:p>
        </p:txBody>
      </p:sp>
      <p:sp>
        <p:nvSpPr>
          <p:cNvPr id="10" name="Content Placeholder 4">
            <a:extLst>
              <a:ext uri="{FF2B5EF4-FFF2-40B4-BE49-F238E27FC236}">
                <a16:creationId xmlns:a16="http://schemas.microsoft.com/office/drawing/2014/main" id="{EFC61E24-582B-4303-851F-23C8DA4BF977}"/>
              </a:ext>
            </a:extLst>
          </p:cNvPr>
          <p:cNvSpPr txBox="1"/>
          <p:nvPr>
            <p:custDataLst>
              <p:tags r:id="rId3"/>
            </p:custDataLst>
          </p:nvPr>
        </p:nvSpPr>
        <p:spPr>
          <a:xfrm>
            <a:off x="4788024" y="1347614"/>
            <a:ext cx="4824536" cy="302433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4" name="Slide Number Placeholder 3">
            <a:extLst>
              <a:ext uri="{FF2B5EF4-FFF2-40B4-BE49-F238E27FC236}">
                <a16:creationId xmlns:a16="http://schemas.microsoft.com/office/drawing/2014/main" id="{C4990093-C25B-421D-BD21-60E7F679FD7E}"/>
              </a:ext>
            </a:extLst>
          </p:cNvPr>
          <p:cNvSpPr>
            <a:spLocks noGrp="1"/>
          </p:cNvSpPr>
          <p:nvPr>
            <p:ph type="sldNum" sz="quarter" idx="4"/>
            <p:custDataLst>
              <p:tags r:id="rId4"/>
            </p:custDataLst>
          </p:nvPr>
        </p:nvSpPr>
        <p:spPr/>
        <p:txBody>
          <a:bodyPr/>
          <a:lstStyle/>
          <a:p>
            <a:fld id="{0F1E0274-FC92-4841-8FCD-7CA80AB55372}" type="slidenum">
              <a:rPr lang="en-CA" smtClean="0"/>
              <a:t>48</a:t>
            </a:fld>
            <a:endParaRPr lang="en-CA"/>
          </a:p>
        </p:txBody>
      </p:sp>
    </p:spTree>
    <p:extLst>
      <p:ext uri="{BB962C8B-B14F-4D97-AF65-F5344CB8AC3E}">
        <p14:creationId xmlns:p14="http://schemas.microsoft.com/office/powerpoint/2010/main" val="70404986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Organisation et engagement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47614"/>
            <a:ext cx="3603996" cy="2837475"/>
          </a:xfrm>
          <a:prstGeom prst="rect">
            <a:avLst/>
          </a:prstGeom>
          <a:noFill/>
        </p:spPr>
        <p:txBody>
          <a:bodyPr wrap="square" rtlCol="0">
            <a:spAutoFit/>
          </a:bodyPr>
          <a:lstStyle/>
          <a:p>
            <a:r>
              <a:rPr lang="en-US" sz="1600" b="1">
                <a:solidFill>
                  <a:srgbClr val="003C71"/>
                </a:solidFill>
              </a:rPr>
              <a:t>3.1.1</a:t>
            </a:r>
          </a:p>
          <a:p>
            <a:r>
              <a:rPr lang="en-US" sz="1600">
                <a:solidFill>
                  <a:srgbClr val="003C71"/>
                </a:solidFill>
              </a:rPr>
              <a:t>Il doit être démontré qu’une structure organisationnelle est en place pour garantir le développement et l’évaluation durables des qualités requises des diplômés. </a:t>
            </a:r>
          </a:p>
          <a:p>
            <a:endParaRPr lang="en-US" sz="400">
              <a:solidFill>
                <a:srgbClr val="003C71"/>
              </a:solidFill>
            </a:endParaRPr>
          </a:p>
          <a:p>
            <a:r>
              <a:rPr lang="en-US" sz="1600">
                <a:solidFill>
                  <a:srgbClr val="003C71"/>
                </a:solidFill>
              </a:rPr>
              <a:t>Il doit y avoir un engagement manifeste de la part des membres du corps professoral en ce qui concerne les processus et le leadership en génie.</a:t>
            </a:r>
          </a:p>
          <a:p>
            <a:r>
              <a:rPr lang="en-US" sz="1600">
                <a:solidFill>
                  <a:srgbClr val="003C71"/>
                </a:solidFill>
              </a:rPr>
              <a:t>leadership.</a:t>
            </a:r>
            <a:endParaRPr lang="en-CA" sz="1600"/>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8421EEA2-88AB-443B-9BBA-D041BACE5F00}"/>
              </a:ext>
            </a:extLst>
          </p:cNvPr>
          <p:cNvSpPr>
            <a:spLocks noGrp="1"/>
          </p:cNvSpPr>
          <p:nvPr>
            <p:ph type="sldNum" sz="quarter" idx="4"/>
            <p:custDataLst>
              <p:tags r:id="rId5"/>
            </p:custDataLst>
          </p:nvPr>
        </p:nvSpPr>
        <p:spPr/>
        <p:txBody>
          <a:bodyPr/>
          <a:lstStyle/>
          <a:p>
            <a:fld id="{72906AD9-F18F-4E1F-BF79-EE24616343A5}" type="slidenum">
              <a:rPr lang="en-CA" smtClean="0"/>
              <a:t>49</a:t>
            </a:fld>
            <a:endParaRPr lang="en-CA"/>
          </a:p>
        </p:txBody>
      </p:sp>
      <p:graphicFrame>
        <p:nvGraphicFramePr>
          <p:cNvPr id="2" name="Table 1">
            <a:extLst>
              <a:ext uri="{FF2B5EF4-FFF2-40B4-BE49-F238E27FC236}">
                <a16:creationId xmlns:a16="http://schemas.microsoft.com/office/drawing/2014/main" id="{0A5EC658-4428-43D2-B40A-45CF62A9CB87}"/>
              </a:ext>
            </a:extLst>
          </p:cNvPr>
          <p:cNvGraphicFramePr>
            <a:graphicFrameLocks noGrp="1"/>
          </p:cNvGraphicFramePr>
          <p:nvPr>
            <p:custDataLst>
              <p:tags r:id="rId6"/>
            </p:custDataLst>
            <p:extLst>
              <p:ext uri="{D42A27DB-BD31-4B8C-83A1-F6EECF244321}">
                <p14:modId xmlns:p14="http://schemas.microsoft.com/office/powerpoint/2010/main" val="985041073"/>
              </p:ext>
            </p:extLst>
          </p:nvPr>
        </p:nvGraphicFramePr>
        <p:xfrm>
          <a:off x="3994259" y="815310"/>
          <a:ext cx="4692542" cy="391668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750" b="0" noProof="0">
                          <a:solidFill>
                            <a:schemeClr val="tx1"/>
                          </a:solidFill>
                        </a:rPr>
                        <a:t>Les structures et processus organisationnels en place pour démontrer la collecte et l’évaluation durables des données sur les QRD sont solides</a:t>
                      </a:r>
                    </a:p>
                    <a:p>
                      <a:pPr marL="0" indent="0"/>
                      <a:r>
                        <a:rPr lang="fr-CA" sz="1750" b="1" noProof="0">
                          <a:solidFill>
                            <a:schemeClr val="tx1"/>
                          </a:solidFill>
                        </a:rPr>
                        <a:t>ET </a:t>
                      </a:r>
                      <a:r>
                        <a:rPr lang="fr-CA" sz="1750" b="0" noProof="0">
                          <a:solidFill>
                            <a:schemeClr val="tx1"/>
                          </a:solidFill>
                        </a:rPr>
                        <a:t>il y a des preuves manifestes de l’engagement de la plupart des enseignants à temps plein et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750" b="0" kern="1200" noProof="0" dirty="0">
                          <a:solidFill>
                            <a:schemeClr val="tx1"/>
                          </a:solidFill>
                          <a:latin typeface="+mn-lt"/>
                          <a:ea typeface="+mn-ea"/>
                          <a:cs typeface="+mn-cs"/>
                        </a:rPr>
                        <a:t>Les structures et processus organisationnels en place sont faibles ou limités.</a:t>
                      </a:r>
                    </a:p>
                    <a:p>
                      <a:pPr marL="0" indent="0"/>
                      <a:r>
                        <a:rPr lang="fr-CA" sz="1750" b="1" kern="1200" noProof="0" dirty="0">
                          <a:solidFill>
                            <a:schemeClr val="tx1"/>
                          </a:solidFill>
                          <a:latin typeface="+mn-lt"/>
                          <a:ea typeface="+mn-ea"/>
                          <a:cs typeface="+mn-cs"/>
                        </a:rPr>
                        <a:t>ET/OU </a:t>
                      </a:r>
                      <a:r>
                        <a:rPr lang="fr-CA" sz="1750" b="0" kern="1200" noProof="0" dirty="0">
                          <a:solidFill>
                            <a:schemeClr val="tx1"/>
                          </a:solidFill>
                          <a:latin typeface="+mn-lt"/>
                          <a:ea typeface="+mn-ea"/>
                          <a:cs typeface="+mn-cs"/>
                        </a:rPr>
                        <a:t>il n’y a pas de structures et processus organisationnels en place.</a:t>
                      </a:r>
                    </a:p>
                    <a:p>
                      <a:pPr marL="0" indent="0"/>
                      <a:r>
                        <a:rPr lang="fr-CA" sz="1750" b="1" kern="1200" noProof="0" dirty="0">
                          <a:solidFill>
                            <a:schemeClr val="tx1"/>
                          </a:solidFill>
                          <a:latin typeface="+mn-lt"/>
                          <a:ea typeface="+mn-ea"/>
                          <a:cs typeface="+mn-cs"/>
                        </a:rPr>
                        <a:t>ET/OU </a:t>
                      </a:r>
                      <a:r>
                        <a:rPr lang="fr-CA" sz="1750" b="0" kern="1200" noProof="0" dirty="0">
                          <a:solidFill>
                            <a:schemeClr val="tx1"/>
                          </a:solidFill>
                          <a:latin typeface="+mn-lt"/>
                          <a:ea typeface="+mn-ea"/>
                          <a:cs typeface="+mn-cs"/>
                        </a:rPr>
                        <a:t>il y a des preuves limitées ou inexistantes de l’engagement des enseignants à temps plein et/ou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150201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custDataLst>
              <p:tags r:id="rId1"/>
            </p:custDataLst>
          </p:nvPr>
        </p:nvSpPr>
        <p:spPr>
          <a:xfrm>
            <a:off x="0" y="58316"/>
            <a:ext cx="9144000" cy="857250"/>
          </a:xfrm>
        </p:spPr>
        <p:txBody>
          <a:bodyPr>
            <a:normAutofit fontScale="90000"/>
          </a:bodyPr>
          <a:lstStyle/>
          <a:p>
            <a:pPr eaLnBrk="1" hangingPunct="1"/>
            <a:r>
              <a:rPr lang="fr-CA" altLang="fr-FR" noProof="0">
                <a:solidFill>
                  <a:srgbClr val="003C71"/>
                </a:solidFill>
              </a:rPr>
              <a:t>Portrait de l’établissement d’enseignement supérieur (EES)</a:t>
            </a:r>
          </a:p>
        </p:txBody>
      </p:sp>
      <p:sp>
        <p:nvSpPr>
          <p:cNvPr id="5123" name="Content Placeholder 3"/>
          <p:cNvSpPr>
            <a:spLocks noGrp="1"/>
          </p:cNvSpPr>
          <p:nvPr>
            <p:ph idx="1"/>
            <p:custDataLst>
              <p:tags r:id="rId2"/>
            </p:custDataLst>
          </p:nvPr>
        </p:nvSpPr>
        <p:spPr>
          <a:xfrm>
            <a:off x="0" y="1123950"/>
            <a:ext cx="9144000" cy="2628900"/>
          </a:xfrm>
        </p:spPr>
        <p:txBody>
          <a:bodyPr/>
          <a:lstStyle/>
          <a:p>
            <a:pPr>
              <a:lnSpc>
                <a:spcPct val="90000"/>
              </a:lnSpc>
            </a:pPr>
            <a:r>
              <a:rPr lang="fr-CA" altLang="fr-FR" noProof="0"/>
              <a:t>Historique et situation actuelle</a:t>
            </a:r>
          </a:p>
          <a:p>
            <a:pPr lvl="2">
              <a:lnSpc>
                <a:spcPct val="90000"/>
              </a:lnSpc>
            </a:pPr>
            <a:r>
              <a:rPr lang="fr-CA" altLang="fr-FR" noProof="0">
                <a:highlight>
                  <a:srgbClr val="FFFF00"/>
                </a:highlight>
              </a:rPr>
              <a:t>&lt;date d’ouverture de l’EES&gt;</a:t>
            </a:r>
          </a:p>
          <a:p>
            <a:pPr lvl="2">
              <a:lnSpc>
                <a:spcPct val="90000"/>
              </a:lnSpc>
            </a:pPr>
            <a:r>
              <a:rPr lang="fr-CA" altLang="fr-FR" noProof="0">
                <a:highlight>
                  <a:srgbClr val="FFFF00"/>
                </a:highlight>
              </a:rPr>
              <a:t>&lt;effectif étudiant actuel&gt;</a:t>
            </a:r>
          </a:p>
          <a:p>
            <a:pPr lvl="2">
              <a:lnSpc>
                <a:spcPct val="90000"/>
              </a:lnSpc>
            </a:pPr>
            <a:r>
              <a:rPr lang="fr-CA" altLang="fr-FR" noProof="0">
                <a:highlight>
                  <a:srgbClr val="FFFF00"/>
                </a:highlight>
              </a:rPr>
              <a:t>&lt;tout facteur contextuel important&gt;</a:t>
            </a:r>
          </a:p>
          <a:p>
            <a:pPr>
              <a:lnSpc>
                <a:spcPct val="90000"/>
              </a:lnSpc>
            </a:pPr>
            <a:r>
              <a:rPr lang="fr-CA" altLang="fr-FR" noProof="0"/>
              <a:t>Objet de la visite</a:t>
            </a:r>
          </a:p>
          <a:p>
            <a:pPr lvl="2">
              <a:lnSpc>
                <a:spcPct val="90000"/>
              </a:lnSpc>
            </a:pPr>
            <a:r>
              <a:rPr lang="fr-CA" altLang="fr-FR" noProof="0">
                <a:highlight>
                  <a:srgbClr val="FFFF00"/>
                </a:highlight>
              </a:rPr>
              <a:t>&lt;indiquer les programmes faisant l'objet d'une visite&gt;</a:t>
            </a:r>
          </a:p>
          <a:p>
            <a:pPr lvl="2">
              <a:lnSpc>
                <a:spcPct val="90000"/>
              </a:lnSpc>
            </a:pPr>
            <a:r>
              <a:rPr lang="fr-CA" altLang="fr-FR" noProof="0">
                <a:highlight>
                  <a:srgbClr val="FFFF00"/>
                </a:highlight>
              </a:rPr>
              <a:t>&lt;indiquer à quand remonte la dernière visite en vue de l'agrément de ces programmes et quelles étaient les décisions du Bureau d'agrément&gt;</a:t>
            </a:r>
          </a:p>
          <a:p>
            <a:endParaRPr lang="fr-CA" altLang="fr-FR" noProof="0"/>
          </a:p>
        </p:txBody>
      </p:sp>
      <p:sp>
        <p:nvSpPr>
          <p:cNvPr id="4" name="Slide Number Placeholder 3">
            <a:extLst>
              <a:ext uri="{FF2B5EF4-FFF2-40B4-BE49-F238E27FC236}">
                <a16:creationId xmlns:a16="http://schemas.microsoft.com/office/drawing/2014/main" id="{B61C2694-897D-4598-B07B-F4EA701E49C3}"/>
              </a:ext>
            </a:extLst>
          </p:cNvPr>
          <p:cNvSpPr>
            <a:spLocks noGrp="1"/>
          </p:cNvSpPr>
          <p:nvPr>
            <p:ph type="sldNum" sz="quarter" idx="4"/>
            <p:custDataLst>
              <p:tags r:id="rId3"/>
            </p:custDataLst>
          </p:nvPr>
        </p:nvSpPr>
        <p:spPr/>
        <p:txBody>
          <a:bodyPr/>
          <a:lstStyle/>
          <a:p>
            <a:fld id="{60B3A1D3-0DC2-496F-9F3B-B32DF43D171D}" type="slidenum">
              <a:rPr lang="en-CA" smtClean="0"/>
              <a:t>5</a:t>
            </a:fld>
            <a:endParaRPr lang="en-CA"/>
          </a:p>
        </p:txBody>
      </p:sp>
    </p:spTree>
    <p:extLst>
      <p:ext uri="{BB962C8B-B14F-4D97-AF65-F5344CB8AC3E}">
        <p14:creationId xmlns:p14="http://schemas.microsoft.com/office/powerpoint/2010/main" val="353725396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Carte du programme d’études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3.1.2</a:t>
            </a:r>
          </a:p>
          <a:p>
            <a:r>
              <a:rPr lang="en-US">
                <a:solidFill>
                  <a:srgbClr val="003C71"/>
                </a:solidFill>
              </a:rPr>
              <a:t>Il doit y avoir des cartes documentées du programme d’études montrant la relation entre les activités d’apprentissage propres à chaque qualité </a:t>
            </a:r>
          </a:p>
          <a:p>
            <a:r>
              <a:rPr lang="en-US">
                <a:solidFill>
                  <a:srgbClr val="003C71"/>
                </a:solidFill>
              </a:rPr>
              <a:t>et les semestres au cours desquels ces activités ont lieu.</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2C7649-7978-4C8B-98BE-747AD461BE28}"/>
              </a:ext>
            </a:extLst>
          </p:cNvPr>
          <p:cNvSpPr>
            <a:spLocks noGrp="1"/>
          </p:cNvSpPr>
          <p:nvPr>
            <p:ph type="sldNum" sz="quarter" idx="4"/>
            <p:custDataLst>
              <p:tags r:id="rId5"/>
            </p:custDataLst>
          </p:nvPr>
        </p:nvSpPr>
        <p:spPr/>
        <p:txBody>
          <a:bodyPr/>
          <a:lstStyle/>
          <a:p>
            <a:fld id="{C75563D5-68EC-418D-BF71-913714A29103}" type="slidenum">
              <a:rPr lang="en-CA" smtClean="0"/>
              <a:t>50</a:t>
            </a:fld>
            <a:endParaRPr lang="en-CA"/>
          </a:p>
        </p:txBody>
      </p:sp>
      <p:graphicFrame>
        <p:nvGraphicFramePr>
          <p:cNvPr id="9" name="Table 8">
            <a:extLst>
              <a:ext uri="{FF2B5EF4-FFF2-40B4-BE49-F238E27FC236}">
                <a16:creationId xmlns:a16="http://schemas.microsoft.com/office/drawing/2014/main" id="{E92E8071-4EA0-4CCE-BC30-2709A51ED06E}"/>
              </a:ext>
            </a:extLst>
          </p:cNvPr>
          <p:cNvGraphicFramePr>
            <a:graphicFrameLocks noGrp="1"/>
          </p:cNvGraphicFramePr>
          <p:nvPr>
            <p:custDataLst>
              <p:tags r:id="rId6"/>
            </p:custDataLst>
            <p:extLst>
              <p:ext uri="{D42A27DB-BD31-4B8C-83A1-F6EECF244321}">
                <p14:modId xmlns:p14="http://schemas.microsoft.com/office/powerpoint/2010/main" val="2340780271"/>
              </p:ext>
            </p:extLst>
          </p:nvPr>
        </p:nvGraphicFramePr>
        <p:xfrm>
          <a:off x="3994259" y="974289"/>
          <a:ext cx="4692542" cy="3749040"/>
        </p:xfrm>
        <a:graphic>
          <a:graphicData uri="http://schemas.openxmlformats.org/drawingml/2006/table">
            <a:tbl>
              <a:tblPr firstRow="1" bandRow="1">
                <a:tableStyleId>{5C22544A-7EE6-4342-B048-85BDC9FD1C3A}</a:tableStyleId>
              </a:tblPr>
              <a:tblGrid>
                <a:gridCol w="372073">
                  <a:extLst>
                    <a:ext uri="{9D8B030D-6E8A-4147-A177-3AD203B41FA5}">
                      <a16:colId xmlns:a16="http://schemas.microsoft.com/office/drawing/2014/main" val="1501768299"/>
                    </a:ext>
                  </a:extLst>
                </a:gridCol>
                <a:gridCol w="4320469">
                  <a:extLst>
                    <a:ext uri="{9D8B030D-6E8A-4147-A177-3AD203B41FA5}">
                      <a16:colId xmlns:a16="http://schemas.microsoft.com/office/drawing/2014/main" val="4226973572"/>
                    </a:ext>
                  </a:extLst>
                </a:gridCol>
              </a:tblGrid>
              <a:tr h="1056345">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800" b="0" noProof="0">
                          <a:solidFill>
                            <a:schemeClr val="tx1"/>
                          </a:solidFill>
                        </a:rPr>
                        <a:t>Au moins trois activités d’apprentissage sont mises en correspondance avec la plupart des QRD.</a:t>
                      </a:r>
                    </a:p>
                    <a:p>
                      <a:pPr marL="0" indent="0"/>
                      <a:r>
                        <a:rPr lang="fr-CA" sz="1800" b="1" noProof="0">
                          <a:solidFill>
                            <a:schemeClr val="tx1"/>
                          </a:solidFill>
                        </a:rPr>
                        <a:t>ET </a:t>
                      </a:r>
                      <a:r>
                        <a:rPr lang="fr-CA" sz="1800" b="0" noProof="0">
                          <a:solidFill>
                            <a:schemeClr val="tx1"/>
                          </a:solidFill>
                        </a:rPr>
                        <a:t>réparties sur plusieurs semestres.​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291275">
                <a:tc>
                  <a:txBody>
                    <a:bodyPr/>
                    <a:lstStyle/>
                    <a:p>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800" noProof="0"/>
                        <a:t>Moins de trois activités d’apprentissage sont mises en correspondance dans le cas de bon nombre ou de la plupart des QRD.</a:t>
                      </a:r>
                    </a:p>
                    <a:p>
                      <a:pPr marL="0" indent="0"/>
                      <a:r>
                        <a:rPr lang="fr-CA" sz="1800" b="1" noProof="0"/>
                        <a:t>ET/OU </a:t>
                      </a:r>
                      <a:r>
                        <a:rPr lang="fr-CA" sz="1800" b="0" i="0" noProof="0"/>
                        <a:t>de nombreuses QRD sont mises en correspondance sur un nombre limité de semestres.</a:t>
                      </a:r>
                    </a:p>
                    <a:p>
                      <a:pPr marL="0" indent="0"/>
                      <a:r>
                        <a:rPr lang="fr-CA" sz="1800" b="1" noProof="0"/>
                        <a:t>ET/OU </a:t>
                      </a:r>
                      <a:r>
                        <a:rPr lang="fr-CA" sz="1800" b="0" noProof="0"/>
                        <a:t>il y a un nombre limité de processus en place pour évaluer l’efficacité des procédures de mise en correspondance.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92461768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Indicateurs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3.1.3</a:t>
            </a:r>
          </a:p>
          <a:p>
            <a:r>
              <a:rPr lang="en-US">
                <a:solidFill>
                  <a:srgbClr val="003C71"/>
                </a:solidFill>
              </a:rPr>
              <a:t>Pour chaque qualité, il doit y avoir en place un ensemble d’indicateurs mesurables et documentés qui décrivent ce que les étudiants doivent acquérir pour être jugés compétents dans la</a:t>
            </a:r>
          </a:p>
          <a:p>
            <a:r>
              <a:rPr lang="en-US">
                <a:solidFill>
                  <a:srgbClr val="003C71"/>
                </a:solidFill>
              </a:rPr>
              <a:t>qualité correspondante.</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0BB4515-550E-49A7-98F0-69F0BABC8D9E}"/>
              </a:ext>
            </a:extLst>
          </p:cNvPr>
          <p:cNvSpPr>
            <a:spLocks noGrp="1"/>
          </p:cNvSpPr>
          <p:nvPr>
            <p:ph type="sldNum" sz="quarter" idx="4"/>
            <p:custDataLst>
              <p:tags r:id="rId5"/>
            </p:custDataLst>
          </p:nvPr>
        </p:nvSpPr>
        <p:spPr/>
        <p:txBody>
          <a:bodyPr/>
          <a:lstStyle/>
          <a:p>
            <a:fld id="{D9D5300E-BA06-45DA-A79C-B3AE8FEBD8E1}" type="slidenum">
              <a:rPr lang="en-CA" smtClean="0"/>
              <a:t>51</a:t>
            </a:fld>
            <a:endParaRPr lang="en-CA"/>
          </a:p>
        </p:txBody>
      </p:sp>
      <p:graphicFrame>
        <p:nvGraphicFramePr>
          <p:cNvPr id="9" name="Table 8">
            <a:extLst>
              <a:ext uri="{FF2B5EF4-FFF2-40B4-BE49-F238E27FC236}">
                <a16:creationId xmlns:a16="http://schemas.microsoft.com/office/drawing/2014/main" id="{CC7F1FD1-F85E-40E4-B0D5-F0768747D760}"/>
              </a:ext>
            </a:extLst>
          </p:cNvPr>
          <p:cNvGraphicFramePr>
            <a:graphicFrameLocks noGrp="1"/>
          </p:cNvGraphicFramePr>
          <p:nvPr>
            <p:custDataLst>
              <p:tags r:id="rId6"/>
            </p:custDataLst>
            <p:extLst>
              <p:ext uri="{D42A27DB-BD31-4B8C-83A1-F6EECF244321}">
                <p14:modId xmlns:p14="http://schemas.microsoft.com/office/powerpoint/2010/main" val="1000553267"/>
              </p:ext>
            </p:extLst>
          </p:nvPr>
        </p:nvGraphicFramePr>
        <p:xfrm>
          <a:off x="3994259" y="843558"/>
          <a:ext cx="4692511" cy="360914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597460">
                <a:tc>
                  <a:txBody>
                    <a:bodyPr/>
                    <a:lstStyle/>
                    <a:p>
                      <a:r>
                        <a:rPr lang="en-CA" sz="2400" b="1">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a:solidFill>
                            <a:schemeClr val="tx1"/>
                          </a:solidFill>
                        </a:rPr>
                        <a:t>Des indicateurs mesurables décrivent l’ensemble des exigences de conformité pour chaque QRD.</a:t>
                      </a:r>
                    </a:p>
                    <a:p>
                      <a:pPr marL="0" indent="0"/>
                      <a:r>
                        <a:rPr lang="fr-CA" sz="1400" b="1" noProof="0">
                          <a:solidFill>
                            <a:schemeClr val="tx1"/>
                          </a:solidFill>
                        </a:rPr>
                        <a:t>ET </a:t>
                      </a:r>
                      <a:r>
                        <a:rPr lang="fr-CA" sz="1400" b="0" noProof="0">
                          <a:solidFill>
                            <a:schemeClr val="tx1"/>
                          </a:solidFill>
                        </a:rPr>
                        <a:t>sont cohérents avec les niveaux d’apprentissage attendus de chaque QRD.</a:t>
                      </a:r>
                    </a:p>
                    <a:p>
                      <a:pPr marL="0" indent="0"/>
                      <a:r>
                        <a:rPr lang="fr-CA" sz="1400" b="1" noProof="0">
                          <a:solidFill>
                            <a:schemeClr val="tx1"/>
                          </a:solidFill>
                        </a:rPr>
                        <a:t>ET </a:t>
                      </a:r>
                      <a:r>
                        <a:rPr lang="fr-CA" sz="1400" b="0" noProof="0">
                          <a:solidFill>
                            <a:schemeClr val="tx1"/>
                          </a:solidFill>
                        </a:rPr>
                        <a:t>le nombre d’indicateurs permet d’assurer un programme de collecte de données durable pour chaque QRD.​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400">
                          <a:solidFill>
                            <a:schemeClr val="tx1"/>
                          </a:solidFill>
                        </a:rPr>
                        <a:t>*</a:t>
                      </a:r>
                      <a:endParaRPr lang="en-CA" sz="24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noProof="0"/>
                        <a:t>Des indicateurs mesurables ne décrivent pas adéquatement l’ensemble des exigences de conformité pour plusieurs ou la plupart des QRD.</a:t>
                      </a:r>
                    </a:p>
                    <a:p>
                      <a:pPr marL="0" indent="0"/>
                      <a:r>
                        <a:rPr lang="fr-CA" sz="1400" b="1" noProof="0"/>
                        <a:t>ET/OU </a:t>
                      </a:r>
                      <a:r>
                        <a:rPr lang="fr-CA" sz="1400" b="0" noProof="0"/>
                        <a:t>ne sont pas cohérents avec les niveaux d’apprentissage attendus de plusieurs ou de la plupart des QRD.</a:t>
                      </a:r>
                    </a:p>
                    <a:p>
                      <a:pPr marL="0" indent="0"/>
                      <a:r>
                        <a:rPr lang="fr-CA" sz="1400" b="1" noProof="0"/>
                        <a:t>ET/OU </a:t>
                      </a:r>
                      <a:r>
                        <a:rPr lang="fr-CA" sz="1400" b="0" noProof="0"/>
                        <a:t>le nombre d’indicateurs ne permet pas d’assurer un programme de collecte de données durable dans le cas de bon nombre ou de la plupart des QRD.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88309713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Outils d’évaluation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491630"/>
            <a:ext cx="3603996" cy="2257776"/>
          </a:xfrm>
          <a:prstGeom prst="rect">
            <a:avLst/>
          </a:prstGeom>
          <a:noFill/>
        </p:spPr>
        <p:txBody>
          <a:bodyPr wrap="square" rtlCol="0">
            <a:spAutoFit/>
          </a:bodyPr>
          <a:lstStyle/>
          <a:p>
            <a:r>
              <a:rPr lang="en-US" sz="1600" b="1">
                <a:solidFill>
                  <a:srgbClr val="003C71"/>
                </a:solidFill>
              </a:rPr>
              <a:t>3.1.4</a:t>
            </a:r>
          </a:p>
          <a:p>
            <a:r>
              <a:rPr lang="en-US">
                <a:solidFill>
                  <a:srgbClr val="003C71"/>
                </a:solidFill>
              </a:rPr>
              <a:t>Il doit y avoir en place des outils d’évaluation documentés qui sont adaptés à la qualité et qui sont utilisés pour obtenir des données sur l’apprentissage des étudiants relativement aux 12 qualités sur un cycle d’au plus six ans.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A358B52-2D09-4554-8D2A-1479AA5DE4FF}"/>
              </a:ext>
            </a:extLst>
          </p:cNvPr>
          <p:cNvSpPr>
            <a:spLocks noGrp="1"/>
          </p:cNvSpPr>
          <p:nvPr>
            <p:ph type="sldNum" sz="quarter" idx="4"/>
            <p:custDataLst>
              <p:tags r:id="rId5"/>
            </p:custDataLst>
          </p:nvPr>
        </p:nvSpPr>
        <p:spPr/>
        <p:txBody>
          <a:bodyPr/>
          <a:lstStyle/>
          <a:p>
            <a:fld id="{CC8FAF86-6C21-4CDB-975A-C6960F33A36F}" type="slidenum">
              <a:rPr lang="en-CA" smtClean="0"/>
              <a:t>52</a:t>
            </a:fld>
            <a:endParaRPr lang="en-CA"/>
          </a:p>
        </p:txBody>
      </p:sp>
      <p:graphicFrame>
        <p:nvGraphicFramePr>
          <p:cNvPr id="9" name="Table 8">
            <a:extLst>
              <a:ext uri="{FF2B5EF4-FFF2-40B4-BE49-F238E27FC236}">
                <a16:creationId xmlns:a16="http://schemas.microsoft.com/office/drawing/2014/main" id="{8F56C98A-17B0-4FB5-9097-B00369583BE2}"/>
              </a:ext>
            </a:extLst>
          </p:cNvPr>
          <p:cNvGraphicFramePr>
            <a:graphicFrameLocks noGrp="1"/>
          </p:cNvGraphicFramePr>
          <p:nvPr>
            <p:custDataLst>
              <p:tags r:id="rId6"/>
            </p:custDataLst>
            <p:extLst>
              <p:ext uri="{D42A27DB-BD31-4B8C-83A1-F6EECF244321}">
                <p14:modId xmlns:p14="http://schemas.microsoft.com/office/powerpoint/2010/main" val="301215964"/>
              </p:ext>
            </p:extLst>
          </p:nvPr>
        </p:nvGraphicFramePr>
        <p:xfrm>
          <a:off x="3983514" y="1102820"/>
          <a:ext cx="4692511" cy="2747947"/>
        </p:xfrm>
        <a:graphic>
          <a:graphicData uri="http://schemas.openxmlformats.org/drawingml/2006/table">
            <a:tbl>
              <a:tblPr firstRow="1" bandRow="1">
                <a:tableStyleId>{5C22544A-7EE6-4342-B048-85BDC9FD1C3A}</a:tableStyleId>
              </a:tblPr>
              <a:tblGrid>
                <a:gridCol w="224502">
                  <a:extLst>
                    <a:ext uri="{9D8B030D-6E8A-4147-A177-3AD203B41FA5}">
                      <a16:colId xmlns:a16="http://schemas.microsoft.com/office/drawing/2014/main" val="1501768299"/>
                    </a:ext>
                  </a:extLst>
                </a:gridCol>
                <a:gridCol w="4468009">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500" b="0" noProof="0">
                          <a:solidFill>
                            <a:schemeClr val="tx1"/>
                          </a:solidFill>
                        </a:rPr>
                        <a:t>La nature et le nombre des outils d’évaluation sélectionnés pour les niveaux d’apprentissage de chaque QRD sont raisonnables.</a:t>
                      </a:r>
                    </a:p>
                    <a:p>
                      <a:pPr marL="0" marR="0" lvl="0" indent="0" algn="l" defTabSz="914400" rtl="0" eaLnBrk="1" fontAlgn="auto" latinLnBrk="0" hangingPunct="1">
                        <a:lnSpc>
                          <a:spcPct val="100000"/>
                        </a:lnSpc>
                        <a:spcBef>
                          <a:spcPct val="0"/>
                        </a:spcBef>
                        <a:spcAft>
                          <a:spcPct val="0"/>
                        </a:spcAft>
                        <a:buClrTx/>
                        <a:buSzTx/>
                        <a:buFontTx/>
                        <a:buNone/>
                        <a:defRPr/>
                      </a:pPr>
                      <a:r>
                        <a:rPr lang="fr-CA" sz="1500" b="1" noProof="0">
                          <a:solidFill>
                            <a:schemeClr val="tx1"/>
                          </a:solidFill>
                        </a:rPr>
                        <a:t>ET </a:t>
                      </a:r>
                      <a:r>
                        <a:rPr lang="fr-CA" sz="1500" b="0" noProof="0">
                          <a:solidFill>
                            <a:schemeClr val="tx1"/>
                          </a:solidFill>
                        </a:rPr>
                        <a:t>la raison de leur sélection est bien documentée.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500" noProof="0"/>
                        <a:t>La nature et le nombre des outils d’évaluation sélectionnés pour les niveaux d’apprentissage de plusieurs ou de la plupart des QRD ne sont pas</a:t>
                      </a:r>
                    </a:p>
                    <a:p>
                      <a:pPr marL="0" indent="0"/>
                      <a:r>
                        <a:rPr lang="fr-CA" sz="1500" b="0" noProof="0"/>
                        <a:t>raisonnables. </a:t>
                      </a:r>
                    </a:p>
                    <a:p>
                      <a:pPr marL="0" indent="0"/>
                      <a:r>
                        <a:rPr lang="fr-CA" sz="1500" b="1" noProof="0"/>
                        <a:t>ET/OU </a:t>
                      </a:r>
                      <a:r>
                        <a:rPr lang="fr-CA" sz="1500" b="0" noProof="0"/>
                        <a:t>la raison de leur sélection est mal documentée.</a:t>
                      </a:r>
                    </a:p>
                    <a:p>
                      <a:pPr marL="0" indent="0"/>
                      <a:r>
                        <a:rPr lang="fr-CA" sz="1500" b="1" noProof="0"/>
                        <a:t>ET/OU </a:t>
                      </a:r>
                      <a:r>
                        <a:rPr lang="fr-CA" sz="1500" b="0" noProof="0"/>
                        <a:t>la raison de leur sélection n’est pas documentée.​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7659698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p:nvPr>
            <p:custDataLst>
              <p:tags r:id="rId1"/>
            </p:custDataLst>
          </p:nvPr>
        </p:nvSpPr>
        <p:spPr>
          <a:xfrm>
            <a:off x="370823" y="1142222"/>
            <a:ext cx="4258816" cy="3353405"/>
          </a:xfrm>
          <a:prstGeom prst="rect">
            <a:avLst/>
          </a:prstGeom>
        </p:spPr>
        <p:txBody>
          <a:bodyPr vert="horz" lIns="91440" tIns="45720" rIns="91440" bIns="45720" rtlCol="0" anchor="t" anchorCtr="0">
            <a:normAutofit fontScale="9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Examens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Finaux</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De mi-parcours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D’entrée et de fin d’études</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Normalisés (EEP, FE)</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Oraux</a:t>
            </a:r>
          </a:p>
          <a:p>
            <a:pPr marL="712788" lvl="3" indent="-285750">
              <a:buFont typeface="Arial" panose="020B0604020202020204" pitchFamily="34" charset="0"/>
              <a:buChar char="−"/>
            </a:pPr>
            <a:r>
              <a:rPr lang="en-CA" altLang="fr-FR" sz="1600" b="0">
                <a:solidFill>
                  <a:srgbClr val="000000"/>
                </a:solidFill>
                <a:latin typeface="Arial" panose="020B0604020202020204" pitchFamily="34" charset="0"/>
                <a:cs typeface="Arial" panose="020B0604020202020204" pitchFamily="34" charset="0"/>
              </a:rPr>
              <a:t>Questions intégrées</a:t>
            </a:r>
          </a:p>
          <a:p>
            <a:pPr algn="l"/>
            <a:endParaRPr lang="en-CA" altLang="fr-FR" sz="1600" b="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en-CA" altLang="fr-FR" sz="1800" b="0">
                <a:solidFill>
                  <a:srgbClr val="000000"/>
                </a:solidFill>
                <a:latin typeface="Arial" panose="020B0604020202020204" pitchFamily="34" charset="0"/>
                <a:cs typeface="Arial" panose="020B0604020202020204" pitchFamily="34" charset="0"/>
              </a:rPr>
              <a:t>Dossiers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Expérience de la conception en ingénierie</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Projets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Laboratoires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Stages</a:t>
            </a:r>
          </a:p>
          <a:p>
            <a:pPr marL="712788" lvl="3" indent="-285750">
              <a:buFont typeface="Arial" panose="020B0604020202020204" pitchFamily="34" charset="0"/>
              <a:buChar char="−"/>
            </a:pPr>
            <a:r>
              <a:rPr lang="en-CA" altLang="fr-FR" sz="1600">
                <a:solidFill>
                  <a:srgbClr val="000000"/>
                </a:solidFill>
                <a:latin typeface="Arial" panose="020B0604020202020204" pitchFamily="34" charset="0"/>
                <a:cs typeface="Arial" panose="020B0604020202020204" pitchFamily="34" charset="0"/>
              </a:rPr>
              <a:t>Stages coopératifs</a:t>
            </a:r>
          </a:p>
          <a:p>
            <a:pPr algn="l"/>
            <a:endParaRPr lang="en-CA" altLang="fr-FR" sz="1400" b="0">
              <a:solidFill>
                <a:srgbClr val="000000"/>
              </a:solidFill>
              <a:latin typeface="Arial" panose="020B0604020202020204" pitchFamily="34" charset="0"/>
              <a:cs typeface="Arial" panose="020B0604020202020204" pitchFamily="34" charset="0"/>
            </a:endParaRPr>
          </a:p>
        </p:txBody>
      </p:sp>
      <p:sp>
        <p:nvSpPr>
          <p:cNvPr id="7" name="Title 1"/>
          <p:cNvSpPr txBox="1"/>
          <p:nvPr>
            <p:custDataLst>
              <p:tags r:id="rId2"/>
            </p:custDataLst>
          </p:nvPr>
        </p:nvSpPr>
        <p:spPr>
          <a:xfrm>
            <a:off x="4644008" y="1142223"/>
            <a:ext cx="4258816" cy="3353405"/>
          </a:xfrm>
          <a:prstGeom prst="rect">
            <a:avLst/>
          </a:prstGeom>
        </p:spPr>
        <p:txBody>
          <a:bodyPr vert="horz" lIns="91440" tIns="45720" rIns="91440" bIns="45720" rtlCol="0" anchor="t" anchorCtr="0">
            <a:normAutofit fontScale="87500" lnSpcReduction="2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pPr marL="285750" indent="-285750" algn="l">
              <a:buFont typeface="Arial" panose="020B0604020202020204" pitchFamily="34" charset="0"/>
              <a:buChar char="•"/>
            </a:pPr>
            <a:r>
              <a:rPr lang="fr-CA" altLang="fr-FR" sz="2200" b="0" dirty="0">
                <a:solidFill>
                  <a:srgbClr val="000000"/>
                </a:solidFill>
                <a:latin typeface="Arial" panose="020B0604020202020204" pitchFamily="34" charset="0"/>
                <a:cs typeface="Arial" panose="020B0604020202020204" pitchFamily="34" charset="0"/>
              </a:rPr>
              <a:t>Sondages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De fin d’études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Auprès d’anciens étudiants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Auprès d’employeurs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Auto-administré</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Évaluations de cours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Auprès d’un conseil consultatif</a:t>
            </a:r>
          </a:p>
          <a:p>
            <a:pPr algn="l"/>
            <a:endParaRPr lang="fr-CA" altLang="fr-FR" sz="1800" b="0" dirty="0">
              <a:solidFill>
                <a:srgbClr val="000000"/>
              </a:solidFill>
              <a:latin typeface="Arial" panose="020B0604020202020204" pitchFamily="34" charset="0"/>
              <a:cs typeface="Arial" panose="020B0604020202020204" pitchFamily="34" charset="0"/>
            </a:endParaRPr>
          </a:p>
          <a:p>
            <a:pPr marL="285750" indent="-285750" algn="l">
              <a:buFont typeface="Arial" panose="020B0604020202020204" pitchFamily="34" charset="0"/>
              <a:buChar char="•"/>
            </a:pPr>
            <a:r>
              <a:rPr lang="fr-CA" altLang="fr-FR" sz="2200" b="0" dirty="0">
                <a:solidFill>
                  <a:srgbClr val="000000"/>
                </a:solidFill>
                <a:latin typeface="Arial" panose="020B0604020202020204" pitchFamily="34" charset="0"/>
                <a:cs typeface="Arial" panose="020B0604020202020204" pitchFamily="34" charset="0"/>
              </a:rPr>
              <a:t>Travaux d’étudiants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Rapports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Évaluations par les pairs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Révisions et corrigés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Présentations</a:t>
            </a:r>
          </a:p>
          <a:p>
            <a:pPr marL="627063" lvl="3" indent="-285750">
              <a:buFont typeface="Arial" panose="020B0604020202020204" pitchFamily="34" charset="0"/>
              <a:buChar char="−"/>
            </a:pPr>
            <a:r>
              <a:rPr lang="fr-CA" altLang="fr-FR" sz="1900" b="0" dirty="0">
                <a:solidFill>
                  <a:srgbClr val="000000"/>
                </a:solidFill>
                <a:latin typeface="Arial" panose="020B0604020202020204" pitchFamily="34" charset="0"/>
                <a:cs typeface="Arial" panose="020B0604020202020204" pitchFamily="34" charset="0"/>
              </a:rPr>
              <a:t>Affiches</a:t>
            </a:r>
          </a:p>
          <a:p>
            <a:pPr algn="l"/>
            <a:endParaRPr lang="en-CA" altLang="fr-FR" sz="1600" b="0" dirty="0">
              <a:solidFill>
                <a:srgbClr val="000000"/>
              </a:solidFill>
              <a:latin typeface="Arial" panose="020B0604020202020204" pitchFamily="34" charset="0"/>
              <a:cs typeface="Arial" panose="020B0604020202020204" pitchFamily="34" charset="0"/>
            </a:endParaRPr>
          </a:p>
          <a:p>
            <a:pPr algn="l"/>
            <a:endParaRPr lang="en-CA" altLang="fr-FR" sz="1600" b="0" dirty="0">
              <a:solidFill>
                <a:srgbClr val="000000"/>
              </a:solidFill>
              <a:latin typeface="Arial" panose="020B0604020202020204" pitchFamily="34" charset="0"/>
              <a:cs typeface="Arial" panose="020B0604020202020204" pitchFamily="34" charset="0"/>
            </a:endParaRPr>
          </a:p>
        </p:txBody>
      </p:sp>
      <p:sp>
        <p:nvSpPr>
          <p:cNvPr id="8" name="Rectangle 2">
            <a:extLst>
              <a:ext uri="{FF2B5EF4-FFF2-40B4-BE49-F238E27FC236}">
                <a16:creationId xmlns:a16="http://schemas.microsoft.com/office/drawing/2014/main" id="{D6459FE7-7D66-466C-A0E7-7455057D8DFF}"/>
              </a:ext>
            </a:extLst>
          </p:cNvPr>
          <p:cNvSpPr txBox="1">
            <a:spLocks noChangeArrowheads="1"/>
          </p:cNvSpPr>
          <p:nvPr>
            <p:custDataLst>
              <p:tags r:id="rId3"/>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Outils d’évaluation : Exemples</a:t>
            </a:r>
          </a:p>
        </p:txBody>
      </p:sp>
      <p:sp>
        <p:nvSpPr>
          <p:cNvPr id="4" name="Slide Number Placeholder 3">
            <a:extLst>
              <a:ext uri="{FF2B5EF4-FFF2-40B4-BE49-F238E27FC236}">
                <a16:creationId xmlns:a16="http://schemas.microsoft.com/office/drawing/2014/main" id="{D79301A7-808A-42F3-97E3-8CFC9468BC34}"/>
              </a:ext>
            </a:extLst>
          </p:cNvPr>
          <p:cNvSpPr>
            <a:spLocks noGrp="1"/>
          </p:cNvSpPr>
          <p:nvPr>
            <p:ph type="sldNum" sz="quarter" idx="4"/>
            <p:custDataLst>
              <p:tags r:id="rId4"/>
            </p:custDataLst>
          </p:nvPr>
        </p:nvSpPr>
        <p:spPr/>
        <p:txBody>
          <a:bodyPr/>
          <a:lstStyle/>
          <a:p>
            <a:fld id="{6A66FE22-4E6F-470F-A7C0-E245307E1995}" type="slidenum">
              <a:rPr lang="en-CA" smtClean="0"/>
              <a:t>53</a:t>
            </a:fld>
            <a:endParaRPr lang="en-CA"/>
          </a:p>
        </p:txBody>
      </p:sp>
    </p:spTree>
    <p:extLst>
      <p:ext uri="{BB962C8B-B14F-4D97-AF65-F5344CB8AC3E}">
        <p14:creationId xmlns:p14="http://schemas.microsoft.com/office/powerpoint/2010/main" val="20836616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Résultats d’évaluation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58126"/>
            <a:ext cx="3603996" cy="3081559"/>
          </a:xfrm>
          <a:prstGeom prst="rect">
            <a:avLst/>
          </a:prstGeom>
          <a:noFill/>
        </p:spPr>
        <p:txBody>
          <a:bodyPr wrap="square" rtlCol="0">
            <a:spAutoFit/>
          </a:bodyPr>
          <a:lstStyle/>
          <a:p>
            <a:r>
              <a:rPr lang="en-US" sz="1600" b="1">
                <a:solidFill>
                  <a:srgbClr val="003C71"/>
                </a:solidFill>
              </a:rPr>
              <a:t>3.1.5</a:t>
            </a:r>
          </a:p>
          <a:p>
            <a:r>
              <a:rPr lang="en-US">
                <a:solidFill>
                  <a:srgbClr val="003C71"/>
                </a:solidFill>
              </a:rPr>
              <a:t>Au moins un ensemble de résultats d’évaluation doit être obtenu pour les 12 qualités au cours d’une période d’au plus six ans. Les résultats doivent démontrer clairement que les diplômés d’un programme possèdent les qualités requises ou que des mesures correctives sont en cours.</a:t>
            </a:r>
          </a:p>
          <a:p>
            <a:r>
              <a:rPr lang="en-US">
                <a:solidFill>
                  <a:srgbClr val="003C71"/>
                </a:solidFill>
              </a:rPr>
              <a:t>remedial action is in progress.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D6A3F896-96D8-49F3-AE7C-9DAB913F3A17}"/>
              </a:ext>
            </a:extLst>
          </p:cNvPr>
          <p:cNvSpPr>
            <a:spLocks noGrp="1"/>
          </p:cNvSpPr>
          <p:nvPr>
            <p:ph type="sldNum" sz="quarter" idx="4"/>
            <p:custDataLst>
              <p:tags r:id="rId5"/>
            </p:custDataLst>
          </p:nvPr>
        </p:nvSpPr>
        <p:spPr/>
        <p:txBody>
          <a:bodyPr/>
          <a:lstStyle/>
          <a:p>
            <a:fld id="{0482EF45-AD0B-42FA-AF83-DEA8F009E31C}" type="slidenum">
              <a:rPr lang="en-CA" smtClean="0"/>
              <a:t>54</a:t>
            </a:fld>
            <a:endParaRPr lang="en-CA"/>
          </a:p>
        </p:txBody>
      </p:sp>
      <p:graphicFrame>
        <p:nvGraphicFramePr>
          <p:cNvPr id="9" name="Table 8">
            <a:extLst>
              <a:ext uri="{FF2B5EF4-FFF2-40B4-BE49-F238E27FC236}">
                <a16:creationId xmlns:a16="http://schemas.microsoft.com/office/drawing/2014/main" id="{B8383A09-AC6D-4F66-81A3-EF65B3CC79FB}"/>
              </a:ext>
            </a:extLst>
          </p:cNvPr>
          <p:cNvGraphicFramePr>
            <a:graphicFrameLocks noGrp="1"/>
          </p:cNvGraphicFramePr>
          <p:nvPr>
            <p:custDataLst>
              <p:tags r:id="rId6"/>
            </p:custDataLst>
            <p:extLst>
              <p:ext uri="{D42A27DB-BD31-4B8C-83A1-F6EECF244321}">
                <p14:modId xmlns:p14="http://schemas.microsoft.com/office/powerpoint/2010/main" val="1890374730"/>
              </p:ext>
            </p:extLst>
          </p:nvPr>
        </p:nvGraphicFramePr>
        <p:xfrm>
          <a:off x="4027478" y="771550"/>
          <a:ext cx="4692511" cy="353568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100" b="0" noProof="0">
                          <a:solidFill>
                            <a:schemeClr val="tx1"/>
                          </a:solidFill>
                        </a:rPr>
                        <a:t>Les résultats d’évaluation sont compilés et documentés pour toutes les qualités au cours d’une période d’au plus six ans.</a:t>
                      </a:r>
                    </a:p>
                    <a:p>
                      <a:pPr marL="0" indent="0"/>
                      <a:r>
                        <a:rPr lang="fr-CA" sz="1100" b="1" noProof="0">
                          <a:solidFill>
                            <a:schemeClr val="tx1"/>
                          </a:solidFill>
                        </a:rPr>
                        <a:t>ET </a:t>
                      </a:r>
                      <a:r>
                        <a:rPr lang="fr-CA" sz="1100" b="0" noProof="0">
                          <a:solidFill>
                            <a:schemeClr val="tx1"/>
                          </a:solidFill>
                        </a:rPr>
                        <a:t>au moins trois activités d’apprentissage sont évaluées pour la plupart des QRD.</a:t>
                      </a:r>
                    </a:p>
                    <a:p>
                      <a:pPr marL="0" indent="0"/>
                      <a:r>
                        <a:rPr lang="fr-CA" sz="1100" b="1" noProof="0">
                          <a:solidFill>
                            <a:schemeClr val="tx1"/>
                          </a:solidFill>
                        </a:rPr>
                        <a:t>ET </a:t>
                      </a:r>
                      <a:r>
                        <a:rPr lang="fr-CA" sz="1100" b="0" noProof="0">
                          <a:solidFill>
                            <a:schemeClr val="tx1"/>
                          </a:solidFill>
                        </a:rPr>
                        <a:t>les résultats démontrent que la cohorte de diplômés a satisfait aux exigences de conformité de l’EES pour la plupart des QRD OU que</a:t>
                      </a:r>
                    </a:p>
                    <a:p>
                      <a:pPr marL="0" indent="0"/>
                      <a:r>
                        <a:rPr lang="fr-CA" sz="1100" b="0" noProof="0">
                          <a:solidFill>
                            <a:schemeClr val="tx1"/>
                          </a:solidFill>
                        </a:rPr>
                        <a:t>des mesures correctives sont en cours.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100" noProof="0" dirty="0"/>
                        <a:t>Les résultats d’évaluation sont compilés et documentés pour la plupart des qualités au cours d’une période d’au plus six ans.</a:t>
                      </a:r>
                    </a:p>
                    <a:p>
                      <a:pPr marL="0" indent="0"/>
                      <a:r>
                        <a:rPr lang="fr-CA" sz="1100" b="1" noProof="0" dirty="0"/>
                        <a:t>ET/OU</a:t>
                      </a:r>
                      <a:r>
                        <a:rPr lang="fr-CA" sz="1100" b="0" noProof="0" dirty="0"/>
                        <a:t> les résultats d’évaluation n’ont pas été compilés ou documentés pour la plupart des qualités au cours d’une période d’au plus six ans.</a:t>
                      </a:r>
                    </a:p>
                    <a:p>
                      <a:pPr marL="0" indent="0"/>
                      <a:r>
                        <a:rPr lang="fr-CA" sz="1100" b="1" noProof="0" dirty="0"/>
                        <a:t>ET/OU </a:t>
                      </a:r>
                      <a:r>
                        <a:rPr lang="fr-CA" sz="1100" b="0" noProof="0" dirty="0"/>
                        <a:t>moins de trois activités d’apprentissage sont évaluées pour certaines QRD.</a:t>
                      </a:r>
                    </a:p>
                    <a:p>
                      <a:pPr marL="0" indent="0"/>
                      <a:r>
                        <a:rPr lang="fr-CA" sz="1100" b="1" noProof="0" dirty="0"/>
                        <a:t>ET/OU </a:t>
                      </a:r>
                      <a:r>
                        <a:rPr lang="fr-CA" sz="1100" b="0" noProof="0" dirty="0"/>
                        <a:t>de nombreuses QRD sont évaluées sur un nombre limité de semestres.</a:t>
                      </a:r>
                    </a:p>
                    <a:p>
                      <a:pPr marL="0" indent="0"/>
                      <a:r>
                        <a:rPr lang="fr-CA" sz="1100" b="1" noProof="0" dirty="0"/>
                        <a:t>ET/OU </a:t>
                      </a:r>
                      <a:r>
                        <a:rPr lang="fr-CA" sz="1100" b="0" noProof="0" dirty="0"/>
                        <a:t>les résultats démontrent que la cohorte de diplômés n’a pas satisfait aux exigences de conformité de l’EES pour la plupart des QRD OU </a:t>
                      </a:r>
                      <a:r>
                        <a:rPr lang="fr-CA" sz="1100" noProof="0" dirty="0"/>
                        <a:t>qu’aucune mesure corrective n’a été entreprise.</a:t>
                      </a:r>
                    </a:p>
                    <a:p>
                      <a:pPr marL="0" indent="0"/>
                      <a:r>
                        <a:rPr lang="fr-CA" sz="1100" b="1" noProof="0" dirty="0"/>
                        <a:t>ET/OU </a:t>
                      </a:r>
                      <a:r>
                        <a:rPr lang="fr-CA" sz="1100" b="0" noProof="0" dirty="0"/>
                        <a:t>des processus sont en place, mais ne sont pas appliqués systématiquement par tous les participants.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8903548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Amélioration continue : Vue d’ensemble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742599" y="1059582"/>
            <a:ext cx="7931224" cy="367240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defTabSz="449263">
              <a:spcBef>
                <a:spcPts val="800"/>
              </a:spcBef>
              <a:buClr>
                <a:srgbClr val="000000"/>
              </a:buClr>
              <a:buSzTx/>
              <a:defRPr/>
            </a:pPr>
            <a:r>
              <a:rPr lang="en-US" sz="2400"/>
              <a:t>À un niveau général, on s’attend à ce que les programmes de génie soient constamment évalués et améliorés au besoin</a:t>
            </a:r>
          </a:p>
          <a:p>
            <a:pPr defTabSz="449263">
              <a:spcBef>
                <a:spcPts val="800"/>
              </a:spcBef>
              <a:buClr>
                <a:srgbClr val="000000"/>
              </a:buClr>
              <a:buSzTx/>
              <a:defRPr/>
            </a:pPr>
            <a:r>
              <a:rPr lang="en-US" altLang="fr-FR" sz="2400"/>
              <a:t>Il doit y avoir en place des processus démontrant que les résultats d’un programme sont évalués par rapport aux qualités requises des diplômés</a:t>
            </a:r>
          </a:p>
          <a:p>
            <a:pPr lvl="1" defTabSz="449263">
              <a:spcBef>
                <a:spcPts val="800"/>
              </a:spcBef>
              <a:buClr>
                <a:srgbClr val="000000"/>
              </a:buClr>
              <a:buSzTx/>
              <a:defRPr/>
            </a:pPr>
            <a:r>
              <a:rPr lang="en-US" sz="1700"/>
              <a:t>Les étudiants répondent-ils aux attentes?</a:t>
            </a:r>
          </a:p>
          <a:p>
            <a:pPr lvl="1" defTabSz="449263">
              <a:spcBef>
                <a:spcPts val="800"/>
              </a:spcBef>
              <a:buClr>
                <a:srgbClr val="000000"/>
              </a:buClr>
              <a:buSzTx/>
              <a:defRPr/>
            </a:pPr>
            <a:r>
              <a:rPr lang="en-US" sz="1700"/>
              <a:t>Dans quels domaines les étudiants connaissent-ils du succès?</a:t>
            </a:r>
          </a:p>
          <a:p>
            <a:pPr lvl="1" defTabSz="449263">
              <a:spcBef>
                <a:spcPts val="800"/>
              </a:spcBef>
              <a:buClr>
                <a:srgbClr val="000000"/>
              </a:buClr>
              <a:buSzTx/>
              <a:defRPr/>
            </a:pPr>
            <a:r>
              <a:rPr lang="en-US" sz="1700"/>
              <a:t>Quels sont les aspects du programme qui doivent être améliorés?</a:t>
            </a:r>
          </a:p>
        </p:txBody>
      </p:sp>
      <p:sp>
        <p:nvSpPr>
          <p:cNvPr id="4" name="Slide Number Placeholder 3">
            <a:extLst>
              <a:ext uri="{FF2B5EF4-FFF2-40B4-BE49-F238E27FC236}">
                <a16:creationId xmlns:a16="http://schemas.microsoft.com/office/drawing/2014/main" id="{52EF7B73-8D02-499A-A4AD-5389BCF1AF23}"/>
              </a:ext>
            </a:extLst>
          </p:cNvPr>
          <p:cNvSpPr>
            <a:spLocks noGrp="1"/>
          </p:cNvSpPr>
          <p:nvPr>
            <p:ph type="sldNum" sz="quarter" idx="4"/>
            <p:custDataLst>
              <p:tags r:id="rId3"/>
            </p:custDataLst>
          </p:nvPr>
        </p:nvSpPr>
        <p:spPr/>
        <p:txBody>
          <a:bodyPr/>
          <a:lstStyle/>
          <a:p>
            <a:fld id="{5EB23D57-689F-4C24-8EAF-0FC0AB1BB9F8}" type="slidenum">
              <a:rPr lang="en-CA" smtClean="0"/>
              <a:t>55</a:t>
            </a:fld>
            <a:endParaRPr lang="en-CA"/>
          </a:p>
        </p:txBody>
      </p:sp>
    </p:spTree>
    <p:extLst>
      <p:ext uri="{BB962C8B-B14F-4D97-AF65-F5344CB8AC3E}">
        <p14:creationId xmlns:p14="http://schemas.microsoft.com/office/powerpoint/2010/main" val="1700340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7">
            <a:extLst>
              <a:ext uri="{FF2B5EF4-FFF2-40B4-BE49-F238E27FC236}">
                <a16:creationId xmlns:a16="http://schemas.microsoft.com/office/drawing/2014/main" id="{3856939B-76A4-4058-90F8-47CCB5487AB0}"/>
              </a:ext>
            </a:extLst>
          </p:cNvPr>
          <p:cNvSpPr>
            <a:spLocks noGrp="1"/>
          </p:cNvSpPr>
          <p:nvPr>
            <p:ph type="title"/>
            <p:custDataLst>
              <p:tags r:id="rId1"/>
            </p:custDataLst>
          </p:nvPr>
        </p:nvSpPr>
        <p:spPr>
          <a:xfrm>
            <a:off x="457198" y="51470"/>
            <a:ext cx="8229600" cy="857250"/>
          </a:xfrm>
        </p:spPr>
        <p:txBody>
          <a:bodyPr>
            <a:normAutofit/>
          </a:bodyPr>
          <a:lstStyle/>
          <a:p>
            <a:r>
              <a:rPr lang="fr-CA" noProof="0">
                <a:solidFill>
                  <a:srgbClr val="003C71"/>
                </a:solidFill>
              </a:rPr>
              <a:t>Amélioration continue : </a:t>
            </a:r>
            <a:br>
              <a:rPr lang="fr-CA" noProof="0">
                <a:solidFill>
                  <a:srgbClr val="003C71"/>
                </a:solidFill>
              </a:rPr>
            </a:br>
            <a:r>
              <a:rPr lang="fr-CA" sz="2200" noProof="0">
                <a:solidFill>
                  <a:srgbClr val="003C71"/>
                </a:solidFill>
              </a:rPr>
              <a:t>La boucle de rétroaction</a:t>
            </a:r>
          </a:p>
        </p:txBody>
      </p:sp>
      <p:sp>
        <p:nvSpPr>
          <p:cNvPr id="4" name="Slide Number Placeholder 3">
            <a:extLst>
              <a:ext uri="{FF2B5EF4-FFF2-40B4-BE49-F238E27FC236}">
                <a16:creationId xmlns:a16="http://schemas.microsoft.com/office/drawing/2014/main" id="{FB258152-007D-404A-898C-CBE3A66E1BEC}"/>
              </a:ext>
            </a:extLst>
          </p:cNvPr>
          <p:cNvSpPr>
            <a:spLocks noGrp="1"/>
          </p:cNvSpPr>
          <p:nvPr>
            <p:ph type="sldNum" sz="quarter" idx="4"/>
            <p:custDataLst>
              <p:tags r:id="rId2"/>
            </p:custDataLst>
          </p:nvPr>
        </p:nvSpPr>
        <p:spPr/>
        <p:txBody>
          <a:bodyPr/>
          <a:lstStyle/>
          <a:p>
            <a:fld id="{F8269665-0861-4DDA-B5E4-D2F2FAC83D65}" type="slidenum">
              <a:rPr lang="en-CA" smtClean="0"/>
              <a:t>56</a:t>
            </a:fld>
            <a:endParaRPr lang="en-CA"/>
          </a:p>
        </p:txBody>
      </p:sp>
      <p:grpSp>
        <p:nvGrpSpPr>
          <p:cNvPr id="8" name="Group 7">
            <a:extLst>
              <a:ext uri="{FF2B5EF4-FFF2-40B4-BE49-F238E27FC236}">
                <a16:creationId xmlns:a16="http://schemas.microsoft.com/office/drawing/2014/main" id="{4FCF59BE-E20F-4F84-81AA-3D0C43F9D026}"/>
              </a:ext>
            </a:extLst>
          </p:cNvPr>
          <p:cNvGrpSpPr/>
          <p:nvPr>
            <p:custDataLst>
              <p:tags r:id="rId3"/>
            </p:custDataLst>
          </p:nvPr>
        </p:nvGrpSpPr>
        <p:grpSpPr>
          <a:xfrm>
            <a:off x="3503453" y="1153509"/>
            <a:ext cx="5308415" cy="3208818"/>
            <a:chOff x="2835785" y="696238"/>
            <a:chExt cx="5308415" cy="3208818"/>
          </a:xfrm>
        </p:grpSpPr>
        <p:graphicFrame>
          <p:nvGraphicFramePr>
            <p:cNvPr id="9" name="Diagram 8">
              <a:extLst>
                <a:ext uri="{FF2B5EF4-FFF2-40B4-BE49-F238E27FC236}">
                  <a16:creationId xmlns:a16="http://schemas.microsoft.com/office/drawing/2014/main" id="{A5DF6F61-AECE-4BE2-905A-39AFE213C85F}"/>
                </a:ext>
              </a:extLst>
            </p:cNvPr>
            <p:cNvGraphicFramePr/>
            <p:nvPr>
              <p:extLst>
                <p:ext uri="{D42A27DB-BD31-4B8C-83A1-F6EECF244321}">
                  <p14:modId xmlns:p14="http://schemas.microsoft.com/office/powerpoint/2010/main" val="2144982090"/>
                </p:ext>
              </p:extLst>
            </p:nvPr>
          </p:nvGraphicFramePr>
          <p:xfrm>
            <a:off x="2835785" y="696238"/>
            <a:ext cx="5308415" cy="3208818"/>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grpSp>
          <p:nvGrpSpPr>
            <p:cNvPr id="10" name="Group 9">
              <a:extLst>
                <a:ext uri="{FF2B5EF4-FFF2-40B4-BE49-F238E27FC236}">
                  <a16:creationId xmlns:a16="http://schemas.microsoft.com/office/drawing/2014/main" id="{4117B9FA-B498-4F64-8EAE-22C106E65426}"/>
                </a:ext>
              </a:extLst>
            </p:cNvPr>
            <p:cNvGrpSpPr/>
            <p:nvPr/>
          </p:nvGrpSpPr>
          <p:grpSpPr>
            <a:xfrm>
              <a:off x="4542586" y="1268980"/>
              <a:ext cx="1894814" cy="1921628"/>
              <a:chOff x="4458931" y="1452104"/>
              <a:chExt cx="3299949" cy="3299949"/>
            </a:xfrm>
          </p:grpSpPr>
          <p:grpSp>
            <p:nvGrpSpPr>
              <p:cNvPr id="11" name="Group 10">
                <a:extLst>
                  <a:ext uri="{FF2B5EF4-FFF2-40B4-BE49-F238E27FC236}">
                    <a16:creationId xmlns:a16="http://schemas.microsoft.com/office/drawing/2014/main" id="{B7CE853A-CF19-4603-BCBF-9EAF7622B72F}"/>
                  </a:ext>
                </a:extLst>
              </p:cNvPr>
              <p:cNvGrpSpPr/>
              <p:nvPr/>
            </p:nvGrpSpPr>
            <p:grpSpPr>
              <a:xfrm>
                <a:off x="4458931" y="2770240"/>
                <a:ext cx="3299949" cy="663678"/>
                <a:chOff x="4645743" y="2757948"/>
                <a:chExt cx="3299949" cy="663678"/>
              </a:xfrm>
              <a:scene3d>
                <a:camera prst="orthographicFront">
                  <a:rot lat="0" lon="0" rev="0"/>
                </a:camera>
                <a:lightRig rig="contrasting" dir="t">
                  <a:rot lat="0" lon="0" rev="7800000"/>
                </a:lightRig>
              </a:scene3d>
            </p:grpSpPr>
            <p:sp>
              <p:nvSpPr>
                <p:cNvPr id="28" name="Rectangle: Rounded Corners 27">
                  <a:extLst>
                    <a:ext uri="{FF2B5EF4-FFF2-40B4-BE49-F238E27FC236}">
                      <a16:creationId xmlns:a16="http://schemas.microsoft.com/office/drawing/2014/main" id="{4C790A87-B27F-4C57-B9B6-26E707368B08}"/>
                    </a:ext>
                  </a:extLst>
                </p:cNvPr>
                <p:cNvSpPr/>
                <p:nvPr/>
              </p:nvSpPr>
              <p:spPr>
                <a:xfrm>
                  <a:off x="4645743" y="2757948"/>
                  <a:ext cx="1460090" cy="663678"/>
                </a:xfrm>
                <a:prstGeom prst="roundRect">
                  <a:avLst>
                    <a:gd name="adj" fmla="val 50000"/>
                  </a:avLst>
                </a:prstGeom>
                <a:solidFill>
                  <a:srgbClr val="9E652E">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9" name="Rectangle: Rounded Corners 28">
                  <a:extLst>
                    <a:ext uri="{FF2B5EF4-FFF2-40B4-BE49-F238E27FC236}">
                      <a16:creationId xmlns:a16="http://schemas.microsoft.com/office/drawing/2014/main" id="{75B574EE-604C-4999-8C70-6B49801D01C7}"/>
                    </a:ext>
                  </a:extLst>
                </p:cNvPr>
                <p:cNvSpPr/>
                <p:nvPr/>
              </p:nvSpPr>
              <p:spPr>
                <a:xfrm>
                  <a:off x="6485602" y="2757948"/>
                  <a:ext cx="1460090" cy="663678"/>
                </a:xfrm>
                <a:prstGeom prst="roundRect">
                  <a:avLst>
                    <a:gd name="adj" fmla="val 50000"/>
                  </a:avLst>
                </a:prstGeom>
                <a:solidFill>
                  <a:srgbClr val="9D223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30" name="Oval 29">
                  <a:extLst>
                    <a:ext uri="{FF2B5EF4-FFF2-40B4-BE49-F238E27FC236}">
                      <a16:creationId xmlns:a16="http://schemas.microsoft.com/office/drawing/2014/main" id="{55766884-85C1-4600-881D-8310783346D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31" name="Oval 30">
                  <a:extLst>
                    <a:ext uri="{FF2B5EF4-FFF2-40B4-BE49-F238E27FC236}">
                      <a16:creationId xmlns:a16="http://schemas.microsoft.com/office/drawing/2014/main" id="{6D93DEB3-144B-42D0-8C7A-AC4C4531688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2" name="Group 11">
                <a:extLst>
                  <a:ext uri="{FF2B5EF4-FFF2-40B4-BE49-F238E27FC236}">
                    <a16:creationId xmlns:a16="http://schemas.microsoft.com/office/drawing/2014/main" id="{369DE22E-0D5C-40F9-8281-0F2F5ABB99E7}"/>
                  </a:ext>
                </a:extLst>
              </p:cNvPr>
              <p:cNvGrpSpPr/>
              <p:nvPr/>
            </p:nvGrpSpPr>
            <p:grpSpPr>
              <a:xfrm rot="54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4" name="Rectangle: Rounded Corners 23">
                  <a:extLst>
                    <a:ext uri="{FF2B5EF4-FFF2-40B4-BE49-F238E27FC236}">
                      <a16:creationId xmlns:a16="http://schemas.microsoft.com/office/drawing/2014/main" id="{24CDB078-1BB9-494E-B73F-5044FB27D2FA}"/>
                    </a:ext>
                  </a:extLst>
                </p:cNvPr>
                <p:cNvSpPr/>
                <p:nvPr/>
              </p:nvSpPr>
              <p:spPr>
                <a:xfrm>
                  <a:off x="4645743" y="2757948"/>
                  <a:ext cx="1460090" cy="663678"/>
                </a:xfrm>
                <a:prstGeom prst="roundRect">
                  <a:avLst>
                    <a:gd name="adj" fmla="val 50000"/>
                  </a:avLst>
                </a:prstGeom>
                <a:solidFill>
                  <a:srgbClr val="003C71">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5" name="Rectangle: Rounded Corners 24">
                  <a:extLst>
                    <a:ext uri="{FF2B5EF4-FFF2-40B4-BE49-F238E27FC236}">
                      <a16:creationId xmlns:a16="http://schemas.microsoft.com/office/drawing/2014/main" id="{164CD763-3D50-4109-AA9A-6282BA9D8C38}"/>
                    </a:ext>
                  </a:extLst>
                </p:cNvPr>
                <p:cNvSpPr/>
                <p:nvPr/>
              </p:nvSpPr>
              <p:spPr>
                <a:xfrm>
                  <a:off x="6485602" y="2757948"/>
                  <a:ext cx="1460090" cy="663678"/>
                </a:xfrm>
                <a:prstGeom prst="roundRect">
                  <a:avLst>
                    <a:gd name="adj" fmla="val 50000"/>
                  </a:avLst>
                </a:prstGeom>
                <a:solidFill>
                  <a:srgbClr val="653165">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6" name="Oval 25">
                  <a:extLst>
                    <a:ext uri="{FF2B5EF4-FFF2-40B4-BE49-F238E27FC236}">
                      <a16:creationId xmlns:a16="http://schemas.microsoft.com/office/drawing/2014/main" id="{4496D8E0-4C1E-4259-A8C1-B5CB961EC540}"/>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7" name="Oval 26">
                  <a:extLst>
                    <a:ext uri="{FF2B5EF4-FFF2-40B4-BE49-F238E27FC236}">
                      <a16:creationId xmlns:a16="http://schemas.microsoft.com/office/drawing/2014/main" id="{492A19CB-FA2C-45B6-B28E-27949ACF7911}"/>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3" name="Group 12">
                <a:extLst>
                  <a:ext uri="{FF2B5EF4-FFF2-40B4-BE49-F238E27FC236}">
                    <a16:creationId xmlns:a16="http://schemas.microsoft.com/office/drawing/2014/main" id="{25F52F9C-A810-4E43-B8F2-3C9AB84F2C51}"/>
                  </a:ext>
                </a:extLst>
              </p:cNvPr>
              <p:cNvGrpSpPr/>
              <p:nvPr/>
            </p:nvGrpSpPr>
            <p:grpSpPr>
              <a:xfrm rot="27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20" name="Rectangle: Rounded Corners 19">
                  <a:extLst>
                    <a:ext uri="{FF2B5EF4-FFF2-40B4-BE49-F238E27FC236}">
                      <a16:creationId xmlns:a16="http://schemas.microsoft.com/office/drawing/2014/main" id="{43013648-FA33-4448-A481-AAB4DDEB35CD}"/>
                    </a:ext>
                  </a:extLst>
                </p:cNvPr>
                <p:cNvSpPr/>
                <p:nvPr/>
              </p:nvSpPr>
              <p:spPr>
                <a:xfrm>
                  <a:off x="4645743" y="2757948"/>
                  <a:ext cx="1460090" cy="663678"/>
                </a:xfrm>
                <a:prstGeom prst="roundRect">
                  <a:avLst>
                    <a:gd name="adj" fmla="val 50000"/>
                  </a:avLst>
                </a:prstGeom>
                <a:solidFill>
                  <a:srgbClr val="B7C9D3">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1" name="Rectangle: Rounded Corners 20">
                  <a:extLst>
                    <a:ext uri="{FF2B5EF4-FFF2-40B4-BE49-F238E27FC236}">
                      <a16:creationId xmlns:a16="http://schemas.microsoft.com/office/drawing/2014/main" id="{42D65204-6804-467C-8D17-53AFE2DF06F8}"/>
                    </a:ext>
                  </a:extLst>
                </p:cNvPr>
                <p:cNvSpPr/>
                <p:nvPr/>
              </p:nvSpPr>
              <p:spPr>
                <a:xfrm>
                  <a:off x="6485602" y="2757948"/>
                  <a:ext cx="1460090" cy="663678"/>
                </a:xfrm>
                <a:prstGeom prst="roundRect">
                  <a:avLst>
                    <a:gd name="adj" fmla="val 50000"/>
                  </a:avLst>
                </a:prstGeom>
                <a:solidFill>
                  <a:srgbClr val="CF7F00">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22" name="Oval 21">
                  <a:extLst>
                    <a:ext uri="{FF2B5EF4-FFF2-40B4-BE49-F238E27FC236}">
                      <a16:creationId xmlns:a16="http://schemas.microsoft.com/office/drawing/2014/main" id="{A3E9D999-E7E4-4C56-BE0D-AB8481F8B19E}"/>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23" name="Oval 22">
                  <a:extLst>
                    <a:ext uri="{FF2B5EF4-FFF2-40B4-BE49-F238E27FC236}">
                      <a16:creationId xmlns:a16="http://schemas.microsoft.com/office/drawing/2014/main" id="{EFF3E46C-AD0E-4C0C-8DAB-384AED839613}"/>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grpSp>
            <p:nvGrpSpPr>
              <p:cNvPr id="14" name="Group 13">
                <a:extLst>
                  <a:ext uri="{FF2B5EF4-FFF2-40B4-BE49-F238E27FC236}">
                    <a16:creationId xmlns:a16="http://schemas.microsoft.com/office/drawing/2014/main" id="{9967D166-0B4B-472D-87B5-3BAC363E6F44}"/>
                  </a:ext>
                </a:extLst>
              </p:cNvPr>
              <p:cNvGrpSpPr/>
              <p:nvPr/>
            </p:nvGrpSpPr>
            <p:grpSpPr>
              <a:xfrm rot="8100000">
                <a:off x="4458931" y="2770240"/>
                <a:ext cx="3299949" cy="663678"/>
                <a:chOff x="4645743" y="2757948"/>
                <a:chExt cx="3299949" cy="663678"/>
              </a:xfrm>
              <a:scene3d>
                <a:camera prst="orthographicFront">
                  <a:rot lat="0" lon="0" rev="0"/>
                </a:camera>
                <a:lightRig rig="contrasting" dir="t">
                  <a:rot lat="0" lon="0" rev="7800000"/>
                </a:lightRig>
              </a:scene3d>
            </p:grpSpPr>
            <p:sp>
              <p:nvSpPr>
                <p:cNvPr id="16" name="Rectangle: Rounded Corners 15">
                  <a:extLst>
                    <a:ext uri="{FF2B5EF4-FFF2-40B4-BE49-F238E27FC236}">
                      <a16:creationId xmlns:a16="http://schemas.microsoft.com/office/drawing/2014/main" id="{2FB3E6BF-03E9-4C96-B9B8-3BB5DFEB35B1}"/>
                    </a:ext>
                  </a:extLst>
                </p:cNvPr>
                <p:cNvSpPr/>
                <p:nvPr/>
              </p:nvSpPr>
              <p:spPr>
                <a:xfrm>
                  <a:off x="4645743" y="2757948"/>
                  <a:ext cx="1460090" cy="663678"/>
                </a:xfrm>
                <a:prstGeom prst="roundRect">
                  <a:avLst>
                    <a:gd name="adj" fmla="val 50000"/>
                  </a:avLst>
                </a:prstGeom>
                <a:solidFill>
                  <a:srgbClr val="67823A">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7" name="Rectangle: Rounded Corners 16">
                  <a:extLst>
                    <a:ext uri="{FF2B5EF4-FFF2-40B4-BE49-F238E27FC236}">
                      <a16:creationId xmlns:a16="http://schemas.microsoft.com/office/drawing/2014/main" id="{9E2078DB-AE92-4E27-A262-D5A232390548}"/>
                    </a:ext>
                  </a:extLst>
                </p:cNvPr>
                <p:cNvSpPr/>
                <p:nvPr/>
              </p:nvSpPr>
              <p:spPr>
                <a:xfrm>
                  <a:off x="6485602" y="2757948"/>
                  <a:ext cx="1460090" cy="663678"/>
                </a:xfrm>
                <a:prstGeom prst="roundRect">
                  <a:avLst>
                    <a:gd name="adj" fmla="val 50000"/>
                  </a:avLst>
                </a:prstGeom>
                <a:solidFill>
                  <a:srgbClr val="696158">
                    <a:alpha val="49804"/>
                  </a:srgbClr>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tx1"/>
                      </a:solidFill>
                    </a:ln>
                  </a:endParaRPr>
                </a:p>
              </p:txBody>
            </p:sp>
            <p:sp>
              <p:nvSpPr>
                <p:cNvPr id="18" name="Oval 17">
                  <a:extLst>
                    <a:ext uri="{FF2B5EF4-FFF2-40B4-BE49-F238E27FC236}">
                      <a16:creationId xmlns:a16="http://schemas.microsoft.com/office/drawing/2014/main" id="{70CCCA5F-878D-4D10-949C-01F52306E63A}"/>
                    </a:ext>
                  </a:extLst>
                </p:cNvPr>
                <p:cNvSpPr/>
                <p:nvPr/>
              </p:nvSpPr>
              <p:spPr>
                <a:xfrm>
                  <a:off x="7610166"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sp>
              <p:nvSpPr>
                <p:cNvPr id="19" name="Oval 18">
                  <a:extLst>
                    <a:ext uri="{FF2B5EF4-FFF2-40B4-BE49-F238E27FC236}">
                      <a16:creationId xmlns:a16="http://schemas.microsoft.com/office/drawing/2014/main" id="{2B206C8A-F4C1-433C-81E4-4BE2B265FE32}"/>
                    </a:ext>
                  </a:extLst>
                </p:cNvPr>
                <p:cNvSpPr/>
                <p:nvPr/>
              </p:nvSpPr>
              <p:spPr>
                <a:xfrm>
                  <a:off x="4731772" y="2968113"/>
                  <a:ext cx="243348" cy="243348"/>
                </a:xfrm>
                <a:prstGeom prst="ellipse">
                  <a:avLst/>
                </a:prstGeom>
                <a:solidFill>
                  <a:schemeClr val="bg1"/>
                </a:solidFill>
                <a:ln w="12700" cap="flat"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b="1">
                    <a:ln>
                      <a:solidFill>
                        <a:schemeClr val="bg1"/>
                      </a:solidFill>
                    </a:ln>
                    <a:solidFill>
                      <a:schemeClr val="bg1"/>
                    </a:solidFill>
                  </a:endParaRPr>
                </a:p>
              </p:txBody>
            </p:sp>
          </p:grpSp>
          <p:sp>
            <p:nvSpPr>
              <p:cNvPr id="15" name="Oval 14">
                <a:extLst>
                  <a:ext uri="{FF2B5EF4-FFF2-40B4-BE49-F238E27FC236}">
                    <a16:creationId xmlns:a16="http://schemas.microsoft.com/office/drawing/2014/main" id="{69E9E12F-B3B9-4D36-982C-0849D3BA906C}"/>
                  </a:ext>
                </a:extLst>
              </p:cNvPr>
              <p:cNvSpPr/>
              <p:nvPr/>
            </p:nvSpPr>
            <p:spPr>
              <a:xfrm>
                <a:off x="5781410" y="2754346"/>
                <a:ext cx="663678" cy="663678"/>
              </a:xfrm>
              <a:prstGeom prst="ellipse">
                <a:avLst/>
              </a:prstGeom>
              <a:solidFill>
                <a:schemeClr val="bg1"/>
              </a:solidFill>
              <a:ln w="12700" cap="flat" algn="ctr">
                <a:noFill/>
                <a:prstDash val="solid"/>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grpSp>
      <p:sp>
        <p:nvSpPr>
          <p:cNvPr id="32" name="Content Placeholder 2">
            <a:extLst>
              <a:ext uri="{FF2B5EF4-FFF2-40B4-BE49-F238E27FC236}">
                <a16:creationId xmlns:a16="http://schemas.microsoft.com/office/drawing/2014/main" id="{627B1B65-DD12-4D2E-AAFD-62230C499CB7}"/>
              </a:ext>
            </a:extLst>
          </p:cNvPr>
          <p:cNvSpPr txBox="1"/>
          <p:nvPr>
            <p:custDataLst>
              <p:tags r:id="rId4"/>
            </p:custDataLst>
          </p:nvPr>
        </p:nvSpPr>
        <p:spPr>
          <a:xfrm>
            <a:off x="4628542" y="4423466"/>
            <a:ext cx="3014247" cy="248728"/>
          </a:xfrm>
          <a:prstGeom prst="rect">
            <a:avLst/>
          </a:prstGeom>
        </p:spPr>
        <p:txBody>
          <a:bodyPr vert="horz" lIns="91440" tIns="45720" rIns="91440" bIns="45720" rtlCol="0">
            <a:normAutofit fontScale="90000" lnSpcReduction="100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Aft>
                <a:spcPts val="1200"/>
              </a:spcAft>
              <a:buNone/>
            </a:pPr>
            <a:r>
              <a:rPr lang="en-US" sz="1200" i="1">
                <a:solidFill>
                  <a:srgbClr val="003C71"/>
                </a:solidFill>
                <a:latin typeface="+mj-lt"/>
                <a:ea typeface="+mj-ea"/>
                <a:cs typeface="+mj-cs"/>
              </a:rPr>
              <a:t>Planifier. Faire. Vérifier. Agir</a:t>
            </a:r>
          </a:p>
        </p:txBody>
      </p:sp>
      <p:sp>
        <p:nvSpPr>
          <p:cNvPr id="33" name="Content Placeholder 4">
            <a:extLst>
              <a:ext uri="{FF2B5EF4-FFF2-40B4-BE49-F238E27FC236}">
                <a16:creationId xmlns:a16="http://schemas.microsoft.com/office/drawing/2014/main" id="{DD6281E5-61C4-435D-B3BA-37703875FEE0}"/>
              </a:ext>
            </a:extLst>
          </p:cNvPr>
          <p:cNvSpPr txBox="1"/>
          <p:nvPr>
            <p:custDataLst>
              <p:tags r:id="rId5"/>
            </p:custDataLst>
          </p:nvPr>
        </p:nvSpPr>
        <p:spPr>
          <a:xfrm>
            <a:off x="305238" y="1153509"/>
            <a:ext cx="3906168" cy="3363354"/>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defTabSz="449263">
              <a:spcBef>
                <a:spcPts val="800"/>
              </a:spcBef>
              <a:buClr>
                <a:srgbClr val="000000"/>
              </a:buClr>
              <a:buSzTx/>
              <a:buNone/>
              <a:defRPr/>
            </a:pPr>
            <a:endParaRPr lang="en-US" altLang="fr-FR" sz="1500" dirty="0"/>
          </a:p>
          <a:p>
            <a:pPr marL="0" indent="0" defTabSz="449263">
              <a:spcBef>
                <a:spcPts val="800"/>
              </a:spcBef>
              <a:buClr>
                <a:srgbClr val="000000"/>
              </a:buClr>
              <a:buSzTx/>
              <a:buNone/>
              <a:defRPr/>
            </a:pPr>
            <a:r>
              <a:rPr lang="fr-CA" altLang="fr-FR" sz="2400" dirty="0"/>
              <a:t>Si les résultats observés ne concordent pas avec les qualités attendues, il faut ajuster les intrants et/ou les processus du système.</a:t>
            </a:r>
          </a:p>
          <a:p>
            <a:pPr>
              <a:defRPr/>
            </a:pPr>
            <a:endParaRPr lang="en-US" sz="1600" dirty="0"/>
          </a:p>
          <a:p>
            <a:pPr marL="0" indent="0">
              <a:lnSpc>
                <a:spcPct val="120000"/>
              </a:lnSpc>
              <a:spcBef>
                <a:spcPct val="0"/>
              </a:spcBef>
              <a:buNone/>
            </a:pPr>
            <a:endParaRPr lang="en-GB" altLang="fr-FR" sz="1600" dirty="0"/>
          </a:p>
        </p:txBody>
      </p:sp>
    </p:spTree>
    <p:extLst>
      <p:ext uri="{BB962C8B-B14F-4D97-AF65-F5344CB8AC3E}">
        <p14:creationId xmlns:p14="http://schemas.microsoft.com/office/powerpoint/2010/main" val="385833275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Processus d’amélioration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60368" y="1358126"/>
            <a:ext cx="3603996" cy="2257776"/>
          </a:xfrm>
          <a:prstGeom prst="rect">
            <a:avLst/>
          </a:prstGeom>
          <a:noFill/>
        </p:spPr>
        <p:txBody>
          <a:bodyPr wrap="square" rtlCol="0">
            <a:spAutoFit/>
          </a:bodyPr>
          <a:lstStyle/>
          <a:p>
            <a:r>
              <a:rPr lang="en-US" sz="1600" b="1">
                <a:solidFill>
                  <a:srgbClr val="003C71"/>
                </a:solidFill>
              </a:rPr>
              <a:t>3.2.1</a:t>
            </a:r>
          </a:p>
          <a:p>
            <a:r>
              <a:rPr lang="en-US">
                <a:solidFill>
                  <a:srgbClr val="003C71"/>
                </a:solidFill>
              </a:rPr>
              <a:t>Il doit y avoir en place des processus démontrant que les résultats d’un programme sont évalués par rapport aux qualités requises des diplômés et que les résultats sont validés, analysés et utilisés pour perfectionner le programme.</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3975E752-887D-4A4B-B9C2-F7B58DF3EE77}"/>
              </a:ext>
            </a:extLst>
          </p:cNvPr>
          <p:cNvSpPr>
            <a:spLocks noGrp="1"/>
          </p:cNvSpPr>
          <p:nvPr>
            <p:ph type="sldNum" sz="quarter" idx="4"/>
            <p:custDataLst>
              <p:tags r:id="rId5"/>
            </p:custDataLst>
          </p:nvPr>
        </p:nvSpPr>
        <p:spPr/>
        <p:txBody>
          <a:bodyPr/>
          <a:lstStyle/>
          <a:p>
            <a:fld id="{B0B969DF-3593-4351-8083-E4AED1F3FC9B}" type="slidenum">
              <a:rPr lang="en-CA" smtClean="0"/>
              <a:t>57</a:t>
            </a:fld>
            <a:endParaRPr lang="en-CA"/>
          </a:p>
        </p:txBody>
      </p:sp>
      <p:graphicFrame>
        <p:nvGraphicFramePr>
          <p:cNvPr id="9" name="Table 8">
            <a:extLst>
              <a:ext uri="{FF2B5EF4-FFF2-40B4-BE49-F238E27FC236}">
                <a16:creationId xmlns:a16="http://schemas.microsoft.com/office/drawing/2014/main" id="{0606AE7E-B169-44D8-A782-7496352F82E8}"/>
              </a:ext>
            </a:extLst>
          </p:cNvPr>
          <p:cNvGraphicFramePr>
            <a:graphicFrameLocks noGrp="1"/>
          </p:cNvGraphicFramePr>
          <p:nvPr>
            <p:custDataLst>
              <p:tags r:id="rId6"/>
            </p:custDataLst>
            <p:extLst>
              <p:ext uri="{D42A27DB-BD31-4B8C-83A1-F6EECF244321}">
                <p14:modId xmlns:p14="http://schemas.microsoft.com/office/powerpoint/2010/main" val="3991104683"/>
              </p:ext>
            </p:extLst>
          </p:nvPr>
        </p:nvGraphicFramePr>
        <p:xfrm>
          <a:off x="4027478" y="1059582"/>
          <a:ext cx="4692511" cy="3596640"/>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fr-CA" sz="2400" b="0" noProof="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a:solidFill>
                            <a:schemeClr val="tx1"/>
                          </a:solidFill>
                        </a:rPr>
                        <a:t>Des processus d’amélioration continue adéquats sont en place et démontrent que les résultats du programme sont évalués et</a:t>
                      </a:r>
                    </a:p>
                    <a:p>
                      <a:pPr marL="0" indent="0"/>
                      <a:r>
                        <a:rPr lang="fr-CA" sz="1400" b="0" noProof="0">
                          <a:solidFill>
                            <a:schemeClr val="tx1"/>
                          </a:solidFill>
                        </a:rPr>
                        <a:t>utilisés pour perfectionner le programme.</a:t>
                      </a:r>
                    </a:p>
                    <a:p>
                      <a:pPr marL="0" indent="0"/>
                      <a:r>
                        <a:rPr lang="fr-CA" sz="1400" b="1" noProof="0">
                          <a:solidFill>
                            <a:schemeClr val="tx1"/>
                          </a:solidFill>
                        </a:rPr>
                        <a:t>ET </a:t>
                      </a:r>
                      <a:r>
                        <a:rPr lang="fr-CA" sz="1400" b="0" noProof="0">
                          <a:solidFill>
                            <a:schemeClr val="tx1"/>
                          </a:solidFill>
                        </a:rPr>
                        <a:t>il y a des preuves manifestes de l’engagement de la plupart des enseignants à temps plein et des dirigeants.​</a:t>
                      </a:r>
                    </a:p>
                    <a:p>
                      <a:pPr marL="0" indent="0"/>
                      <a:endParaRPr lang="fr-CA" sz="1400" b="0" noProof="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fr-CA" sz="2800" noProof="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noProof="0" dirty="0"/>
                        <a:t>Des processus d’amélioration continue qui démontrent que les résultats du programme sont évalués et que les résultats sont utilisés pour perfectionner le programme sont limités ou inexistants.</a:t>
                      </a:r>
                    </a:p>
                    <a:p>
                      <a:pPr marL="0" indent="0"/>
                      <a:r>
                        <a:rPr lang="fr-CA" sz="1400" b="1" noProof="0" dirty="0"/>
                        <a:t>ET/OU </a:t>
                      </a:r>
                      <a:r>
                        <a:rPr lang="fr-CA" sz="1400" b="0" noProof="0" dirty="0"/>
                        <a:t>les processus ne sont pas adéquatement documentés.</a:t>
                      </a:r>
                    </a:p>
                    <a:p>
                      <a:pPr marL="0" indent="0"/>
                      <a:r>
                        <a:rPr lang="fr-CA" sz="1400" b="1" noProof="0" dirty="0"/>
                        <a:t>ET/OU </a:t>
                      </a:r>
                      <a:r>
                        <a:rPr lang="fr-CA" sz="1400" b="0" noProof="0" dirty="0"/>
                        <a:t>il y a des preuves limitées ou inexistantes de l’engagement des enseignants à temps plein et/ou des dirigeants.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67049796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Engagement des parties prenantes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179512" y="1635646"/>
            <a:ext cx="3603996" cy="1433993"/>
          </a:xfrm>
          <a:prstGeom prst="rect">
            <a:avLst/>
          </a:prstGeom>
          <a:noFill/>
        </p:spPr>
        <p:txBody>
          <a:bodyPr wrap="square" rtlCol="0">
            <a:spAutoFit/>
          </a:bodyPr>
          <a:lstStyle/>
          <a:p>
            <a:r>
              <a:rPr lang="en-US" sz="1600" b="1">
                <a:solidFill>
                  <a:srgbClr val="003C71"/>
                </a:solidFill>
              </a:rPr>
              <a:t>3.2.2</a:t>
            </a:r>
          </a:p>
          <a:p>
            <a:r>
              <a:rPr lang="en-US">
                <a:solidFill>
                  <a:srgbClr val="003C71"/>
                </a:solidFill>
              </a:rPr>
              <a:t>L’engagement et la participation des intervenants internes et externes à l’égard du processus d’amélioration continue doivent être démontrés.</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91EE5E18-1C37-4F84-90E1-C803AE0DBCA0}"/>
              </a:ext>
            </a:extLst>
          </p:cNvPr>
          <p:cNvSpPr>
            <a:spLocks noGrp="1"/>
          </p:cNvSpPr>
          <p:nvPr>
            <p:ph type="sldNum" sz="quarter" idx="4"/>
            <p:custDataLst>
              <p:tags r:id="rId5"/>
            </p:custDataLst>
          </p:nvPr>
        </p:nvSpPr>
        <p:spPr/>
        <p:txBody>
          <a:bodyPr/>
          <a:lstStyle/>
          <a:p>
            <a:fld id="{0DD726F4-4D52-4075-B7D9-595784252A6F}" type="slidenum">
              <a:rPr lang="en-CA" smtClean="0"/>
              <a:t>58</a:t>
            </a:fld>
            <a:endParaRPr lang="en-CA"/>
          </a:p>
        </p:txBody>
      </p:sp>
      <p:graphicFrame>
        <p:nvGraphicFramePr>
          <p:cNvPr id="9" name="Table 8">
            <a:extLst>
              <a:ext uri="{FF2B5EF4-FFF2-40B4-BE49-F238E27FC236}">
                <a16:creationId xmlns:a16="http://schemas.microsoft.com/office/drawing/2014/main" id="{08F0646E-AB8B-44E4-96BC-443884F3A67B}"/>
              </a:ext>
            </a:extLst>
          </p:cNvPr>
          <p:cNvGraphicFramePr>
            <a:graphicFrameLocks noGrp="1"/>
          </p:cNvGraphicFramePr>
          <p:nvPr>
            <p:custDataLst>
              <p:tags r:id="rId6"/>
            </p:custDataLst>
            <p:extLst>
              <p:ext uri="{D42A27DB-BD31-4B8C-83A1-F6EECF244321}">
                <p14:modId xmlns:p14="http://schemas.microsoft.com/office/powerpoint/2010/main" val="1556914160"/>
              </p:ext>
            </p:extLst>
          </p:nvPr>
        </p:nvGraphicFramePr>
        <p:xfrm>
          <a:off x="4027478" y="1091616"/>
          <a:ext cx="4692511" cy="425639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24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600" b="0" noProof="0">
                          <a:solidFill>
                            <a:schemeClr val="tx1"/>
                          </a:solidFill>
                        </a:rPr>
                        <a:t>Un large éventail de parties prenantes internes et externes sont sélectionnées (p. ex., internes : étudiants, enseignants du programme, enseignants de la faculté de génie et d’autres facultés; externes : anciens étudiants, professionnels du génie, autres professionnels, employeurs, sociétés savantes, etc.).</a:t>
                      </a:r>
                    </a:p>
                    <a:p>
                      <a:pPr marL="0" indent="0"/>
                      <a:r>
                        <a:rPr lang="fr-CA" sz="1600" b="1" noProof="0">
                          <a:solidFill>
                            <a:schemeClr val="tx1"/>
                          </a:solidFill>
                        </a:rPr>
                        <a:t>ET </a:t>
                      </a:r>
                      <a:r>
                        <a:rPr lang="fr-CA" sz="1600" b="0" noProof="0">
                          <a:solidFill>
                            <a:schemeClr val="tx1"/>
                          </a:solidFill>
                        </a:rPr>
                        <a:t>les rôles des parties prenantes dans les processus d’amélioration sont adéquatement démontrés.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2800">
                          <a:solidFill>
                            <a:schemeClr val="tx1"/>
                          </a:solidFill>
                        </a:rPr>
                        <a:t>*</a:t>
                      </a:r>
                      <a:endParaRPr lang="en-CA" sz="28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600" noProof="0"/>
                        <a:t>Sélection restreinte ou insuffisante de parties prenantes internes et externes.</a:t>
                      </a:r>
                    </a:p>
                    <a:p>
                      <a:pPr marL="0" indent="0"/>
                      <a:r>
                        <a:rPr lang="fr-CA" sz="1600" b="1" noProof="0"/>
                        <a:t>ET/OU </a:t>
                      </a:r>
                      <a:r>
                        <a:rPr lang="fr-CA" sz="1600" b="0" noProof="0"/>
                        <a:t>les rôles des parties prenantes dans le processus d’amélioration sont inadéquatement démontrés ou ne sont pas spécifiés.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348799366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a:extLst>
              <a:ext uri="{FF2B5EF4-FFF2-40B4-BE49-F238E27FC236}">
                <a16:creationId xmlns:a16="http://schemas.microsoft.com/office/drawing/2014/main" id="{0E7C97D1-767E-40A3-8FFE-3409193D839D}"/>
              </a:ext>
            </a:extLst>
          </p:cNvPr>
          <p:cNvSpPr txBox="1">
            <a:spLocks noChangeArrowheads="1"/>
          </p:cNvSpPr>
          <p:nvPr>
            <p:custDataLst>
              <p:tags r:id="rId1"/>
            </p:custDataLst>
          </p:nvPr>
        </p:nvSpPr>
        <p:spPr>
          <a:xfrm>
            <a:off x="457200" y="51470"/>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Actions d’amélioration : Rubrique</a:t>
            </a:r>
          </a:p>
        </p:txBody>
      </p:sp>
      <p:sp>
        <p:nvSpPr>
          <p:cNvPr id="8" name="Content Placeholder 4">
            <a:extLst>
              <a:ext uri="{FF2B5EF4-FFF2-40B4-BE49-F238E27FC236}">
                <a16:creationId xmlns:a16="http://schemas.microsoft.com/office/drawing/2014/main" id="{3273B829-15DB-4FED-9AD3-E79A8BA22899}"/>
              </a:ext>
            </a:extLst>
          </p:cNvPr>
          <p:cNvSpPr txBox="1"/>
          <p:nvPr>
            <p:custDataLst>
              <p:tags r:id="rId2"/>
            </p:custDataLst>
          </p:nvPr>
        </p:nvSpPr>
        <p:spPr>
          <a:xfrm>
            <a:off x="1187624" y="1347614"/>
            <a:ext cx="6336704" cy="316835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None/>
            </a:pPr>
            <a:endParaRPr lang="en-GB" altLang="fr-FR" sz="2000"/>
          </a:p>
        </p:txBody>
      </p:sp>
      <p:sp>
        <p:nvSpPr>
          <p:cNvPr id="3" name="TextBox 2">
            <a:extLst>
              <a:ext uri="{FF2B5EF4-FFF2-40B4-BE49-F238E27FC236}">
                <a16:creationId xmlns:a16="http://schemas.microsoft.com/office/drawing/2014/main" id="{252A724F-9BF7-4379-AED3-87F9C34B2688}"/>
              </a:ext>
            </a:extLst>
          </p:cNvPr>
          <p:cNvSpPr txBox="1"/>
          <p:nvPr>
            <p:custDataLst>
              <p:tags r:id="rId3"/>
            </p:custDataLst>
          </p:nvPr>
        </p:nvSpPr>
        <p:spPr>
          <a:xfrm>
            <a:off x="237189" y="1058999"/>
            <a:ext cx="3603996" cy="3630748"/>
          </a:xfrm>
          <a:prstGeom prst="rect">
            <a:avLst/>
          </a:prstGeom>
          <a:noFill/>
        </p:spPr>
        <p:txBody>
          <a:bodyPr wrap="square" rtlCol="0">
            <a:spAutoFit/>
          </a:bodyPr>
          <a:lstStyle/>
          <a:p>
            <a:r>
              <a:rPr lang="en-US" sz="1600" b="1" dirty="0">
                <a:solidFill>
                  <a:srgbClr val="003C71"/>
                </a:solidFill>
              </a:rPr>
              <a:t>3.2.3</a:t>
            </a:r>
          </a:p>
          <a:p>
            <a:r>
              <a:rPr lang="fr-CA" dirty="0">
                <a:solidFill>
                  <a:srgbClr val="003C71"/>
                </a:solidFill>
              </a:rPr>
              <a:t>Il doit être démontré que le processus d’amélioration continue a mené à envisager des actions précises correspondant à des améliorations concrètes du programme /ou de son processus d’évaluation. </a:t>
            </a:r>
            <a:r>
              <a:rPr lang="fr-CA" b="1" dirty="0">
                <a:solidFill>
                  <a:srgbClr val="003C71"/>
                </a:solidFill>
              </a:rPr>
              <a:t>À noter : Si les éléments de preuve indiquent qu'il n'y a pas de changement requis, il n’est pas nécessaire d’en apporter. Cette norme ne s’applique pas aux nouveaux programmes</a:t>
            </a:r>
            <a:r>
              <a:rPr lang="fr-CA" dirty="0">
                <a:solidFill>
                  <a:srgbClr val="003C71"/>
                </a:solidFill>
              </a:rPr>
              <a:t>.</a:t>
            </a:r>
          </a:p>
        </p:txBody>
      </p:sp>
      <p:cxnSp>
        <p:nvCxnSpPr>
          <p:cNvPr id="6" name="Straight Connector 5">
            <a:extLst>
              <a:ext uri="{FF2B5EF4-FFF2-40B4-BE49-F238E27FC236}">
                <a16:creationId xmlns:a16="http://schemas.microsoft.com/office/drawing/2014/main" id="{D6EDF171-8AAB-49AC-978C-452ECA0F9093}"/>
              </a:ext>
            </a:extLst>
          </p:cNvPr>
          <p:cNvCxnSpPr/>
          <p:nvPr>
            <p:custDataLst>
              <p:tags r:id="rId4"/>
            </p:custDataLst>
          </p:nvPr>
        </p:nvCxnSpPr>
        <p:spPr>
          <a:xfrm>
            <a:off x="3860763" y="987574"/>
            <a:ext cx="0" cy="3528392"/>
          </a:xfrm>
          <a:prstGeom prst="line">
            <a:avLst/>
          </a:prstGeom>
          <a:ln w="6350" cap="flat" algn="ctr">
            <a:prstDash val="solid"/>
          </a:ln>
        </p:spPr>
        <p:style>
          <a:lnRef idx="1">
            <a:schemeClr val="accent1"/>
          </a:lnRef>
          <a:fillRef idx="0">
            <a:schemeClr val="accent1"/>
          </a:fillRef>
          <a:effectRef idx="0">
            <a:schemeClr val="accent1"/>
          </a:effectRef>
          <a:fontRef idx="minor">
            <a:schemeClr val="tx1"/>
          </a:fontRef>
        </p:style>
      </p:cxnSp>
      <p:sp>
        <p:nvSpPr>
          <p:cNvPr id="7" name="Slide Number Placeholder 6">
            <a:extLst>
              <a:ext uri="{FF2B5EF4-FFF2-40B4-BE49-F238E27FC236}">
                <a16:creationId xmlns:a16="http://schemas.microsoft.com/office/drawing/2014/main" id="{4E39A44D-4E04-4130-B632-37938047FE7B}"/>
              </a:ext>
            </a:extLst>
          </p:cNvPr>
          <p:cNvSpPr>
            <a:spLocks noGrp="1"/>
          </p:cNvSpPr>
          <p:nvPr>
            <p:ph type="sldNum" sz="quarter" idx="4"/>
            <p:custDataLst>
              <p:tags r:id="rId5"/>
            </p:custDataLst>
          </p:nvPr>
        </p:nvSpPr>
        <p:spPr/>
        <p:txBody>
          <a:bodyPr/>
          <a:lstStyle/>
          <a:p>
            <a:fld id="{C11E543B-9B51-487E-A817-004C06A5C199}" type="slidenum">
              <a:rPr lang="en-CA" smtClean="0"/>
              <a:t>59</a:t>
            </a:fld>
            <a:endParaRPr lang="en-CA"/>
          </a:p>
        </p:txBody>
      </p:sp>
      <p:graphicFrame>
        <p:nvGraphicFramePr>
          <p:cNvPr id="9" name="Table 8">
            <a:extLst>
              <a:ext uri="{FF2B5EF4-FFF2-40B4-BE49-F238E27FC236}">
                <a16:creationId xmlns:a16="http://schemas.microsoft.com/office/drawing/2014/main" id="{F6D71100-FCB5-427D-AF5C-EF61F7FC67FA}"/>
              </a:ext>
            </a:extLst>
          </p:cNvPr>
          <p:cNvGraphicFramePr>
            <a:graphicFrameLocks noGrp="1"/>
          </p:cNvGraphicFramePr>
          <p:nvPr>
            <p:custDataLst>
              <p:tags r:id="rId6"/>
            </p:custDataLst>
            <p:extLst>
              <p:ext uri="{D42A27DB-BD31-4B8C-83A1-F6EECF244321}">
                <p14:modId xmlns:p14="http://schemas.microsoft.com/office/powerpoint/2010/main" val="3710475120"/>
              </p:ext>
            </p:extLst>
          </p:nvPr>
        </p:nvGraphicFramePr>
        <p:xfrm>
          <a:off x="4027478" y="1091616"/>
          <a:ext cx="4692511" cy="3311511"/>
        </p:xfrm>
        <a:graphic>
          <a:graphicData uri="http://schemas.openxmlformats.org/drawingml/2006/table">
            <a:tbl>
              <a:tblPr firstRow="1" bandRow="1">
                <a:tableStyleId>{5C22544A-7EE6-4342-B048-85BDC9FD1C3A}</a:tableStyleId>
              </a:tblPr>
              <a:tblGrid>
                <a:gridCol w="372071">
                  <a:extLst>
                    <a:ext uri="{9D8B030D-6E8A-4147-A177-3AD203B41FA5}">
                      <a16:colId xmlns:a16="http://schemas.microsoft.com/office/drawing/2014/main" val="1501768299"/>
                    </a:ext>
                  </a:extLst>
                </a:gridCol>
                <a:gridCol w="4320440">
                  <a:extLst>
                    <a:ext uri="{9D8B030D-6E8A-4147-A177-3AD203B41FA5}">
                      <a16:colId xmlns:a16="http://schemas.microsoft.com/office/drawing/2014/main" val="4226973572"/>
                    </a:ext>
                  </a:extLst>
                </a:gridCol>
              </a:tblGrid>
              <a:tr h="1021396">
                <a:tc>
                  <a:txBody>
                    <a:bodyPr/>
                    <a:lstStyle/>
                    <a:p>
                      <a:r>
                        <a:rPr lang="en-CA" sz="1600" b="0">
                          <a:solidFill>
                            <a:schemeClr val="tx1"/>
                          </a:solidFill>
                        </a:rPr>
                        <a: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r>
                        <a:rPr lang="fr-CA" sz="1400" b="0" noProof="0" dirty="0">
                          <a:solidFill>
                            <a:schemeClr val="tx1"/>
                          </a:solidFill>
                        </a:rPr>
                        <a:t>À la suite de la décision d’apporter des changements, des actions d’amélioration fondées sur des données probantes et visant le programme ou le processus d’évaluation ont été mises en œuvre (si un changement était nécessaire).</a:t>
                      </a:r>
                    </a:p>
                    <a:p>
                      <a:pPr marL="0" indent="0"/>
                      <a:r>
                        <a:rPr lang="fr-CA" sz="1400" b="1" noProof="0" dirty="0">
                          <a:solidFill>
                            <a:schemeClr val="tx1"/>
                          </a:solidFill>
                        </a:rPr>
                        <a:t>ET </a:t>
                      </a:r>
                      <a:r>
                        <a:rPr lang="fr-CA" sz="1400" b="0" noProof="0" dirty="0">
                          <a:solidFill>
                            <a:schemeClr val="tx1"/>
                          </a:solidFill>
                        </a:rPr>
                        <a:t>l’échéancier et la responsabilité des changements ont été documentés.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08674723"/>
                  </a:ext>
                </a:extLst>
              </a:tr>
              <a:tr h="1726551">
                <a:tc>
                  <a:txBody>
                    <a:bodyPr/>
                    <a:lstStyle/>
                    <a:p>
                      <a:pPr algn="l"/>
                      <a:r>
                        <a:rPr lang="en-US" sz="1600">
                          <a:solidFill>
                            <a:schemeClr val="tx1"/>
                          </a:solidFill>
                        </a:rPr>
                        <a:t>*</a:t>
                      </a:r>
                      <a:endParaRPr lang="en-CA" sz="1600">
                        <a:solidFill>
                          <a:schemeClr val="tx1"/>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auto" latinLnBrk="0" hangingPunct="1">
                        <a:lnSpc>
                          <a:spcPct val="100000"/>
                        </a:lnSpc>
                        <a:spcBef>
                          <a:spcPct val="0"/>
                        </a:spcBef>
                        <a:spcAft>
                          <a:spcPct val="0"/>
                        </a:spcAft>
                        <a:buClrTx/>
                        <a:buSzTx/>
                        <a:buFontTx/>
                        <a:buNone/>
                        <a:defRPr/>
                      </a:pPr>
                      <a:r>
                        <a:rPr lang="fr-CA" sz="1400" noProof="0" dirty="0"/>
                        <a:t>Malgré la décision d’apporter des changements, seul un nombre limité d'actions d’amélioration du programme et/ou du processus d’amélioration fondées sur des données probantes ont été mises en œuvre (si un changement était nécessaire).</a:t>
                      </a:r>
                    </a:p>
                    <a:p>
                      <a:pPr marL="0" marR="0" lvl="0" indent="0" algn="l" defTabSz="914400" rtl="0" eaLnBrk="1" fontAlgn="auto" latinLnBrk="0" hangingPunct="1">
                        <a:lnSpc>
                          <a:spcPct val="100000"/>
                        </a:lnSpc>
                        <a:spcBef>
                          <a:spcPct val="0"/>
                        </a:spcBef>
                        <a:spcAft>
                          <a:spcPct val="0"/>
                        </a:spcAft>
                        <a:buClrTx/>
                        <a:buSzTx/>
                        <a:buFontTx/>
                        <a:buNone/>
                        <a:defRPr/>
                      </a:pPr>
                      <a:r>
                        <a:rPr lang="fr-CA" sz="1400" b="1" noProof="0" dirty="0"/>
                        <a:t>ET/OU</a:t>
                      </a:r>
                      <a:r>
                        <a:rPr lang="fr-CA" sz="1400" b="0" noProof="0" dirty="0"/>
                        <a:t> l’échéancier et la responsabilité des changements n’ont pas été déterminés.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8083294"/>
                  </a:ext>
                </a:extLst>
              </a:tr>
            </a:tbl>
          </a:graphicData>
        </a:graphic>
      </p:graphicFrame>
    </p:spTree>
    <p:extLst>
      <p:ext uri="{BB962C8B-B14F-4D97-AF65-F5344CB8AC3E}">
        <p14:creationId xmlns:p14="http://schemas.microsoft.com/office/powerpoint/2010/main" val="12029125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78D28-CBCC-403C-9588-6B2F4328B26D}"/>
              </a:ext>
            </a:extLst>
          </p:cNvPr>
          <p:cNvSpPr>
            <a:spLocks noGrp="1"/>
          </p:cNvSpPr>
          <p:nvPr>
            <p:ph type="title"/>
            <p:custDataLst>
              <p:tags r:id="rId1"/>
            </p:custDataLst>
          </p:nvPr>
        </p:nvSpPr>
        <p:spPr>
          <a:xfrm>
            <a:off x="628650" y="184944"/>
            <a:ext cx="7886700" cy="994172"/>
          </a:xfrm>
        </p:spPr>
        <p:txBody>
          <a:bodyPr/>
          <a:lstStyle/>
          <a:p>
            <a:r>
              <a:rPr lang="fr-CA" noProof="0" dirty="0"/>
              <a:t>Cycle de visites 2023-2024 :</a:t>
            </a:r>
          </a:p>
        </p:txBody>
      </p:sp>
      <p:sp>
        <p:nvSpPr>
          <p:cNvPr id="3" name="Content Placeholder 2">
            <a:extLst>
              <a:ext uri="{FF2B5EF4-FFF2-40B4-BE49-F238E27FC236}">
                <a16:creationId xmlns:a16="http://schemas.microsoft.com/office/drawing/2014/main" id="{D17C63F2-CEFA-42E4-A708-AE30F5A1F674}"/>
              </a:ext>
            </a:extLst>
          </p:cNvPr>
          <p:cNvSpPr>
            <a:spLocks noGrp="1"/>
          </p:cNvSpPr>
          <p:nvPr>
            <p:ph idx="1"/>
            <p:custDataLst>
              <p:tags r:id="rId2"/>
            </p:custDataLst>
          </p:nvPr>
        </p:nvSpPr>
        <p:spPr>
          <a:xfrm>
            <a:off x="628650" y="939996"/>
            <a:ext cx="7886700" cy="3271785"/>
          </a:xfrm>
        </p:spPr>
        <p:txBody>
          <a:bodyPr>
            <a:noAutofit/>
          </a:bodyPr>
          <a:lstStyle/>
          <a:p>
            <a:r>
              <a:rPr lang="fr-CA" noProof="0" dirty="0"/>
              <a:t>Les documents requis suivants seront disponibles en format électronique quatre à six semaines avant la date du début de la visite :</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A.	Information opérationnelle sur le programme</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B.	Explication détaillée des qualités requises des diplômés et de l’amélioration continue 			(QRD/AC) </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C.	Plans de cours détaillés</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D.	Exemples de travaux et d’évaluations </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E.	Travaux d’étudiants évalués</a:t>
            </a:r>
          </a:p>
          <a:p>
            <a:pPr marL="342900" lvl="1" indent="735013">
              <a:lnSpc>
                <a:spcPct val="100000"/>
              </a:lnSpc>
              <a:spcAft>
                <a:spcPts val="600"/>
              </a:spcAft>
              <a:buNone/>
            </a:pPr>
            <a:r>
              <a:rPr lang="fr-FR" sz="1400" noProof="0" dirty="0">
                <a:latin typeface="Calibri" panose="020F0502020204030204" pitchFamily="34" charset="0"/>
                <a:ea typeface="Calibri" panose="020F0502020204030204" pitchFamily="34" charset="0"/>
                <a:cs typeface="Arial" panose="020B0604020202020204" pitchFamily="34" charset="0"/>
              </a:rPr>
              <a:t>F.	Éléments probants d’une culture de sécurité</a:t>
            </a:r>
          </a:p>
          <a:p>
            <a:pPr lvl="1">
              <a:lnSpc>
                <a:spcPct val="107000"/>
              </a:lnSpc>
              <a:spcAft>
                <a:spcPts val="600"/>
              </a:spcAft>
            </a:pPr>
            <a:r>
              <a:rPr lang="fr-CA" sz="2000" dirty="0"/>
              <a:t>Planification de la logistique</a:t>
            </a:r>
          </a:p>
          <a:p>
            <a:pPr lvl="1">
              <a:lnSpc>
                <a:spcPct val="107000"/>
              </a:lnSpc>
              <a:spcAft>
                <a:spcPts val="600"/>
              </a:spcAft>
            </a:pPr>
            <a:endParaRPr lang="fr-CA" sz="1875" noProof="0" dirty="0">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BF65A37-0419-4195-86FD-2F52BAB8D418}"/>
              </a:ext>
            </a:extLst>
          </p:cNvPr>
          <p:cNvSpPr>
            <a:spLocks noGrp="1"/>
          </p:cNvSpPr>
          <p:nvPr>
            <p:ph type="sldNum" sz="quarter" idx="4"/>
            <p:custDataLst>
              <p:tags r:id="rId3"/>
            </p:custDataLst>
          </p:nvPr>
        </p:nvSpPr>
        <p:spPr/>
        <p:txBody>
          <a:bodyPr/>
          <a:lstStyle/>
          <a:p>
            <a:fld id="{2D00DFA4-54D8-426D-8AF1-9A684DA98554}" type="slidenum">
              <a:rPr lang="en-CA" smtClean="0"/>
              <a:t>6</a:t>
            </a:fld>
            <a:endParaRPr lang="en-CA"/>
          </a:p>
        </p:txBody>
      </p:sp>
    </p:spTree>
    <p:extLst>
      <p:ext uri="{BB962C8B-B14F-4D97-AF65-F5344CB8AC3E}">
        <p14:creationId xmlns:p14="http://schemas.microsoft.com/office/powerpoint/2010/main" val="50748667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4A942-977C-4AA6-AA01-4E69B082C805}"/>
              </a:ext>
            </a:extLst>
          </p:cNvPr>
          <p:cNvSpPr>
            <a:spLocks noGrp="1"/>
          </p:cNvSpPr>
          <p:nvPr>
            <p:ph type="title"/>
            <p:custDataLst>
              <p:tags r:id="rId1"/>
            </p:custDataLst>
          </p:nvPr>
        </p:nvSpPr>
        <p:spPr/>
        <p:txBody>
          <a:bodyPr/>
          <a:lstStyle/>
          <a:p>
            <a:r>
              <a:rPr lang="fr-CA" sz="2900" noProof="0">
                <a:solidFill>
                  <a:srgbClr val="003C71"/>
                </a:solidFill>
              </a:rPr>
              <a:t>Idées fausses sur les QRD et l’AC</a:t>
            </a:r>
          </a:p>
        </p:txBody>
      </p:sp>
      <p:sp>
        <p:nvSpPr>
          <p:cNvPr id="4" name="Slide Number Placeholder 3">
            <a:extLst>
              <a:ext uri="{FF2B5EF4-FFF2-40B4-BE49-F238E27FC236}">
                <a16:creationId xmlns:a16="http://schemas.microsoft.com/office/drawing/2014/main" id="{F46A3173-67CC-401D-B7CC-AC6F76DEDE98}"/>
              </a:ext>
            </a:extLst>
          </p:cNvPr>
          <p:cNvSpPr>
            <a:spLocks noGrp="1"/>
          </p:cNvSpPr>
          <p:nvPr>
            <p:ph type="sldNum" sz="quarter" idx="4"/>
            <p:custDataLst>
              <p:tags r:id="rId2"/>
            </p:custDataLst>
          </p:nvPr>
        </p:nvSpPr>
        <p:spPr/>
        <p:txBody>
          <a:bodyPr/>
          <a:lstStyle/>
          <a:p>
            <a:fld id="{1E25B966-6B05-4DE3-88DD-51FA05D47B47}" type="slidenum">
              <a:rPr lang="en-CA" smtClean="0"/>
              <a:t>60</a:t>
            </a:fld>
            <a:endParaRPr lang="en-CA"/>
          </a:p>
        </p:txBody>
      </p:sp>
      <p:graphicFrame>
        <p:nvGraphicFramePr>
          <p:cNvPr id="5" name="Table 4">
            <a:extLst>
              <a:ext uri="{FF2B5EF4-FFF2-40B4-BE49-F238E27FC236}">
                <a16:creationId xmlns:a16="http://schemas.microsoft.com/office/drawing/2014/main" id="{CEF621AA-70DC-452C-9983-49177D182BE1}"/>
              </a:ext>
            </a:extLst>
          </p:cNvPr>
          <p:cNvGraphicFramePr>
            <a:graphicFrameLocks noGrp="1"/>
          </p:cNvGraphicFramePr>
          <p:nvPr>
            <p:custDataLst>
              <p:tags r:id="rId3"/>
            </p:custDataLst>
            <p:extLst>
              <p:ext uri="{D42A27DB-BD31-4B8C-83A1-F6EECF244321}">
                <p14:modId xmlns:p14="http://schemas.microsoft.com/office/powerpoint/2010/main" val="3704716153"/>
              </p:ext>
            </p:extLst>
          </p:nvPr>
        </p:nvGraphicFramePr>
        <p:xfrm>
          <a:off x="647564" y="1203598"/>
          <a:ext cx="7848872" cy="2652432"/>
        </p:xfrm>
        <a:graphic>
          <a:graphicData uri="http://schemas.openxmlformats.org/drawingml/2006/table">
            <a:tbl>
              <a:tblPr firstRow="1" bandRow="1">
                <a:tableStyleId>{5C22544A-7EE6-4342-B048-85BDC9FD1C3A}</a:tableStyleId>
              </a:tblPr>
              <a:tblGrid>
                <a:gridCol w="3924436">
                  <a:extLst>
                    <a:ext uri="{9D8B030D-6E8A-4147-A177-3AD203B41FA5}">
                      <a16:colId xmlns:a16="http://schemas.microsoft.com/office/drawing/2014/main" val="2529984902"/>
                    </a:ext>
                  </a:extLst>
                </a:gridCol>
                <a:gridCol w="3924436">
                  <a:extLst>
                    <a:ext uri="{9D8B030D-6E8A-4147-A177-3AD203B41FA5}">
                      <a16:colId xmlns:a16="http://schemas.microsoft.com/office/drawing/2014/main" val="3610901911"/>
                    </a:ext>
                  </a:extLst>
                </a:gridCol>
              </a:tblGrid>
              <a:tr h="335952">
                <a:tc>
                  <a:txBody>
                    <a:bodyPr/>
                    <a:lstStyle/>
                    <a:p>
                      <a:pPr algn="ctr"/>
                      <a:r>
                        <a:rPr lang="en-US" sz="1400">
                          <a:solidFill>
                            <a:schemeClr val="tx1"/>
                          </a:solidFill>
                        </a:rPr>
                        <a:t>Idée fausse​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a:solidFill>
                            <a:schemeClr val="tx1"/>
                          </a:solidFill>
                        </a:rPr>
                        <a:t>Vérité​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14656868"/>
                  </a:ext>
                </a:extLst>
              </a:tr>
              <a:tr h="385510">
                <a:tc>
                  <a:txBody>
                    <a:bodyPr/>
                    <a:lstStyle/>
                    <a:p>
                      <a:r>
                        <a:rPr lang="fr-CA" sz="1400" noProof="0" dirty="0">
                          <a:solidFill>
                            <a:schemeClr val="tx1"/>
                          </a:solidFill>
                        </a:rPr>
                        <a:t>Les sondages auprès des employeurs ne peuvent pas être utilisés pour évaluer les qualités requises des diplômés.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fr-CA" sz="1400" noProof="0" dirty="0">
                          <a:solidFill>
                            <a:schemeClr val="tx1"/>
                          </a:solidFill>
                        </a:rPr>
                        <a:t>Les responsables de programmes peuvent utiliser les sondages auprès des employeurs pour évaluer les qualités des diplômés. Ces sondages sont un outil d'évaluation acceptable.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843678708"/>
                  </a:ext>
                </a:extLst>
              </a:tr>
              <a:tr h="385510">
                <a:tc>
                  <a:txBody>
                    <a:bodyPr/>
                    <a:lstStyle/>
                    <a:p>
                      <a:r>
                        <a:rPr lang="fr-CA" sz="1400" noProof="0" dirty="0">
                          <a:solidFill>
                            <a:schemeClr val="tx1"/>
                          </a:solidFill>
                        </a:rPr>
                        <a:t>Selon les normes d'agrément du BCAPG, les étudiants d’autres programmes ne sont pas autorisés à suivre des cours des programmes génie.​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fr-CA" sz="1400" noProof="0" dirty="0">
                          <a:solidFill>
                            <a:schemeClr val="tx1"/>
                          </a:solidFill>
                        </a:rPr>
                        <a:t>Les normes n'indiquent pas quels étudiants sont autorisés à suivre quels cours. Il faut toutefois savoir que si des données concernant des étudiants d'autres disciplines sont incluses dans les processus d'évaluation des QRD et de l'AC, les données pourraient être faussées.​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20140464"/>
                  </a:ext>
                </a:extLst>
              </a:tr>
            </a:tbl>
          </a:graphicData>
        </a:graphic>
      </p:graphicFrame>
    </p:spTree>
    <p:extLst>
      <p:ext uri="{BB962C8B-B14F-4D97-AF65-F5344CB8AC3E}">
        <p14:creationId xmlns:p14="http://schemas.microsoft.com/office/powerpoint/2010/main" val="29960221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AB946-0F41-094B-0A6E-417FECB322A0}"/>
              </a:ext>
            </a:extLst>
          </p:cNvPr>
          <p:cNvSpPr>
            <a:spLocks noGrp="1"/>
          </p:cNvSpPr>
          <p:nvPr>
            <p:ph type="title"/>
          </p:nvPr>
        </p:nvSpPr>
        <p:spPr/>
        <p:txBody>
          <a:bodyPr>
            <a:normAutofit fontScale="90000"/>
          </a:bodyPr>
          <a:lstStyle/>
          <a:p>
            <a:r>
              <a:rPr lang="fr-CA" dirty="0"/>
              <a:t>3.5.1.2d : Services</a:t>
            </a:r>
            <a:r>
              <a:rPr lang="fr-FR" dirty="0"/>
              <a:t> de consultation et d’orientation non pédagogiques, ainsi que d’autres installations et services de soutien</a:t>
            </a:r>
            <a:endParaRPr lang="fr-CA" dirty="0"/>
          </a:p>
        </p:txBody>
      </p:sp>
      <p:sp>
        <p:nvSpPr>
          <p:cNvPr id="3" name="Content Placeholder 2">
            <a:extLst>
              <a:ext uri="{FF2B5EF4-FFF2-40B4-BE49-F238E27FC236}">
                <a16:creationId xmlns:a16="http://schemas.microsoft.com/office/drawing/2014/main" id="{9253A183-C00D-0706-1404-B32F6D25AD97}"/>
              </a:ext>
            </a:extLst>
          </p:cNvPr>
          <p:cNvSpPr>
            <a:spLocks noGrp="1"/>
          </p:cNvSpPr>
          <p:nvPr>
            <p:ph idx="1"/>
          </p:nvPr>
        </p:nvSpPr>
        <p:spPr/>
        <p:txBody>
          <a:bodyPr>
            <a:normAutofit fontScale="92500" lnSpcReduction="10000"/>
          </a:bodyPr>
          <a:lstStyle/>
          <a:p>
            <a:r>
              <a:rPr lang="fr-CA" dirty="0"/>
              <a:t>La norme 3.5.1 porte sur la « Qualité de l’expérience éducative »</a:t>
            </a:r>
          </a:p>
          <a:p>
            <a:pPr lvl="1"/>
            <a:r>
              <a:rPr lang="fr-FR" dirty="0"/>
              <a:t>Une importance majeure est accordée à la qualité de l’expérience éducative</a:t>
            </a:r>
            <a:endParaRPr lang="fr-CA" dirty="0"/>
          </a:p>
          <a:p>
            <a:r>
              <a:rPr lang="fr-CA" dirty="0"/>
              <a:t>Évalue l’existence e</a:t>
            </a:r>
            <a:r>
              <a:rPr lang="fr-FR" dirty="0"/>
              <a:t>t la connaissance des ressources disponibles, PAS la qualité des services de santé mentale</a:t>
            </a:r>
            <a:endParaRPr lang="fr-CA" dirty="0"/>
          </a:p>
          <a:p>
            <a:r>
              <a:rPr lang="fr-FR" dirty="0"/>
              <a:t>Voir le document </a:t>
            </a:r>
            <a:r>
              <a:rPr lang="fr-FR" i="1" dirty="0"/>
              <a:t>Suggestions de questions d’entrevue dans le cadre des visites du Bureau canadien d’agrément des programmes de génie</a:t>
            </a:r>
            <a:r>
              <a:rPr lang="fr-FR" dirty="0"/>
              <a:t> (pages 12-13) </a:t>
            </a:r>
            <a:endParaRPr lang="fr-CA" i="1" dirty="0"/>
          </a:p>
        </p:txBody>
      </p:sp>
      <p:sp>
        <p:nvSpPr>
          <p:cNvPr id="4" name="Slide Number Placeholder 3">
            <a:extLst>
              <a:ext uri="{FF2B5EF4-FFF2-40B4-BE49-F238E27FC236}">
                <a16:creationId xmlns:a16="http://schemas.microsoft.com/office/drawing/2014/main" id="{A14F8250-8327-1930-72A5-8578F7FB6B0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00DFA4-54D8-426D-8AF1-9A684DA98554}" type="slidenum">
              <a:rPr kumimoji="0" lang="en-CA" sz="900" b="1" i="0" u="none" strike="noStrike" kern="1200" cap="none" spc="0" normalizeH="0" baseline="0" noProof="0" smtClean="0">
                <a:ln>
                  <a:noFill/>
                </a:ln>
                <a:solidFill>
                  <a:srgbClr val="003C7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CA" sz="900" b="1" i="0" u="none" strike="noStrike" kern="1200" cap="none" spc="0" normalizeH="0" baseline="0" noProof="0">
              <a:ln>
                <a:noFill/>
              </a:ln>
              <a:solidFill>
                <a:srgbClr val="003C71"/>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67681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4F921-F7C0-450E-9B28-172CB3B8751F}"/>
              </a:ext>
            </a:extLst>
          </p:cNvPr>
          <p:cNvSpPr>
            <a:spLocks noGrp="1"/>
          </p:cNvSpPr>
          <p:nvPr>
            <p:ph type="title"/>
            <p:custDataLst>
              <p:tags r:id="rId1"/>
            </p:custDataLst>
          </p:nvPr>
        </p:nvSpPr>
        <p:spPr/>
        <p:txBody>
          <a:bodyPr/>
          <a:lstStyle/>
          <a:p>
            <a:r>
              <a:rPr lang="fr-CA" noProof="0"/>
              <a:t>Changements pertinents récents </a:t>
            </a:r>
          </a:p>
        </p:txBody>
      </p:sp>
      <p:sp>
        <p:nvSpPr>
          <p:cNvPr id="3" name="Text Placeholder 2">
            <a:extLst>
              <a:ext uri="{FF2B5EF4-FFF2-40B4-BE49-F238E27FC236}">
                <a16:creationId xmlns:a16="http://schemas.microsoft.com/office/drawing/2014/main" id="{8D3EA9A6-5055-425B-B697-A86BAD5DD222}"/>
              </a:ext>
            </a:extLst>
          </p:cNvPr>
          <p:cNvSpPr>
            <a:spLocks noGrp="1"/>
          </p:cNvSpPr>
          <p:nvPr>
            <p:ph type="body" idx="1"/>
            <p:custDataLst>
              <p:tags r:id="rId2"/>
            </p:custDataLst>
          </p:nvPr>
        </p:nvSpPr>
        <p:spPr/>
        <p:txBody>
          <a:bodyPr/>
          <a:lstStyle/>
          <a:p>
            <a:r>
              <a:rPr lang="fr-CA" noProof="0"/>
              <a:t>Apportés aux normes, procédures et outils</a:t>
            </a:r>
          </a:p>
        </p:txBody>
      </p:sp>
      <p:sp>
        <p:nvSpPr>
          <p:cNvPr id="6" name="Slide Number Placeholder 5">
            <a:extLst>
              <a:ext uri="{FF2B5EF4-FFF2-40B4-BE49-F238E27FC236}">
                <a16:creationId xmlns:a16="http://schemas.microsoft.com/office/drawing/2014/main" id="{0361C116-B857-4661-9F3C-E62138B3A6E4}"/>
              </a:ext>
            </a:extLst>
          </p:cNvPr>
          <p:cNvSpPr>
            <a:spLocks noGrp="1"/>
          </p:cNvSpPr>
          <p:nvPr>
            <p:ph type="sldNum" sz="quarter" idx="4"/>
            <p:custDataLst>
              <p:tags r:id="rId3"/>
            </p:custDataLst>
          </p:nvPr>
        </p:nvSpPr>
        <p:spPr/>
        <p:txBody>
          <a:bodyPr/>
          <a:lstStyle/>
          <a:p>
            <a:r>
              <a:rPr lang="en-CA">
                <a:cs typeface="Calibri"/>
              </a:rPr>
              <a:t>68</a:t>
            </a:r>
            <a:endParaRPr lang="en-CA"/>
          </a:p>
        </p:txBody>
      </p:sp>
    </p:spTree>
    <p:extLst>
      <p:ext uri="{BB962C8B-B14F-4D97-AF65-F5344CB8AC3E}">
        <p14:creationId xmlns:p14="http://schemas.microsoft.com/office/powerpoint/2010/main" val="4291312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2071-8865-4A87-B80E-0AC1323AC018}"/>
              </a:ext>
            </a:extLst>
          </p:cNvPr>
          <p:cNvSpPr>
            <a:spLocks noGrp="1"/>
          </p:cNvSpPr>
          <p:nvPr>
            <p:ph type="title"/>
          </p:nvPr>
        </p:nvSpPr>
        <p:spPr/>
        <p:txBody>
          <a:bodyPr vert="horz" lIns="91440" tIns="45720" rIns="91440" bIns="45720" rtlCol="0" anchor="b" anchorCtr="0">
            <a:normAutofit/>
          </a:bodyPr>
          <a:lstStyle/>
          <a:p>
            <a:r>
              <a:rPr lang="fr-CA" dirty="0">
                <a:solidFill>
                  <a:srgbClr val="003C71"/>
                </a:solidFill>
              </a:rPr>
              <a:t>Visiteurs généraux</a:t>
            </a:r>
            <a:br>
              <a:rPr lang="en-CA" dirty="0">
                <a:solidFill>
                  <a:srgbClr val="003C71"/>
                </a:solidFill>
              </a:rPr>
            </a:br>
            <a:endParaRPr lang="en-CA" sz="2100">
              <a:solidFill>
                <a:srgbClr val="003C71"/>
              </a:solidFill>
              <a:cs typeface="Calibri"/>
            </a:endParaRPr>
          </a:p>
        </p:txBody>
      </p:sp>
      <p:sp>
        <p:nvSpPr>
          <p:cNvPr id="6" name="Slide Number Placeholder 5">
            <a:extLst>
              <a:ext uri="{FF2B5EF4-FFF2-40B4-BE49-F238E27FC236}">
                <a16:creationId xmlns:a16="http://schemas.microsoft.com/office/drawing/2014/main" id="{52FDC7E6-1715-4E3A-8DE1-5EDF7C45058A}"/>
              </a:ext>
            </a:extLst>
          </p:cNvPr>
          <p:cNvSpPr>
            <a:spLocks noGrp="1"/>
          </p:cNvSpPr>
          <p:nvPr>
            <p:ph type="sldNum" sz="quarter" idx="4"/>
          </p:nvPr>
        </p:nvSpPr>
        <p:spPr/>
        <p:txBody>
          <a:bodyPr/>
          <a:lstStyle/>
          <a:p>
            <a:fld id="{075628C6-6B2E-436F-AF5E-1B0D4E4054C8}" type="slidenum">
              <a:rPr lang="en-CA" smtClean="0"/>
              <a:t>63</a:t>
            </a:fld>
            <a:endParaRPr lang="en-CA"/>
          </a:p>
        </p:txBody>
      </p:sp>
      <p:grpSp>
        <p:nvGrpSpPr>
          <p:cNvPr id="21" name="Group 20">
            <a:extLst>
              <a:ext uri="{FF2B5EF4-FFF2-40B4-BE49-F238E27FC236}">
                <a16:creationId xmlns:a16="http://schemas.microsoft.com/office/drawing/2014/main" id="{DED1CF24-5C6A-43EC-BF9F-F177FDA8DF91}"/>
              </a:ext>
            </a:extLst>
          </p:cNvPr>
          <p:cNvGrpSpPr/>
          <p:nvPr/>
        </p:nvGrpSpPr>
        <p:grpSpPr>
          <a:xfrm>
            <a:off x="945370" y="2280936"/>
            <a:ext cx="1861587" cy="995883"/>
            <a:chOff x="-194342" y="1521278"/>
            <a:chExt cx="1942636" cy="995883"/>
          </a:xfrm>
        </p:grpSpPr>
        <p:sp>
          <p:nvSpPr>
            <p:cNvPr id="5" name="TextBox 4">
              <a:extLst>
                <a:ext uri="{FF2B5EF4-FFF2-40B4-BE49-F238E27FC236}">
                  <a16:creationId xmlns:a16="http://schemas.microsoft.com/office/drawing/2014/main" id="{83502D33-4A16-4FBC-A49C-01AD6F9A4003}"/>
                </a:ext>
              </a:extLst>
            </p:cNvPr>
            <p:cNvSpPr txBox="1"/>
            <p:nvPr/>
          </p:nvSpPr>
          <p:spPr>
            <a:xfrm>
              <a:off x="-194342" y="2178607"/>
              <a:ext cx="1942636" cy="338554"/>
            </a:xfrm>
            <a:prstGeom prst="rect">
              <a:avLst/>
            </a:prstGeom>
            <a:noFill/>
          </p:spPr>
          <p:txBody>
            <a:bodyPr wrap="square" rtlCol="0">
              <a:spAutoFit/>
            </a:bodyPr>
            <a:lstStyle/>
            <a:p>
              <a:pPr algn="ctr"/>
              <a:r>
                <a:rPr lang="fr-CA" sz="1600" dirty="0"/>
                <a:t>Visiteur général</a:t>
              </a:r>
            </a:p>
          </p:txBody>
        </p:sp>
        <p:pic>
          <p:nvPicPr>
            <p:cNvPr id="12" name="Graphic 11" descr="User">
              <a:extLst>
                <a:ext uri="{FF2B5EF4-FFF2-40B4-BE49-F238E27FC236}">
                  <a16:creationId xmlns:a16="http://schemas.microsoft.com/office/drawing/2014/main" id="{ED115C1A-2BC1-4F91-820C-C95BF5DF44D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53698" y="1521278"/>
              <a:ext cx="668728" cy="668728"/>
            </a:xfrm>
            <a:prstGeom prst="rect">
              <a:avLst/>
            </a:prstGeom>
          </p:spPr>
        </p:pic>
      </p:grpSp>
      <p:sp>
        <p:nvSpPr>
          <p:cNvPr id="29" name="TextBox 28">
            <a:extLst>
              <a:ext uri="{FF2B5EF4-FFF2-40B4-BE49-F238E27FC236}">
                <a16:creationId xmlns:a16="http://schemas.microsoft.com/office/drawing/2014/main" id="{52F9969D-FC90-4320-ACD6-06D23BAED39D}"/>
              </a:ext>
            </a:extLst>
          </p:cNvPr>
          <p:cNvSpPr txBox="1"/>
          <p:nvPr/>
        </p:nvSpPr>
        <p:spPr>
          <a:xfrm>
            <a:off x="3083552" y="864108"/>
            <a:ext cx="5431797" cy="4278094"/>
          </a:xfrm>
          <a:prstGeom prst="rect">
            <a:avLst/>
          </a:prstGeom>
          <a:noFill/>
        </p:spPr>
        <p:txBody>
          <a:bodyPr wrap="square" rtlCol="0">
            <a:spAutoFit/>
          </a:bodyPr>
          <a:lstStyle/>
          <a:p>
            <a:pPr marL="285750" indent="-285750">
              <a:buFont typeface="Arial" panose="020B0604020202020204" pitchFamily="34" charset="0"/>
              <a:buChar char="•"/>
            </a:pPr>
            <a:r>
              <a:rPr lang="fr-CA" sz="1600" dirty="0"/>
              <a:t>Auparavant : </a:t>
            </a:r>
          </a:p>
          <a:p>
            <a:pPr marL="742950" lvl="1" indent="-285750">
              <a:buFont typeface="Arial" panose="020B0604020202020204" pitchFamily="34" charset="0"/>
              <a:buChar char="•"/>
            </a:pPr>
            <a:r>
              <a:rPr lang="fr-FR" sz="1600" dirty="0"/>
              <a:t>Un ou deux par visite</a:t>
            </a:r>
          </a:p>
          <a:p>
            <a:pPr marL="742950" lvl="1" indent="-285750">
              <a:buFont typeface="Arial" panose="020B0604020202020204" pitchFamily="34" charset="0"/>
              <a:buChar char="•"/>
            </a:pPr>
            <a:r>
              <a:rPr lang="fr-FR" sz="1600" dirty="0"/>
              <a:t>Nommé par l’organisme de réglementation provincial</a:t>
            </a:r>
          </a:p>
          <a:p>
            <a:pPr marL="742950" lvl="1" indent="-285750">
              <a:buFont typeface="Arial" panose="020B0604020202020204" pitchFamily="34" charset="0"/>
              <a:buChar char="•"/>
            </a:pPr>
            <a:r>
              <a:rPr lang="fr-FR" sz="1600" dirty="0"/>
              <a:t>Évalue les aspects santé et sécurité du programme (sécurité, projets étudiants, services et installations de soutien)</a:t>
            </a:r>
          </a:p>
          <a:p>
            <a:pPr marL="742950" lvl="1" indent="-285750">
              <a:buFont typeface="Arial" panose="020B0604020202020204" pitchFamily="34" charset="0"/>
              <a:buChar char="•"/>
            </a:pPr>
            <a:r>
              <a:rPr lang="fr-FR" sz="1600" dirty="0"/>
              <a:t>Communique les constatations à l’organisme de réglementation</a:t>
            </a:r>
          </a:p>
          <a:p>
            <a:pPr marL="285750" indent="-285750">
              <a:buFont typeface="Arial" panose="020B0604020202020204" pitchFamily="34" charset="0"/>
              <a:buChar char="•"/>
            </a:pPr>
            <a:endParaRPr lang="fr-CA" sz="1600" dirty="0"/>
          </a:p>
          <a:p>
            <a:pPr marL="285750" indent="-285750">
              <a:buFont typeface="Arial" panose="020B0604020202020204" pitchFamily="34" charset="0"/>
              <a:buChar char="•"/>
            </a:pPr>
            <a:r>
              <a:rPr lang="fr-CA" sz="1600" dirty="0"/>
              <a:t>Pour le cycle de visites 2023-2024 :</a:t>
            </a:r>
          </a:p>
          <a:p>
            <a:pPr marL="742950" lvl="1" indent="-285750">
              <a:buFont typeface="Arial" panose="020B0604020202020204" pitchFamily="34" charset="0"/>
              <a:buChar char="•"/>
            </a:pPr>
            <a:r>
              <a:rPr lang="fr-FR" sz="1600" dirty="0"/>
              <a:t>Les organismes de réglementation ont décidé de ne pas nommer de VG.</a:t>
            </a:r>
          </a:p>
          <a:p>
            <a:pPr marL="742950" lvl="1" indent="-285750">
              <a:buFont typeface="Arial" panose="020B0604020202020204" pitchFamily="34" charset="0"/>
              <a:buChar char="•"/>
            </a:pPr>
            <a:r>
              <a:rPr lang="fr-FR" sz="1600" dirty="0"/>
              <a:t>Selon la rétroaction régulière sur le système, ce rôle ne fait pas une utilisation efficace du temps des bénévoles.</a:t>
            </a:r>
          </a:p>
          <a:p>
            <a:pPr marL="742950" lvl="1" indent="-285750">
              <a:buFont typeface="Arial" panose="020B0604020202020204" pitchFamily="34" charset="0"/>
              <a:buChar char="•"/>
            </a:pPr>
            <a:r>
              <a:rPr lang="fr-FR" sz="1600" dirty="0"/>
              <a:t>Les organismes de réglementation peuvent envoyer des observateurs à la place.</a:t>
            </a:r>
            <a:r>
              <a:rPr lang="fr-CA" sz="1600" dirty="0"/>
              <a:t> </a:t>
            </a:r>
          </a:p>
        </p:txBody>
      </p:sp>
    </p:spTree>
    <p:extLst>
      <p:ext uri="{BB962C8B-B14F-4D97-AF65-F5344CB8AC3E}">
        <p14:creationId xmlns:p14="http://schemas.microsoft.com/office/powerpoint/2010/main" val="313454437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6D21C83-BB23-B474-5D2B-ACBE4BB69E0A}"/>
              </a:ext>
            </a:extLst>
          </p:cNvPr>
          <p:cNvSpPr>
            <a:spLocks noGrp="1"/>
          </p:cNvSpPr>
          <p:nvPr>
            <p:ph idx="1"/>
          </p:nvPr>
        </p:nvSpPr>
        <p:spPr/>
        <p:txBody>
          <a:bodyPr/>
          <a:lstStyle/>
          <a:p>
            <a:r>
              <a:rPr lang="fr-FR" dirty="0"/>
              <a:t>Permettre à la fois l’EES et à l’équipe de visiteurs de gagner du temps</a:t>
            </a:r>
            <a:endParaRPr lang="fr-CA" dirty="0"/>
          </a:p>
          <a:p>
            <a:r>
              <a:rPr lang="fr-CA" dirty="0"/>
              <a:t>Fournir des messages transparents et cohérents</a:t>
            </a:r>
          </a:p>
          <a:p>
            <a:r>
              <a:rPr lang="fr-CA" dirty="0"/>
              <a:t>Passer à l’évaluation fondée sur le risque</a:t>
            </a:r>
          </a:p>
          <a:p>
            <a:pPr lvl="1"/>
            <a:r>
              <a:rPr lang="fr-CA" dirty="0"/>
              <a:t>Cheminement minimum</a:t>
            </a:r>
          </a:p>
          <a:p>
            <a:pPr lvl="1"/>
            <a:r>
              <a:rPr lang="fr-CA" dirty="0"/>
              <a:t>Étudiants</a:t>
            </a:r>
          </a:p>
          <a:p>
            <a:pPr marL="342900" lvl="1" indent="0">
              <a:buNone/>
            </a:pPr>
            <a:endParaRPr lang="en-US" dirty="0"/>
          </a:p>
          <a:p>
            <a:pPr lvl="1"/>
            <a:endParaRPr lang="en-US" dirty="0"/>
          </a:p>
          <a:p>
            <a:endParaRPr lang="en-US" dirty="0"/>
          </a:p>
        </p:txBody>
      </p:sp>
      <p:sp>
        <p:nvSpPr>
          <p:cNvPr id="4" name="Slide Number Placeholder 3">
            <a:extLst>
              <a:ext uri="{FF2B5EF4-FFF2-40B4-BE49-F238E27FC236}">
                <a16:creationId xmlns:a16="http://schemas.microsoft.com/office/drawing/2014/main" id="{3E71A86E-4AAD-6D41-5EAA-FF386830794E}"/>
              </a:ext>
            </a:extLst>
          </p:cNvPr>
          <p:cNvSpPr>
            <a:spLocks noGrp="1"/>
          </p:cNvSpPr>
          <p:nvPr>
            <p:ph type="sldNum" sz="quarter" idx="4"/>
          </p:nvPr>
        </p:nvSpPr>
        <p:spPr/>
        <p:txBody>
          <a:bodyPr/>
          <a:lstStyle/>
          <a:p>
            <a:fld id="{2D00DFA4-54D8-426D-8AF1-9A684DA98554}" type="slidenum">
              <a:rPr lang="en-CA" smtClean="0"/>
              <a:pPr/>
              <a:t>64</a:t>
            </a:fld>
            <a:endParaRPr lang="en-CA"/>
          </a:p>
        </p:txBody>
      </p:sp>
      <p:sp>
        <p:nvSpPr>
          <p:cNvPr id="5" name="Title 1">
            <a:extLst>
              <a:ext uri="{FF2B5EF4-FFF2-40B4-BE49-F238E27FC236}">
                <a16:creationId xmlns:a16="http://schemas.microsoft.com/office/drawing/2014/main" id="{F0613A20-7E46-E6F7-49D4-49FCF4651994}"/>
              </a:ext>
            </a:extLst>
          </p:cNvPr>
          <p:cNvSpPr txBox="1">
            <a:spLocks/>
          </p:cNvSpPr>
          <p:nvPr/>
        </p:nvSpPr>
        <p:spPr>
          <a:xfrm>
            <a:off x="628650" y="375047"/>
            <a:ext cx="7886700" cy="994172"/>
          </a:xfrm>
          <a:prstGeom prst="rect">
            <a:avLst/>
          </a:prstGeom>
        </p:spPr>
        <p:txBody>
          <a:bodyPr vert="horz" lIns="68580" tIns="34290" rIns="68580" bIns="34290" rtlCol="0" anchor="ctr">
            <a:normAutofit fontScale="85000" lnSpcReduction="20000"/>
          </a:bodyPr>
          <a:lstStyle>
            <a:lvl1pPr algn="l" defTabSz="914400" rtl="0" eaLnBrk="1" latinLnBrk="0" hangingPunct="1">
              <a:lnSpc>
                <a:spcPct val="90000"/>
              </a:lnSpc>
              <a:spcBef>
                <a:spcPct val="0"/>
              </a:spcBef>
              <a:buNone/>
              <a:defRPr sz="4400" b="1" kern="1200">
                <a:solidFill>
                  <a:schemeClr val="accent1"/>
                </a:solidFill>
                <a:latin typeface="+mn-lt"/>
                <a:ea typeface="+mj-ea"/>
                <a:cs typeface="+mj-cs"/>
              </a:defRPr>
            </a:lvl1pPr>
          </a:lstStyle>
          <a:p>
            <a:r>
              <a:rPr lang="fr-FR" sz="3000" dirty="0">
                <a:solidFill>
                  <a:srgbClr val="003C71"/>
                </a:solidFill>
                <a:latin typeface="Calibri" panose="020F0502020204030204"/>
              </a:rPr>
              <a:t>Mise à jour de la documentation requise pour les visites</a:t>
            </a:r>
            <a:br>
              <a:rPr lang="fr-CA" sz="3000" dirty="0">
                <a:solidFill>
                  <a:srgbClr val="003C71"/>
                </a:solidFill>
                <a:latin typeface="Calibri" panose="020F0502020204030204"/>
              </a:rPr>
            </a:br>
            <a:endParaRPr lang="fr-FR" sz="3000" dirty="0">
              <a:solidFill>
                <a:srgbClr val="003C71"/>
              </a:solidFill>
              <a:latin typeface="Calibri" panose="020F0502020204030204"/>
              <a:cs typeface="Calibri"/>
            </a:endParaRPr>
          </a:p>
          <a:p>
            <a:r>
              <a:rPr lang="fr-CA" sz="1500" b="0" dirty="0">
                <a:solidFill>
                  <a:srgbClr val="003C71"/>
                </a:solidFill>
                <a:latin typeface="Calibri" panose="020F0502020204030204"/>
              </a:rPr>
              <a:t>Les instructions générales ont été actualisées pour refléter la nouvelle liste des documents que les programmes doivent fournir pour préparer une visite.</a:t>
            </a:r>
            <a:endParaRPr lang="fr-CA" sz="3300">
              <a:cs typeface="Calibri"/>
            </a:endParaRPr>
          </a:p>
        </p:txBody>
      </p:sp>
    </p:spTree>
    <p:extLst>
      <p:ext uri="{BB962C8B-B14F-4D97-AF65-F5344CB8AC3E}">
        <p14:creationId xmlns:p14="http://schemas.microsoft.com/office/powerpoint/2010/main" val="163695005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0039A-159B-78B2-A141-1ED84A61E9EA}"/>
              </a:ext>
            </a:extLst>
          </p:cNvPr>
          <p:cNvSpPr>
            <a:spLocks noGrp="1"/>
          </p:cNvSpPr>
          <p:nvPr>
            <p:ph type="title"/>
          </p:nvPr>
        </p:nvSpPr>
        <p:spPr/>
        <p:txBody>
          <a:bodyPr>
            <a:normAutofit/>
          </a:bodyPr>
          <a:lstStyle/>
          <a:p>
            <a:r>
              <a:rPr lang="fr-FR" sz="2600" dirty="0">
                <a:solidFill>
                  <a:srgbClr val="003C71"/>
                </a:solidFill>
                <a:latin typeface="Calibri" panose="020F0502020204030204"/>
              </a:rPr>
              <a:t>Mise à jour de la documentation requise pour les visites</a:t>
            </a:r>
            <a:br>
              <a:rPr lang="en-CA" sz="2600" dirty="0">
                <a:latin typeface="Calibri" panose="020F0502020204030204"/>
              </a:rPr>
            </a:br>
            <a:r>
              <a:rPr lang="fr-FR" sz="1500" b="0" dirty="0">
                <a:solidFill>
                  <a:srgbClr val="003C71"/>
                </a:solidFill>
                <a:latin typeface="Calibri" panose="020F0502020204030204"/>
              </a:rPr>
              <a:t>Les instructions générales ont été actualisées pour refléter la nouvelle liste des documents que les programmes doivent fournir pour préparer une visite.</a:t>
            </a:r>
            <a:r>
              <a:rPr lang="en-US" sz="1500" b="0" dirty="0">
                <a:solidFill>
                  <a:srgbClr val="003C71"/>
                </a:solidFill>
                <a:latin typeface="Calibri" panose="020F0502020204030204"/>
              </a:rPr>
              <a:t> </a:t>
            </a:r>
            <a:endParaRPr lang="en-CA" dirty="0"/>
          </a:p>
        </p:txBody>
      </p:sp>
      <p:sp>
        <p:nvSpPr>
          <p:cNvPr id="3" name="Content Placeholder 2">
            <a:extLst>
              <a:ext uri="{FF2B5EF4-FFF2-40B4-BE49-F238E27FC236}">
                <a16:creationId xmlns:a16="http://schemas.microsoft.com/office/drawing/2014/main" id="{00EE9856-FB91-28EB-2432-95DD2C47634A}"/>
              </a:ext>
            </a:extLst>
          </p:cNvPr>
          <p:cNvSpPr>
            <a:spLocks noGrp="1"/>
          </p:cNvSpPr>
          <p:nvPr>
            <p:ph idx="1"/>
          </p:nvPr>
        </p:nvSpPr>
        <p:spPr>
          <a:xfrm>
            <a:off x="628650" y="1369219"/>
            <a:ext cx="7886700" cy="3002756"/>
          </a:xfrm>
        </p:spPr>
        <p:txBody>
          <a:bodyPr vert="horz" lIns="91440" tIns="45720" rIns="91440" bIns="45720" rtlCol="0" anchor="t">
            <a:normAutofit fontScale="62500" lnSpcReduction="20000"/>
          </a:bodyPr>
          <a:lstStyle/>
          <a:p>
            <a:pPr marL="0" indent="0">
              <a:buNone/>
            </a:pPr>
            <a:r>
              <a:rPr lang="fr-CA" sz="3000" dirty="0">
                <a:solidFill>
                  <a:srgbClr val="003C71"/>
                </a:solidFill>
              </a:rPr>
              <a:t>Documentation requise pour les visites</a:t>
            </a:r>
          </a:p>
          <a:p>
            <a:pPr marL="217805" indent="-217805">
              <a:buFont typeface="Wingdings" panose="05000000000000000000" pitchFamily="2" charset="2"/>
              <a:buChar char="§"/>
            </a:pPr>
            <a:r>
              <a:rPr lang="fr-CA" dirty="0"/>
              <a:t>A. </a:t>
            </a:r>
            <a:r>
              <a:rPr lang="fr-FR" dirty="0"/>
              <a:t>Information opérationnelle sur le programme</a:t>
            </a:r>
            <a:r>
              <a:rPr lang="fr-CA" dirty="0"/>
              <a:t> (fournie dans le questionnaire et les documents connexes avant la visite; des liens d’accès aux documents sont acceptés) </a:t>
            </a:r>
            <a:r>
              <a:rPr lang="fr-CA" sz="2100" dirty="0">
                <a:solidFill>
                  <a:srgbClr val="FF0000"/>
                </a:solidFill>
              </a:rPr>
              <a:t>– 8 semaines avant la visite!</a:t>
            </a:r>
            <a:endParaRPr lang="fr-CA" sz="2100" dirty="0">
              <a:solidFill>
                <a:srgbClr val="FF0000"/>
              </a:solidFill>
              <a:cs typeface="Calibri" panose="020F0502020204030204"/>
            </a:endParaRPr>
          </a:p>
          <a:p>
            <a:pPr marL="217805" indent="-217805">
              <a:buFont typeface="Wingdings" panose="05000000000000000000" pitchFamily="2" charset="2"/>
              <a:buChar char="§"/>
            </a:pPr>
            <a:r>
              <a:rPr lang="fr-CA" dirty="0"/>
              <a:t>B. Explication détaillée des qualités requises des diplômés et de l’amélioration continue (fournie lors d’une présentation ou durant la visite) </a:t>
            </a:r>
            <a:r>
              <a:rPr lang="fr-CA" sz="2100" dirty="0">
                <a:solidFill>
                  <a:srgbClr val="FF0000"/>
                </a:solidFill>
              </a:rPr>
              <a:t>– fournie sur place!</a:t>
            </a:r>
            <a:endParaRPr lang="fr-CA" sz="2100" dirty="0">
              <a:solidFill>
                <a:srgbClr val="FF0000"/>
              </a:solidFill>
              <a:cs typeface="Calibri"/>
            </a:endParaRPr>
          </a:p>
          <a:p>
            <a:pPr marL="217805" indent="-217805">
              <a:lnSpc>
                <a:spcPct val="124000"/>
              </a:lnSpc>
              <a:buFont typeface="Wingdings" panose="05000000000000000000" pitchFamily="2" charset="2"/>
              <a:buChar char="§"/>
            </a:pPr>
            <a:r>
              <a:rPr lang="fr-CA" dirty="0"/>
              <a:t>C. Plans de cours détaillés (en format électronique) </a:t>
            </a:r>
            <a:r>
              <a:rPr lang="fr-CA" sz="2100" dirty="0">
                <a:solidFill>
                  <a:srgbClr val="FF0000"/>
                </a:solidFill>
              </a:rPr>
              <a:t>– fournis au moment convenu! </a:t>
            </a:r>
            <a:endParaRPr lang="fr-CA" sz="2100" dirty="0">
              <a:solidFill>
                <a:srgbClr val="FF0000"/>
              </a:solidFill>
              <a:cs typeface="Calibri" panose="020F0502020204030204"/>
            </a:endParaRPr>
          </a:p>
          <a:p>
            <a:pPr marL="217805" indent="-217805">
              <a:lnSpc>
                <a:spcPct val="134000"/>
              </a:lnSpc>
              <a:buFont typeface="Wingdings" panose="05000000000000000000" pitchFamily="2" charset="2"/>
              <a:buChar char="§"/>
            </a:pPr>
            <a:r>
              <a:rPr lang="fr-CA" dirty="0"/>
              <a:t>D. </a:t>
            </a:r>
            <a:r>
              <a:rPr lang="fr-FR" dirty="0"/>
              <a:t>Exemples de travaux et d’évaluations d’étudiants</a:t>
            </a:r>
            <a:r>
              <a:rPr lang="fr-CA" dirty="0"/>
              <a:t> (en format électronique si possible) </a:t>
            </a:r>
            <a:r>
              <a:rPr lang="fr-CA" sz="2100" dirty="0">
                <a:solidFill>
                  <a:srgbClr val="FF0000"/>
                </a:solidFill>
              </a:rPr>
              <a:t>– fournis au moment convenu!</a:t>
            </a:r>
            <a:endParaRPr lang="fr-CA" sz="2100" dirty="0">
              <a:solidFill>
                <a:srgbClr val="FF0000"/>
              </a:solidFill>
              <a:cs typeface="Calibri" panose="020F0502020204030204"/>
            </a:endParaRPr>
          </a:p>
          <a:p>
            <a:pPr marL="217805" indent="-217805">
              <a:buFont typeface="Wingdings" panose="05000000000000000000" pitchFamily="2" charset="2"/>
              <a:buChar char="§"/>
            </a:pPr>
            <a:r>
              <a:rPr lang="fr-CA" dirty="0"/>
              <a:t>E. Travaux d’étudiants évalués (en format électronique si possible) </a:t>
            </a:r>
            <a:r>
              <a:rPr lang="fr-CA" sz="2100" dirty="0">
                <a:solidFill>
                  <a:srgbClr val="FF0000"/>
                </a:solidFill>
              </a:rPr>
              <a:t>– fournis au moment convenu!</a:t>
            </a:r>
            <a:endParaRPr lang="fr-CA" sz="2100" dirty="0">
              <a:solidFill>
                <a:srgbClr val="FF0000"/>
              </a:solidFill>
              <a:cs typeface="Calibri" panose="020F0502020204030204"/>
            </a:endParaRPr>
          </a:p>
          <a:p>
            <a:pPr marL="217805" indent="-217805">
              <a:buFont typeface="Wingdings" panose="05000000000000000000" pitchFamily="2" charset="2"/>
              <a:buChar char="§"/>
            </a:pPr>
            <a:r>
              <a:rPr lang="fr-CA" dirty="0"/>
              <a:t>F. Éléments </a:t>
            </a:r>
            <a:r>
              <a:rPr lang="fr-FR" dirty="0"/>
              <a:t>probants d'une culture de la sécurité</a:t>
            </a:r>
            <a:r>
              <a:rPr lang="fr-CA" dirty="0"/>
              <a:t> </a:t>
            </a:r>
            <a:r>
              <a:rPr lang="fr-CA" sz="2100" dirty="0">
                <a:solidFill>
                  <a:srgbClr val="FF0000"/>
                </a:solidFill>
              </a:rPr>
              <a:t>– fournis sur place!</a:t>
            </a:r>
            <a:endParaRPr lang="fr-CA" sz="2100" dirty="0">
              <a:solidFill>
                <a:srgbClr val="FF0000"/>
              </a:solidFill>
              <a:cs typeface="Calibri"/>
            </a:endParaRPr>
          </a:p>
        </p:txBody>
      </p:sp>
      <p:sp>
        <p:nvSpPr>
          <p:cNvPr id="4" name="Slide Number Placeholder 3">
            <a:extLst>
              <a:ext uri="{FF2B5EF4-FFF2-40B4-BE49-F238E27FC236}">
                <a16:creationId xmlns:a16="http://schemas.microsoft.com/office/drawing/2014/main" id="{C9D0DD5E-3606-AF95-CFB1-4B7946F1B751}"/>
              </a:ext>
            </a:extLst>
          </p:cNvPr>
          <p:cNvSpPr>
            <a:spLocks noGrp="1"/>
          </p:cNvSpPr>
          <p:nvPr>
            <p:ph type="sldNum" sz="quarter" idx="4"/>
          </p:nvPr>
        </p:nvSpPr>
        <p:spPr/>
        <p:txBody>
          <a:bodyPr/>
          <a:lstStyle/>
          <a:p>
            <a:fld id="{2D00DFA4-54D8-426D-8AF1-9A684DA98554}" type="slidenum">
              <a:rPr lang="en-CA" smtClean="0"/>
              <a:pPr/>
              <a:t>65</a:t>
            </a:fld>
            <a:endParaRPr lang="en-CA"/>
          </a:p>
        </p:txBody>
      </p:sp>
    </p:spTree>
    <p:extLst>
      <p:ext uri="{BB962C8B-B14F-4D97-AF65-F5344CB8AC3E}">
        <p14:creationId xmlns:p14="http://schemas.microsoft.com/office/powerpoint/2010/main" val="156739326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p:txBody>
          <a:bodyPr>
            <a:normAutofit fontScale="90000"/>
          </a:bodyPr>
          <a:lstStyle/>
          <a:p>
            <a:r>
              <a:rPr lang="fr-FR" dirty="0"/>
              <a:t>Exception provisoire pour les étudiants qui participent à des échanges internationaux</a:t>
            </a:r>
            <a:endParaRPr lang="fr-CA">
              <a:cs typeface="Calibri"/>
            </a:endParaRPr>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p:txBody>
          <a:bodyPr vert="horz" lIns="91440" tIns="45720" rIns="91440" bIns="45720" rtlCol="0" anchor="t">
            <a:normAutofit fontScale="55000" lnSpcReduction="20000"/>
          </a:bodyPr>
          <a:lstStyle/>
          <a:p>
            <a:r>
              <a:rPr lang="fr-CA" dirty="0"/>
              <a:t>Une politique limitée à une situation mise en place pour le cycle 2023-2024</a:t>
            </a:r>
          </a:p>
          <a:p>
            <a:pPr lvl="1"/>
            <a:r>
              <a:rPr lang="fr-FR" dirty="0"/>
              <a:t>Vise à surmonter les obstacles liés à l’agrément qui empêchent les étudiants de participer à des échanges internationaux</a:t>
            </a:r>
          </a:p>
          <a:p>
            <a:pPr lvl="1"/>
            <a:r>
              <a:rPr lang="fr-FR" dirty="0"/>
              <a:t>Sera réévaluée en juin 2027</a:t>
            </a:r>
          </a:p>
          <a:p>
            <a:pPr lvl="1"/>
            <a:r>
              <a:rPr lang="fr-FR" dirty="0"/>
              <a:t>Cette réévaluation tiendra compte des résultats de la Priorité stratégique 1.1. d’Ingénieurs Canada de 2022-2024</a:t>
            </a:r>
          </a:p>
          <a:p>
            <a:r>
              <a:rPr lang="fr-CA" dirty="0"/>
              <a:t>Normes touchées :</a:t>
            </a:r>
            <a:endParaRPr lang="fr-CA" dirty="0">
              <a:cs typeface="Calibri"/>
            </a:endParaRPr>
          </a:p>
          <a:p>
            <a:pPr lvl="1"/>
            <a:r>
              <a:rPr lang="fr-CA" dirty="0"/>
              <a:t>3.3.1 : Admission</a:t>
            </a:r>
          </a:p>
          <a:p>
            <a:pPr lvl="1"/>
            <a:r>
              <a:rPr lang="fr-CA" dirty="0"/>
              <a:t>3.3.2 : Passage d’une année à l’autre et diplomation</a:t>
            </a:r>
          </a:p>
          <a:p>
            <a:pPr lvl="1"/>
            <a:r>
              <a:rPr lang="fr-CA" dirty="0"/>
              <a:t>3.4.4.1 : 600 UA des sciences du génie et conception en ingénierie </a:t>
            </a:r>
          </a:p>
          <a:p>
            <a:pPr lvl="1"/>
            <a:r>
              <a:rPr lang="fr-CA" dirty="0"/>
              <a:t>3.4.4.4 : 225 UA de la conception en ingénierie</a:t>
            </a:r>
          </a:p>
          <a:p>
            <a:pPr lvl="1"/>
            <a:r>
              <a:rPr lang="fr-CA" dirty="0"/>
              <a:t>3.4.8 : Satisfaction de toutes les exigences relatives au contenu du programme </a:t>
            </a:r>
          </a:p>
          <a:p>
            <a:pPr lvl="1"/>
            <a:r>
              <a:rPr lang="fr-CA" dirty="0"/>
              <a:t>3.5.5 : Statut des membres du corps professoral à l’égard de la profession d’ingénieur</a:t>
            </a:r>
          </a:p>
          <a:p>
            <a:pPr lvl="1"/>
            <a:r>
              <a:rPr lang="fr-CA" dirty="0"/>
              <a:t>Annexe 1 : </a:t>
            </a:r>
            <a:r>
              <a:rPr lang="fr-FR" dirty="0"/>
              <a:t>Règlements pour l’octroi de crédits de transfert</a:t>
            </a:r>
            <a:endParaRPr lang="fr-CA" dirty="0">
              <a:cs typeface="Calibri"/>
            </a:endParaRPr>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66</a:t>
            </a:fld>
            <a:endParaRPr lang="en-CA"/>
          </a:p>
        </p:txBody>
      </p:sp>
    </p:spTree>
    <p:extLst>
      <p:ext uri="{BB962C8B-B14F-4D97-AF65-F5344CB8AC3E}">
        <p14:creationId xmlns:p14="http://schemas.microsoft.com/office/powerpoint/2010/main" val="161342807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a:xfrm>
            <a:off x="354330" y="170974"/>
            <a:ext cx="7886700" cy="994172"/>
          </a:xfrm>
        </p:spPr>
        <p:txBody>
          <a:bodyPr>
            <a:noAutofit/>
          </a:bodyPr>
          <a:lstStyle/>
          <a:p>
            <a:r>
              <a:rPr lang="fr-CA" sz="2800" dirty="0"/>
              <a:t>Attentes à l’égard du programme : Documentation des processus et procédures d’échanges internationaux</a:t>
            </a:r>
            <a:endParaRPr lang="fr-CA" sz="2800" dirty="0">
              <a:cs typeface="Calibri"/>
            </a:endParaRPr>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a:xfrm>
            <a:off x="354330" y="1224570"/>
            <a:ext cx="8103870" cy="3671411"/>
          </a:xfrm>
        </p:spPr>
        <p:txBody>
          <a:bodyPr>
            <a:noAutofit/>
          </a:bodyPr>
          <a:lstStyle/>
          <a:p>
            <a:r>
              <a:rPr lang="fr-CA" sz="1800" dirty="0"/>
              <a:t>Processus et procédures pour évaluer les activités d’apprentissage suivies dans un établissement hôte : </a:t>
            </a:r>
          </a:p>
          <a:p>
            <a:pPr lvl="1"/>
            <a:r>
              <a:rPr lang="fr-FR" sz="1400" dirty="0"/>
              <a:t>L’établissement d’attache doit vérifier et fournir des preuves que le niveau de l’activité d’apprentissage pour laquelle le crédit est accordé est égal ou supérieur au niveau du programme de génie dispensé par l’établissement d’attache</a:t>
            </a:r>
            <a:r>
              <a:rPr lang="fr-CA" sz="1400" dirty="0"/>
              <a:t>.</a:t>
            </a:r>
          </a:p>
          <a:p>
            <a:pPr lvl="1"/>
            <a:r>
              <a:rPr lang="fr-CA" sz="1400" dirty="0"/>
              <a:t>L’établissement d’attache doit évaluer la liste des activités d’apprentissage proposées devant être suivies par chaque étudiant participant à un échange.</a:t>
            </a:r>
          </a:p>
          <a:p>
            <a:pPr lvl="1"/>
            <a:r>
              <a:rPr lang="fr-CA" sz="1400" dirty="0"/>
              <a:t>L’établissement d’attache doit avoir des processus et des procédures documentés pour vérifier que les activités d’apprentissage de l’établissement hôte pour lesquelles des crédits de transfert sont accordés ont au moins le même nombre d’UA que les activités d’apprentissage de l’établissement d’attache, conformément aux catégories de contenu du programme du BCAPG.</a:t>
            </a:r>
          </a:p>
          <a:p>
            <a:pPr lvl="1"/>
            <a:r>
              <a:rPr lang="fr-CA" sz="1400" dirty="0"/>
              <a:t>Les processus et procédures de l’établissement d’attache doivent être mis à la disposition de l’équipe de visiteurs.</a:t>
            </a:r>
          </a:p>
          <a:p>
            <a:pPr lvl="1"/>
            <a:endParaRPr lang="en-CA" dirty="0"/>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67</a:t>
            </a:fld>
            <a:endParaRPr lang="en-CA"/>
          </a:p>
        </p:txBody>
      </p:sp>
    </p:spTree>
    <p:extLst>
      <p:ext uri="{BB962C8B-B14F-4D97-AF65-F5344CB8AC3E}">
        <p14:creationId xmlns:p14="http://schemas.microsoft.com/office/powerpoint/2010/main" val="392419817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7FCC0A-A8E6-80DF-2F88-A0DE1FA749BC}"/>
              </a:ext>
            </a:extLst>
          </p:cNvPr>
          <p:cNvSpPr>
            <a:spLocks noGrp="1"/>
          </p:cNvSpPr>
          <p:nvPr>
            <p:ph type="title"/>
          </p:nvPr>
        </p:nvSpPr>
        <p:spPr>
          <a:xfrm>
            <a:off x="354330" y="170974"/>
            <a:ext cx="7886700" cy="994172"/>
          </a:xfrm>
        </p:spPr>
        <p:txBody>
          <a:bodyPr>
            <a:noAutofit/>
          </a:bodyPr>
          <a:lstStyle/>
          <a:p>
            <a:r>
              <a:rPr lang="fr-CA" sz="2800" dirty="0"/>
              <a:t>Attentes à l’égard du programme : </a:t>
            </a:r>
            <a:br>
              <a:rPr lang="fr-CA" sz="2800" dirty="0"/>
            </a:br>
            <a:r>
              <a:rPr lang="fr-CA" sz="2800" dirty="0"/>
              <a:t>Addenda au questionnaire</a:t>
            </a:r>
            <a:endParaRPr lang="fr-CA" sz="2800" dirty="0">
              <a:cs typeface="Calibri"/>
            </a:endParaRPr>
          </a:p>
        </p:txBody>
      </p:sp>
      <p:sp>
        <p:nvSpPr>
          <p:cNvPr id="3" name="Content Placeholder 2">
            <a:extLst>
              <a:ext uri="{FF2B5EF4-FFF2-40B4-BE49-F238E27FC236}">
                <a16:creationId xmlns:a16="http://schemas.microsoft.com/office/drawing/2014/main" id="{EAB31C48-FE02-4360-1B1E-AF1028553A59}"/>
              </a:ext>
            </a:extLst>
          </p:cNvPr>
          <p:cNvSpPr>
            <a:spLocks noGrp="1"/>
          </p:cNvSpPr>
          <p:nvPr>
            <p:ph idx="1"/>
          </p:nvPr>
        </p:nvSpPr>
        <p:spPr>
          <a:xfrm>
            <a:off x="597974" y="1083468"/>
            <a:ext cx="7358087" cy="3671411"/>
          </a:xfrm>
        </p:spPr>
        <p:txBody>
          <a:bodyPr>
            <a:noAutofit/>
          </a:bodyPr>
          <a:lstStyle/>
          <a:p>
            <a:r>
              <a:rPr lang="fr-CA" sz="1900" dirty="0"/>
              <a:t>Preuves à fournir si l’</a:t>
            </a:r>
            <a:r>
              <a:rPr lang="fr-CA" sz="1900" i="1" dirty="0"/>
              <a:t>Exception provisoire</a:t>
            </a:r>
            <a:r>
              <a:rPr lang="fr-CA" sz="1900" dirty="0"/>
              <a:t> est utilisée :</a:t>
            </a:r>
          </a:p>
          <a:p>
            <a:pPr lvl="1"/>
            <a:r>
              <a:rPr lang="fr-FR" sz="1900" dirty="0"/>
              <a:t>Les processus et procédures pour les étudiants qui participent à des échanges internationaux</a:t>
            </a:r>
            <a:endParaRPr lang="fr-CA" sz="1900" dirty="0"/>
          </a:p>
          <a:p>
            <a:pPr lvl="1"/>
            <a:r>
              <a:rPr lang="fr-CA" sz="1900" dirty="0"/>
              <a:t>Une description du processus d’évaluation, y compris de l’information sur l</a:t>
            </a:r>
            <a:r>
              <a:rPr lang="fr-FR" sz="1900" dirty="0"/>
              <a:t>es personnes qui approuvent les activités d'apprentissage et les équivalences de programmes pour l'octroi de crédits de transfert</a:t>
            </a:r>
            <a:endParaRPr lang="fr-CA" sz="1900" dirty="0"/>
          </a:p>
          <a:p>
            <a:pPr lvl="1"/>
            <a:r>
              <a:rPr lang="fr-FR" sz="1900" dirty="0"/>
              <a:t>Un maximum de trois exemples de documents pour démontrer le processus d’évaluation</a:t>
            </a:r>
            <a:r>
              <a:rPr lang="fr-CA" sz="1900" dirty="0"/>
              <a:t> </a:t>
            </a:r>
          </a:p>
          <a:p>
            <a:pPr lvl="1"/>
            <a:r>
              <a:rPr lang="fr-FR" sz="1900" dirty="0"/>
              <a:t>La ou les personnes responsables doivent être prêtes à discuter des processus et des procédures avec l'équipe de visiteurs.</a:t>
            </a:r>
            <a:r>
              <a:rPr lang="fr-CA" sz="1900" dirty="0"/>
              <a:t> </a:t>
            </a:r>
          </a:p>
          <a:p>
            <a:pPr lvl="1"/>
            <a:endParaRPr lang="en-GB" dirty="0"/>
          </a:p>
          <a:p>
            <a:pPr lvl="1"/>
            <a:endParaRPr lang="en-CA" dirty="0"/>
          </a:p>
        </p:txBody>
      </p:sp>
      <p:sp>
        <p:nvSpPr>
          <p:cNvPr id="4" name="Slide Number Placeholder 3">
            <a:extLst>
              <a:ext uri="{FF2B5EF4-FFF2-40B4-BE49-F238E27FC236}">
                <a16:creationId xmlns:a16="http://schemas.microsoft.com/office/drawing/2014/main" id="{17D52B04-8947-AFF7-0D84-BE5F4A3F1161}"/>
              </a:ext>
            </a:extLst>
          </p:cNvPr>
          <p:cNvSpPr>
            <a:spLocks noGrp="1"/>
          </p:cNvSpPr>
          <p:nvPr>
            <p:ph type="sldNum" sz="quarter" idx="4"/>
          </p:nvPr>
        </p:nvSpPr>
        <p:spPr/>
        <p:txBody>
          <a:bodyPr/>
          <a:lstStyle/>
          <a:p>
            <a:fld id="{2D00DFA4-54D8-426D-8AF1-9A684DA98554}" type="slidenum">
              <a:rPr lang="en-CA" smtClean="0"/>
              <a:pPr/>
              <a:t>68</a:t>
            </a:fld>
            <a:endParaRPr lang="en-CA"/>
          </a:p>
        </p:txBody>
      </p:sp>
    </p:spTree>
    <p:extLst>
      <p:ext uri="{BB962C8B-B14F-4D97-AF65-F5344CB8AC3E}">
        <p14:creationId xmlns:p14="http://schemas.microsoft.com/office/powerpoint/2010/main" val="87586325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E07F6-9FBC-4832-B123-65348070622F}"/>
              </a:ext>
            </a:extLst>
          </p:cNvPr>
          <p:cNvSpPr>
            <a:spLocks noGrp="1"/>
          </p:cNvSpPr>
          <p:nvPr>
            <p:ph type="title"/>
          </p:nvPr>
        </p:nvSpPr>
        <p:spPr/>
        <p:txBody>
          <a:bodyPr>
            <a:normAutofit fontScale="90000"/>
          </a:bodyPr>
          <a:lstStyle/>
          <a:p>
            <a:r>
              <a:rPr lang="fr-CA" sz="4050" dirty="0">
                <a:solidFill>
                  <a:srgbClr val="003C71"/>
                </a:solidFill>
              </a:rPr>
              <a:t>Documentation 2023-2024</a:t>
            </a:r>
            <a:br>
              <a:rPr lang="fr-CA" sz="4050" dirty="0">
                <a:solidFill>
                  <a:srgbClr val="003C71"/>
                </a:solidFill>
              </a:rPr>
            </a:br>
            <a:r>
              <a:rPr lang="fr-FR" sz="3100" b="0" dirty="0">
                <a:solidFill>
                  <a:srgbClr val="003C71"/>
                </a:solidFill>
              </a:rPr>
              <a:t>Importance du processus des QRD/AC : Résumé des changements</a:t>
            </a:r>
            <a:endParaRPr lang="fr-CA" dirty="0"/>
          </a:p>
        </p:txBody>
      </p:sp>
      <p:sp>
        <p:nvSpPr>
          <p:cNvPr id="3" name="Content Placeholder 2">
            <a:extLst>
              <a:ext uri="{FF2B5EF4-FFF2-40B4-BE49-F238E27FC236}">
                <a16:creationId xmlns:a16="http://schemas.microsoft.com/office/drawing/2014/main" id="{37C2A3ED-792A-40B3-8715-8F99A3339135}"/>
              </a:ext>
            </a:extLst>
          </p:cNvPr>
          <p:cNvSpPr>
            <a:spLocks noGrp="1"/>
          </p:cNvSpPr>
          <p:nvPr>
            <p:ph idx="1"/>
          </p:nvPr>
        </p:nvSpPr>
        <p:spPr>
          <a:xfrm>
            <a:off x="351064" y="1508012"/>
            <a:ext cx="3902528" cy="3227274"/>
          </a:xfrm>
        </p:spPr>
        <p:txBody>
          <a:bodyPr vert="horz" lIns="91440" tIns="45720" rIns="91440" bIns="45720" rtlCol="0" anchor="t">
            <a:normAutofit lnSpcReduction="10000"/>
          </a:bodyPr>
          <a:lstStyle/>
          <a:p>
            <a:pPr marL="0" indent="0">
              <a:buNone/>
            </a:pPr>
            <a:r>
              <a:rPr lang="fr-CA" dirty="0">
                <a:solidFill>
                  <a:srgbClr val="003C71"/>
                </a:solidFill>
              </a:rPr>
              <a:t>Document d’appui 1</a:t>
            </a:r>
          </a:p>
          <a:p>
            <a:pPr marL="213995" lvl="1" indent="-213995">
              <a:buFont typeface="Wingdings" panose="05000000000000000000" pitchFamily="2" charset="2"/>
              <a:buChar char="Ø"/>
            </a:pPr>
            <a:r>
              <a:rPr lang="fr-FR" sz="1650" dirty="0"/>
              <a:t>Sélectionner </a:t>
            </a:r>
            <a:r>
              <a:rPr lang="fr-FR" sz="1650" b="1" dirty="0"/>
              <a:t>3 à 5</a:t>
            </a:r>
            <a:r>
              <a:rPr lang="fr-FR" sz="1650" dirty="0"/>
              <a:t> cours (ou activités d'apprentissage) utilisés pour évaluer l'atteinte de chaque qualité requise. Pour chaque cours, décrire les cartes du programme, les indicateurs et les outils d'évaluation</a:t>
            </a:r>
            <a:endParaRPr lang="fr-CA" sz="1650" dirty="0">
              <a:cs typeface="Calibri"/>
            </a:endParaRPr>
          </a:p>
          <a:p>
            <a:pPr marL="213995" lvl="1" indent="-213995">
              <a:buFont typeface="Wingdings" panose="05000000000000000000" pitchFamily="2" charset="2"/>
              <a:buChar char="Ø"/>
            </a:pPr>
            <a:endParaRPr lang="fr-CA" sz="1650" dirty="0">
              <a:cs typeface="Calibri"/>
            </a:endParaRPr>
          </a:p>
          <a:p>
            <a:pPr marL="213995" lvl="1" indent="-213995">
              <a:buFont typeface="Wingdings" panose="05000000000000000000" pitchFamily="2" charset="2"/>
              <a:buChar char="Ø"/>
            </a:pPr>
            <a:r>
              <a:rPr lang="fr-CA" sz="1650" dirty="0"/>
              <a:t>Documenter les résultats de l’évaluation de chaque QRD</a:t>
            </a:r>
            <a:endParaRPr lang="fr-CA" sz="1650" dirty="0">
              <a:cs typeface="Calibri"/>
            </a:endParaRPr>
          </a:p>
          <a:p>
            <a:pPr marL="0" indent="0">
              <a:buNone/>
            </a:pPr>
            <a:endParaRPr lang="en-CA" dirty="0"/>
          </a:p>
        </p:txBody>
      </p:sp>
      <p:sp>
        <p:nvSpPr>
          <p:cNvPr id="4" name="Slide Number Placeholder 3">
            <a:extLst>
              <a:ext uri="{FF2B5EF4-FFF2-40B4-BE49-F238E27FC236}">
                <a16:creationId xmlns:a16="http://schemas.microsoft.com/office/drawing/2014/main" id="{878339EF-9432-4385-86B1-F18D37C123D7}"/>
              </a:ext>
            </a:extLst>
          </p:cNvPr>
          <p:cNvSpPr>
            <a:spLocks noGrp="1"/>
          </p:cNvSpPr>
          <p:nvPr>
            <p:ph type="sldNum" sz="quarter" idx="4"/>
          </p:nvPr>
        </p:nvSpPr>
        <p:spPr/>
        <p:txBody>
          <a:bodyPr/>
          <a:lstStyle/>
          <a:p>
            <a:fld id="{2D00DFA4-54D8-426D-8AF1-9A684DA98554}" type="slidenum">
              <a:rPr lang="en-CA" smtClean="0"/>
              <a:pPr/>
              <a:t>69</a:t>
            </a:fld>
            <a:endParaRPr lang="en-CA"/>
          </a:p>
        </p:txBody>
      </p:sp>
      <p:sp>
        <p:nvSpPr>
          <p:cNvPr id="7" name="Content Placeholder 2">
            <a:extLst>
              <a:ext uri="{FF2B5EF4-FFF2-40B4-BE49-F238E27FC236}">
                <a16:creationId xmlns:a16="http://schemas.microsoft.com/office/drawing/2014/main" id="{781C822B-81DA-495A-9DA9-4343134DFEF0}"/>
              </a:ext>
            </a:extLst>
          </p:cNvPr>
          <p:cNvSpPr txBox="1">
            <a:spLocks/>
          </p:cNvSpPr>
          <p:nvPr/>
        </p:nvSpPr>
        <p:spPr>
          <a:xfrm>
            <a:off x="4310743" y="1508012"/>
            <a:ext cx="4278086" cy="3227274"/>
          </a:xfrm>
          <a:prstGeom prst="rect">
            <a:avLst/>
          </a:prstGeom>
        </p:spPr>
        <p:txBody>
          <a:bodyPr vert="horz" lIns="68580" tIns="34290" rIns="68580" bIns="34290" rtlCol="0">
            <a:normAutofit fontScale="85000" lnSpcReduction="10000"/>
          </a:bodyPr>
          <a:lstStyle>
            <a:lvl1pPr marL="457200" indent="-457200" algn="l" defTabSz="914400" rtl="0" eaLnBrk="1" latinLnBrk="0" hangingPunct="1">
              <a:lnSpc>
                <a:spcPct val="114000"/>
              </a:lnSpc>
              <a:spcBef>
                <a:spcPts val="1000"/>
              </a:spcBef>
              <a:buClr>
                <a:schemeClr val="accent4"/>
              </a:buClr>
              <a:buSzPct val="110000"/>
              <a:buFont typeface="Calibri" panose="020F0502020204030204" pitchFamily="34" charset="0"/>
              <a:buChar char="•"/>
              <a:defRPr sz="3200" kern="1200">
                <a:solidFill>
                  <a:schemeClr val="tx1"/>
                </a:solidFill>
                <a:latin typeface="+mn-lt"/>
                <a:ea typeface="+mn-ea"/>
                <a:cs typeface="+mn-cs"/>
              </a:defRPr>
            </a:lvl1pPr>
            <a:lvl2pPr marL="914400" indent="-457200" algn="l" defTabSz="914400" rtl="0" eaLnBrk="1" latinLnBrk="0" hangingPunct="1">
              <a:lnSpc>
                <a:spcPct val="114000"/>
              </a:lnSpc>
              <a:spcBef>
                <a:spcPts val="500"/>
              </a:spcBef>
              <a:buClr>
                <a:schemeClr val="accent4"/>
              </a:buClr>
              <a:buFont typeface="Wingdings" panose="05000000000000000000" pitchFamily="2" charset="2"/>
              <a:buChar char="§"/>
              <a:defRPr sz="2800" kern="1200">
                <a:solidFill>
                  <a:schemeClr val="tx1"/>
                </a:solidFill>
                <a:latin typeface="+mn-lt"/>
                <a:ea typeface="+mn-ea"/>
                <a:cs typeface="+mn-cs"/>
              </a:defRPr>
            </a:lvl2pPr>
            <a:lvl3pPr marL="1143000" indent="-228600" algn="l" defTabSz="914400" rtl="0" eaLnBrk="1" latinLnBrk="0" hangingPunct="1">
              <a:lnSpc>
                <a:spcPct val="114000"/>
              </a:lnSpc>
              <a:spcBef>
                <a:spcPts val="500"/>
              </a:spcBef>
              <a:buClr>
                <a:schemeClr val="accent4"/>
              </a:buClr>
              <a:buFont typeface="Calibri" panose="020F050202020403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4000"/>
              </a:lnSpc>
              <a:spcBef>
                <a:spcPts val="500"/>
              </a:spcBef>
              <a:buClr>
                <a:schemeClr val="accent4"/>
              </a:buClr>
              <a:buFont typeface="Calibri" panose="020F050202020403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fr-CA" sz="2625" dirty="0">
                <a:solidFill>
                  <a:srgbClr val="003C71"/>
                </a:solidFill>
              </a:rPr>
              <a:t>Questionnaire</a:t>
            </a:r>
          </a:p>
          <a:p>
            <a:pPr marL="269081" indent="-214313">
              <a:buFont typeface="Wingdings" panose="05000000000000000000" pitchFamily="2" charset="2"/>
              <a:buChar char="Ø"/>
            </a:pPr>
            <a:r>
              <a:rPr lang="fr-FR" sz="1800" dirty="0"/>
              <a:t>Réduction du « Dossier des qualités requises »  présenté sur place; </a:t>
            </a:r>
            <a:r>
              <a:rPr lang="fr-FR" sz="1800" b="1" dirty="0"/>
              <a:t>seuls trois exemples où une modification du programme a été envisagée sont demandés</a:t>
            </a:r>
            <a:r>
              <a:rPr lang="fr-FR" sz="1800" dirty="0"/>
              <a:t>, plutôt que la présentation de </a:t>
            </a:r>
            <a:r>
              <a:rPr lang="fr-FR" sz="1800" b="1" dirty="0"/>
              <a:t>TOUTES</a:t>
            </a:r>
            <a:r>
              <a:rPr lang="fr-FR" sz="1800" dirty="0"/>
              <a:t> les données pour </a:t>
            </a:r>
            <a:r>
              <a:rPr lang="fr-FR" sz="1800" b="1" dirty="0"/>
              <a:t>TOUTES</a:t>
            </a:r>
            <a:r>
              <a:rPr lang="fr-FR" sz="1800" dirty="0"/>
              <a:t> les modifications.</a:t>
            </a:r>
          </a:p>
          <a:p>
            <a:pPr marL="269081" indent="-214313">
              <a:buFont typeface="Wingdings" panose="05000000000000000000" pitchFamily="2" charset="2"/>
              <a:buChar char="Ø"/>
            </a:pPr>
            <a:r>
              <a:rPr lang="fr-FR" sz="1800" dirty="0"/>
              <a:t>Présentation sur place des QRD/AC : décrire le processus global des QRD/AC, et proposer une réflexion sur ce qui fonctionne et ce qui ne fonctionne pas. </a:t>
            </a:r>
          </a:p>
          <a:p>
            <a:pPr marL="0" indent="0">
              <a:buNone/>
            </a:pPr>
            <a:endParaRPr lang="en-CA" sz="2400" dirty="0"/>
          </a:p>
        </p:txBody>
      </p:sp>
    </p:spTree>
    <p:extLst>
      <p:ext uri="{BB962C8B-B14F-4D97-AF65-F5344CB8AC3E}">
        <p14:creationId xmlns:p14="http://schemas.microsoft.com/office/powerpoint/2010/main" val="10526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custDataLst>
              <p:tags r:id="rId1"/>
            </p:custDataLst>
          </p:nvPr>
        </p:nvSpPr>
        <p:spPr>
          <a:xfrm>
            <a:off x="722313" y="2021582"/>
            <a:ext cx="7772400" cy="838200"/>
          </a:xfrm>
        </p:spPr>
        <p:txBody>
          <a:bodyPr>
            <a:normAutofit fontScale="90000"/>
          </a:bodyPr>
          <a:lstStyle/>
          <a:p>
            <a:r>
              <a:rPr lang="fr-CA" noProof="0"/>
              <a:t>L’agrément et le Bureau d’agrément</a:t>
            </a:r>
          </a:p>
        </p:txBody>
      </p:sp>
      <p:sp>
        <p:nvSpPr>
          <p:cNvPr id="5" name="Slide Number Placeholder 4">
            <a:extLst>
              <a:ext uri="{FF2B5EF4-FFF2-40B4-BE49-F238E27FC236}">
                <a16:creationId xmlns:a16="http://schemas.microsoft.com/office/drawing/2014/main" id="{46CA3ECC-87DF-4D2A-9602-25D5C9CF4809}"/>
              </a:ext>
            </a:extLst>
          </p:cNvPr>
          <p:cNvSpPr>
            <a:spLocks noGrp="1"/>
          </p:cNvSpPr>
          <p:nvPr>
            <p:ph type="sldNum" sz="quarter" idx="4"/>
            <p:custDataLst>
              <p:tags r:id="rId2"/>
            </p:custDataLst>
          </p:nvPr>
        </p:nvSpPr>
        <p:spPr/>
        <p:txBody>
          <a:bodyPr/>
          <a:lstStyle/>
          <a:p>
            <a:r>
              <a:rPr lang="en-CA">
                <a:cs typeface="Calibri"/>
              </a:rPr>
              <a:t>6</a:t>
            </a:r>
            <a:endParaRPr lang="en-CA"/>
          </a:p>
        </p:txBody>
      </p:sp>
    </p:spTree>
    <p:extLst>
      <p:ext uri="{BB962C8B-B14F-4D97-AF65-F5344CB8AC3E}">
        <p14:creationId xmlns:p14="http://schemas.microsoft.com/office/powerpoint/2010/main" val="359092494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custDataLst>
              <p:tags r:id="rId1"/>
            </p:custDataLst>
          </p:nvPr>
        </p:nvSpPr>
        <p:spPr>
          <a:xfrm>
            <a:off x="354476" y="116266"/>
            <a:ext cx="7886700" cy="994172"/>
          </a:xfrm>
        </p:spPr>
        <p:txBody>
          <a:bodyPr/>
          <a:lstStyle/>
          <a:p>
            <a:r>
              <a:rPr lang="fr-CA" sz="2900" noProof="0">
                <a:solidFill>
                  <a:srgbClr val="003C71"/>
                </a:solidFill>
              </a:rPr>
              <a:t>Changements apportés aux énoncés d’interprétation</a:t>
            </a: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custDataLst>
              <p:tags r:id="rId2"/>
            </p:custDataLst>
          </p:nvPr>
        </p:nvSpPr>
        <p:spPr/>
        <p:txBody>
          <a:bodyPr/>
          <a:lstStyle/>
          <a:p>
            <a:r>
              <a:rPr lang="en-CA"/>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custDataLst>
              <p:tags r:id="rId3"/>
            </p:custDataLst>
            <p:extLst>
              <p:ext uri="{D42A27DB-BD31-4B8C-83A1-F6EECF244321}">
                <p14:modId xmlns:p14="http://schemas.microsoft.com/office/powerpoint/2010/main" val="4103784687"/>
              </p:ext>
            </p:extLst>
          </p:nvPr>
        </p:nvGraphicFramePr>
        <p:xfrm>
          <a:off x="354476" y="987574"/>
          <a:ext cx="8105956" cy="3810000"/>
        </p:xfrm>
        <a:graphic>
          <a:graphicData uri="http://schemas.openxmlformats.org/drawingml/2006/table">
            <a:tbl>
              <a:tblPr firstRow="1" firstCol="1" bandRow="1">
                <a:tableStyleId>{5C22544A-7EE6-4342-B048-85BDC9FD1C3A}</a:tableStyleId>
              </a:tblPr>
              <a:tblGrid>
                <a:gridCol w="4181636">
                  <a:extLst>
                    <a:ext uri="{9D8B030D-6E8A-4147-A177-3AD203B41FA5}">
                      <a16:colId xmlns:a16="http://schemas.microsoft.com/office/drawing/2014/main" val="2975859841"/>
                    </a:ext>
                  </a:extLst>
                </a:gridCol>
                <a:gridCol w="3924320">
                  <a:extLst>
                    <a:ext uri="{9D8B030D-6E8A-4147-A177-3AD203B41FA5}">
                      <a16:colId xmlns:a16="http://schemas.microsoft.com/office/drawing/2014/main" val="1016020977"/>
                    </a:ext>
                  </a:extLst>
                </a:gridCol>
              </a:tblGrid>
              <a:tr h="388620">
                <a:tc>
                  <a:txBody>
                    <a:bodyPr/>
                    <a:lstStyle/>
                    <a:p>
                      <a:pPr>
                        <a:spcAft>
                          <a:spcPct val="0"/>
                        </a:spcAft>
                      </a:pPr>
                      <a:r>
                        <a:rPr lang="en-US" sz="1300">
                          <a:solidFill>
                            <a:schemeClr val="tx1"/>
                          </a:solidFill>
                          <a:effectLst/>
                        </a:rPr>
                        <a:t>Énoncé d'interprétation sur les attentes et les exigences en matière de permis d'exercice 2020</a:t>
                      </a: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ct val="0"/>
                        </a:spcAft>
                      </a:pPr>
                      <a:r>
                        <a:rPr lang="fr-CA" sz="1300" noProof="0" dirty="0">
                          <a:solidFill>
                            <a:schemeClr val="tx1"/>
                          </a:solidFill>
                          <a:effectLst/>
                        </a:rPr>
                        <a:t>Énoncé d'interprétation sur les attentes et les exigences en matière de permis d'exercice 2021</a:t>
                      </a: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ct val="0"/>
                        </a:spcAft>
                      </a:pPr>
                      <a:r>
                        <a:rPr lang="fr-CA" sz="1400" b="1" kern="1200" spc="50" noProof="0">
                          <a:solidFill>
                            <a:schemeClr val="tx1"/>
                          </a:solidFill>
                          <a:effectLst/>
                          <a:latin typeface="+mn-lt"/>
                          <a:ea typeface="+mn-ea"/>
                          <a:cs typeface="+mn-cs"/>
                        </a:rPr>
                        <a:t>Clause 8</a:t>
                      </a:r>
                    </a:p>
                    <a:p>
                      <a:pPr>
                        <a:spcAft>
                          <a:spcPct val="0"/>
                        </a:spcAft>
                      </a:pPr>
                      <a:r>
                        <a:rPr lang="fr-CA" sz="1400" b="0" kern="1200" spc="50" noProof="0">
                          <a:solidFill>
                            <a:schemeClr val="tx1"/>
                          </a:solidFill>
                          <a:effectLst/>
                          <a:latin typeface="+mn-lt"/>
                          <a:ea typeface="+mn-ea"/>
                          <a:cs typeface="+mn-cs"/>
                        </a:rPr>
                        <a:t>Pour faire en sorte que les contenus en sciences du génie (SG), en conception en ingénierie (CI), en sciences naturelles (SN), en mathématiques (Math) et en études complémentaires (EC) soient immédiatement identifiables, chaque cours d’un programme de génie devrait être décrit à l’aide d’un maximum de trois catégories (SG, CI, SN, Math, EC), aucune catégorie ne devant constituer moins de 8 unités d’agrément ou 25 % du total d’unités d’agrément pour un cours particulier. </a:t>
                      </a:r>
                    </a:p>
                    <a:p>
                      <a:pPr>
                        <a:spcAft>
                          <a:spcPct val="0"/>
                        </a:spcAft>
                      </a:pPr>
                      <a:endParaRPr lang="fr-CA" sz="1400" b="0" kern="1200" spc="50" noProof="0">
                        <a:solidFill>
                          <a:schemeClr val="tx1"/>
                        </a:solidFill>
                        <a:effectLst/>
                        <a:latin typeface="+mn-lt"/>
                        <a:ea typeface="+mn-ea"/>
                        <a:cs typeface="+mn-cs"/>
                      </a:endParaRPr>
                    </a:p>
                    <a:p>
                      <a:pPr>
                        <a:spcAft>
                          <a:spcPct val="0"/>
                        </a:spcAft>
                      </a:pPr>
                      <a:r>
                        <a:rPr lang="fr-CA" sz="1400" b="1" kern="1200" spc="50" noProof="0">
                          <a:solidFill>
                            <a:schemeClr val="tx1"/>
                          </a:solidFill>
                          <a:effectLst/>
                          <a:latin typeface="+mn-lt"/>
                          <a:ea typeface="+mn-ea"/>
                          <a:cs typeface="+mn-cs"/>
                        </a:rPr>
                        <a:t>Clause 9</a:t>
                      </a:r>
                      <a:endParaRPr lang="fr-CA" sz="1400" b="0" kern="1200" spc="50" noProof="0">
                        <a:solidFill>
                          <a:schemeClr val="tx1"/>
                        </a:solidFill>
                        <a:effectLst/>
                        <a:latin typeface="+mn-lt"/>
                        <a:ea typeface="+mn-ea"/>
                        <a:cs typeface="+mn-cs"/>
                      </a:endParaRPr>
                    </a:p>
                    <a:p>
                      <a:pPr>
                        <a:spcAft>
                          <a:spcPct val="0"/>
                        </a:spcAft>
                      </a:pPr>
                      <a:r>
                        <a:rPr lang="fr-CA" sz="1400" b="0" kern="1200" spc="50" noProof="0">
                          <a:solidFill>
                            <a:schemeClr val="tx1"/>
                          </a:solidFill>
                          <a:effectLst/>
                          <a:latin typeface="+mn-lt"/>
                          <a:ea typeface="+mn-ea"/>
                          <a:cs typeface="+mn-cs"/>
                        </a:rPr>
                        <a:t>Il incombe à l’établissement offrant le programme de justifier les aspects particuliers de tout cours qui déroge à la clause 8.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ct val="0"/>
                        </a:spcAft>
                      </a:pPr>
                      <a:r>
                        <a:rPr lang="en-CA" sz="1400" b="1" kern="1200" spc="50" dirty="0">
                          <a:solidFill>
                            <a:schemeClr val="tx1"/>
                          </a:solidFill>
                          <a:effectLst/>
                          <a:latin typeface="+mn-lt"/>
                          <a:ea typeface="+mn-ea"/>
                          <a:cs typeface="+mn-cs"/>
                        </a:rPr>
                        <a:t>Clause 8</a:t>
                      </a:r>
                    </a:p>
                    <a:p>
                      <a:pPr marL="0" algn="l" defTabSz="914400" rtl="0" eaLnBrk="1" latinLnBrk="0" hangingPunct="1">
                        <a:spcAft>
                          <a:spcPct val="0"/>
                        </a:spcAft>
                      </a:pPr>
                      <a:r>
                        <a:rPr lang="fr-CA" sz="1400" b="0" kern="1200" spc="50" noProof="0" dirty="0">
                          <a:solidFill>
                            <a:schemeClr val="tx1"/>
                          </a:solidFill>
                          <a:effectLst/>
                          <a:latin typeface="+mn-lt"/>
                          <a:ea typeface="+mn-ea"/>
                          <a:cs typeface="+mn-cs"/>
                        </a:rPr>
                        <a:t>Les contenus en sciences du génie, en conception en ingénierie, en sciences naturelles, en mathématiques et en études complémentaires devraient être immédiatement et facilement identifiables </a:t>
                      </a:r>
                      <a:r>
                        <a:rPr lang="fr-CA" sz="1400" b="0" kern="1200" spc="50" noProof="0" dirty="0">
                          <a:solidFill>
                            <a:schemeClr val="accent2">
                              <a:lumMod val="75000"/>
                            </a:schemeClr>
                          </a:solidFill>
                          <a:effectLst/>
                          <a:latin typeface="+mn-lt"/>
                          <a:ea typeface="+mn-ea"/>
                          <a:cs typeface="+mn-cs"/>
                        </a:rPr>
                        <a:t>à l’aide des résultats d’apprentissage, des activités d’apprentissage et des évaluations attribuables à chacune des catégories dans chaque cours dont ils font partie</a:t>
                      </a:r>
                      <a:r>
                        <a:rPr lang="fr-CA" sz="1400" b="0" kern="1200" spc="50" noProof="0" dirty="0">
                          <a:solidFill>
                            <a:schemeClr val="accent1"/>
                          </a:solidFill>
                          <a:effectLst/>
                          <a:latin typeface="+mn-lt"/>
                          <a:ea typeface="+mn-ea"/>
                          <a:cs typeface="+mn-cs"/>
                        </a:rPr>
                        <a:t>.</a:t>
                      </a:r>
                    </a:p>
                    <a:p>
                      <a:pPr marL="0" algn="l" defTabSz="914400" rtl="0" eaLnBrk="1" latinLnBrk="0" hangingPunct="1">
                        <a:spcAft>
                          <a:spcPct val="0"/>
                        </a:spcAft>
                      </a:pPr>
                      <a:endParaRPr lang="fr-CA" sz="1400" b="0" kern="1200" spc="50" noProof="0" dirty="0">
                        <a:solidFill>
                          <a:schemeClr val="tx1"/>
                        </a:solidFill>
                        <a:effectLst/>
                        <a:latin typeface="+mn-lt"/>
                        <a:ea typeface="+mn-ea"/>
                        <a:cs typeface="+mn-cs"/>
                      </a:endParaRPr>
                    </a:p>
                    <a:p>
                      <a:pPr marL="0" algn="l" defTabSz="914400" rtl="0" eaLnBrk="1" latinLnBrk="0" hangingPunct="1">
                        <a:spcAft>
                          <a:spcPct val="0"/>
                        </a:spcAft>
                      </a:pPr>
                      <a:r>
                        <a:rPr lang="fr-CA" sz="1400" b="1" kern="1200" spc="50" noProof="0" dirty="0">
                          <a:solidFill>
                            <a:schemeClr val="tx1"/>
                          </a:solidFill>
                          <a:effectLst/>
                          <a:latin typeface="+mn-lt"/>
                          <a:ea typeface="+mn-ea"/>
                          <a:cs typeface="+mn-cs"/>
                        </a:rPr>
                        <a:t>Clause 9</a:t>
                      </a:r>
                      <a:endParaRPr lang="fr-CA" sz="1400" b="0" kern="1200" spc="50" noProof="0" dirty="0">
                        <a:solidFill>
                          <a:schemeClr val="tx1"/>
                        </a:solidFill>
                        <a:effectLst/>
                        <a:latin typeface="+mn-lt"/>
                        <a:ea typeface="+mn-ea"/>
                        <a:cs typeface="+mn-cs"/>
                      </a:endParaRPr>
                    </a:p>
                    <a:p>
                      <a:pPr marL="0" algn="l" defTabSz="914400" rtl="0" eaLnBrk="1" latinLnBrk="0" hangingPunct="1">
                        <a:spcAft>
                          <a:spcPct val="0"/>
                        </a:spcAft>
                      </a:pPr>
                      <a:r>
                        <a:rPr lang="fr-CA" sz="1400" b="0" kern="1200" spc="50" noProof="0" dirty="0">
                          <a:solidFill>
                            <a:srgbClr val="FF0000"/>
                          </a:solidFill>
                          <a:effectLst/>
                          <a:latin typeface="+mn-lt"/>
                          <a:ea typeface="+mn-ea"/>
                          <a:cs typeface="+mn-cs"/>
                        </a:rPr>
                        <a:t>Supprimée.</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377397548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42E687-8B55-4AA2-8748-114BC534566B}"/>
              </a:ext>
            </a:extLst>
          </p:cNvPr>
          <p:cNvSpPr>
            <a:spLocks noGrp="1"/>
          </p:cNvSpPr>
          <p:nvPr>
            <p:ph type="title"/>
          </p:nvPr>
        </p:nvSpPr>
        <p:spPr/>
        <p:txBody>
          <a:bodyPr>
            <a:normAutofit fontScale="90000"/>
          </a:bodyPr>
          <a:lstStyle/>
          <a:p>
            <a:r>
              <a:rPr lang="fr-FR" dirty="0"/>
              <a:t>Nouvel énoncé d’interprétation sur la conception en ingénierie</a:t>
            </a:r>
            <a:endParaRPr lang="en-CA">
              <a:cs typeface="Calibri"/>
            </a:endParaRPr>
          </a:p>
        </p:txBody>
      </p:sp>
      <p:sp>
        <p:nvSpPr>
          <p:cNvPr id="3" name="Content Placeholder 2">
            <a:extLst>
              <a:ext uri="{FF2B5EF4-FFF2-40B4-BE49-F238E27FC236}">
                <a16:creationId xmlns:a16="http://schemas.microsoft.com/office/drawing/2014/main" id="{42C7C6DA-DEF5-4945-B157-4B8EB83E73F8}"/>
              </a:ext>
            </a:extLst>
          </p:cNvPr>
          <p:cNvSpPr>
            <a:spLocks noGrp="1"/>
          </p:cNvSpPr>
          <p:nvPr>
            <p:ph idx="1"/>
          </p:nvPr>
        </p:nvSpPr>
        <p:spPr/>
        <p:txBody>
          <a:bodyPr vert="horz" lIns="91440" tIns="45720" rIns="91440" bIns="45720" rtlCol="0" anchor="t">
            <a:normAutofit/>
          </a:bodyPr>
          <a:lstStyle/>
          <a:p>
            <a:pPr marL="0" indent="0" fontAlgn="base">
              <a:lnSpc>
                <a:spcPct val="94000"/>
              </a:lnSpc>
              <a:buNone/>
            </a:pPr>
            <a:r>
              <a:rPr lang="fr-CA" sz="2000" dirty="0">
                <a:effectLst/>
                <a:latin typeface="Calibri" panose="020F0502020204030204" pitchFamily="34" charset="0"/>
                <a:ea typeface="MS Mincho" panose="02020609040205080304" pitchFamily="49" charset="-128"/>
              </a:rPr>
              <a:t>Le Bureau d’agrément rédige des énoncés d’interprétation afin d’expliciter les motifs sous-tendant les principales attentes qui suscitent de nombreuses demandes de renseignements et qui ne sont pas définies explicitement dans les normes d’agrément du Bureau d’agrément. L’Énoncé d’interprétation sur la conception en ingénierie clarifie la définition en lien avec la norme 3.4.4.5 et la QRD 4. </a:t>
            </a:r>
          </a:p>
          <a:p>
            <a:pPr marL="0" indent="0" fontAlgn="base">
              <a:lnSpc>
                <a:spcPct val="94000"/>
              </a:lnSpc>
              <a:buNone/>
            </a:pPr>
            <a:r>
              <a:rPr lang="fr-CA" sz="2000" dirty="0">
                <a:latin typeface="Calibri" panose="020F0502020204030204" pitchFamily="34" charset="0"/>
                <a:ea typeface="MS Mincho" panose="02020609040205080304" pitchFamily="49" charset="-128"/>
                <a:cs typeface="Calibri" panose="020F0502020204030204"/>
              </a:rPr>
              <a:t>Il définit ce qu’est la conception en ingénierie et ce qu’elle n’est pas, et présente des exemples concrets.</a:t>
            </a:r>
          </a:p>
          <a:p>
            <a:pPr marL="0" indent="0" fontAlgn="base">
              <a:lnSpc>
                <a:spcPct val="94000"/>
              </a:lnSpc>
              <a:buNone/>
            </a:pPr>
            <a:r>
              <a:rPr lang="fr-FR" sz="2000" dirty="0">
                <a:latin typeface="Calibri" panose="020F0502020204030204" pitchFamily="34" charset="0"/>
                <a:ea typeface="MS Mincho" panose="02020609040205080304" pitchFamily="49" charset="-128"/>
                <a:cs typeface="Calibri" panose="020F0502020204030204"/>
              </a:rPr>
              <a:t>Ce nouvel énoncé a entraîné la mise à jour des normes 3.1 et 3.4.4.5 comme suit</a:t>
            </a:r>
            <a:r>
              <a:rPr lang="fr-CA" sz="2000" dirty="0">
                <a:latin typeface="Calibri" panose="020F0502020204030204" pitchFamily="34" charset="0"/>
                <a:ea typeface="MS Mincho" panose="02020609040205080304" pitchFamily="49" charset="-128"/>
                <a:cs typeface="Calibri" panose="020F0502020204030204"/>
              </a:rPr>
              <a:t>.</a:t>
            </a:r>
          </a:p>
        </p:txBody>
      </p:sp>
      <p:sp>
        <p:nvSpPr>
          <p:cNvPr id="4" name="Slide Number Placeholder 3">
            <a:extLst>
              <a:ext uri="{FF2B5EF4-FFF2-40B4-BE49-F238E27FC236}">
                <a16:creationId xmlns:a16="http://schemas.microsoft.com/office/drawing/2014/main" id="{4789CA94-D034-4E78-BD80-F821A20ACAE9}"/>
              </a:ext>
            </a:extLst>
          </p:cNvPr>
          <p:cNvSpPr>
            <a:spLocks noGrp="1"/>
          </p:cNvSpPr>
          <p:nvPr>
            <p:ph type="sldNum" sz="quarter" idx="4"/>
          </p:nvPr>
        </p:nvSpPr>
        <p:spPr/>
        <p:txBody>
          <a:bodyPr/>
          <a:lstStyle/>
          <a:p>
            <a:fld id="{2D00DFA4-54D8-426D-8AF1-9A684DA98554}" type="slidenum">
              <a:rPr lang="en-CA" smtClean="0"/>
              <a:pPr/>
              <a:t>71</a:t>
            </a:fld>
            <a:endParaRPr lang="en-CA"/>
          </a:p>
        </p:txBody>
      </p:sp>
    </p:spTree>
    <p:extLst>
      <p:ext uri="{BB962C8B-B14F-4D97-AF65-F5344CB8AC3E}">
        <p14:creationId xmlns:p14="http://schemas.microsoft.com/office/powerpoint/2010/main" val="3651767015"/>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354476" y="140186"/>
            <a:ext cx="7886700" cy="994172"/>
          </a:xfrm>
        </p:spPr>
        <p:txBody>
          <a:bodyPr>
            <a:normAutofit/>
          </a:bodyPr>
          <a:lstStyle/>
          <a:p>
            <a:r>
              <a:rPr lang="fr-CA" sz="2800" dirty="0">
                <a:solidFill>
                  <a:srgbClr val="003C71"/>
                </a:solidFill>
              </a:rPr>
              <a:t>Modification de la norme – Définition de la conception en ingénierie</a:t>
            </a:r>
            <a:endParaRPr lang="fr-CA" sz="2800" dirty="0">
              <a:solidFill>
                <a:srgbClr val="003C71"/>
              </a:solidFill>
              <a:cs typeface="Calibri"/>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dirty="0"/>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1085585035"/>
              </p:ext>
            </p:extLst>
          </p:nvPr>
        </p:nvGraphicFramePr>
        <p:xfrm>
          <a:off x="130742" y="987574"/>
          <a:ext cx="8658782" cy="3893820"/>
        </p:xfrm>
        <a:graphic>
          <a:graphicData uri="http://schemas.openxmlformats.org/drawingml/2006/table">
            <a:tbl>
              <a:tblPr firstRow="1" firstCol="1" bandRow="1">
                <a:tableStyleId>{5C22544A-7EE6-4342-B048-85BDC9FD1C3A}</a:tableStyleId>
              </a:tblPr>
              <a:tblGrid>
                <a:gridCol w="4075498">
                  <a:extLst>
                    <a:ext uri="{9D8B030D-6E8A-4147-A177-3AD203B41FA5}">
                      <a16:colId xmlns:a16="http://schemas.microsoft.com/office/drawing/2014/main" val="2975859841"/>
                    </a:ext>
                  </a:extLst>
                </a:gridCol>
                <a:gridCol w="4583284">
                  <a:extLst>
                    <a:ext uri="{9D8B030D-6E8A-4147-A177-3AD203B41FA5}">
                      <a16:colId xmlns:a16="http://schemas.microsoft.com/office/drawing/2014/main" val="1016020977"/>
                    </a:ext>
                  </a:extLst>
                </a:gridCol>
              </a:tblGrid>
              <a:tr h="388620">
                <a:tc>
                  <a:txBody>
                    <a:bodyPr/>
                    <a:lstStyle/>
                    <a:p>
                      <a:pPr>
                        <a:spcAft>
                          <a:spcPts val="0"/>
                        </a:spcAft>
                      </a:pPr>
                      <a:r>
                        <a:rPr lang="fr-CA" sz="1300" b="1" noProof="0" dirty="0">
                          <a:solidFill>
                            <a:schemeClr val="tx1"/>
                          </a:solidFill>
                          <a:effectLst/>
                          <a:latin typeface="+mn-lt"/>
                        </a:rPr>
                        <a:t>Norme </a:t>
                      </a:r>
                      <a:r>
                        <a:rPr lang="fr-CA" sz="1400" b="1" kern="1200" spc="50" noProof="0" dirty="0">
                          <a:solidFill>
                            <a:schemeClr val="tx1"/>
                          </a:solidFill>
                          <a:effectLst/>
                          <a:latin typeface="+mn-lt"/>
                          <a:ea typeface="+mn-ea"/>
                          <a:cs typeface="+mn-cs"/>
                        </a:rPr>
                        <a:t>3.1 - 2022</a:t>
                      </a:r>
                      <a:endParaRPr lang="fr-CA" sz="1300" b="1" noProof="0" dirty="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400" b="1" noProof="0" dirty="0">
                          <a:solidFill>
                            <a:schemeClr val="tx1"/>
                          </a:solidFill>
                          <a:effectLst/>
                          <a:latin typeface="+mn-lt"/>
                        </a:rPr>
                        <a:t>Norme </a:t>
                      </a:r>
                      <a:r>
                        <a:rPr lang="fr-CA" sz="1400" b="1" kern="1200" spc="50" noProof="0" dirty="0">
                          <a:solidFill>
                            <a:schemeClr val="tx1"/>
                          </a:solidFill>
                          <a:effectLst/>
                          <a:latin typeface="+mn-lt"/>
                          <a:ea typeface="+mn-ea"/>
                          <a:cs typeface="+mn-cs"/>
                        </a:rPr>
                        <a:t>3.1 - 2023</a:t>
                      </a:r>
                      <a:endParaRPr lang="fr-CA" sz="1200" b="1" noProof="0" dirty="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fr-CA" sz="1400" b="1" kern="1200" spc="50" noProof="0" dirty="0">
                          <a:solidFill>
                            <a:schemeClr val="tx1"/>
                          </a:solidFill>
                          <a:effectLst/>
                          <a:latin typeface="+mn-lt"/>
                          <a:ea typeface="+mn-ea"/>
                          <a:cs typeface="+mn-cs"/>
                        </a:rPr>
                        <a:t>Qualité requise des diplômés 4 : Conception</a:t>
                      </a:r>
                      <a:endParaRPr lang="fr-CA" sz="1400" b="0" kern="1200" spc="50" noProof="0" dirty="0">
                        <a:solidFill>
                          <a:schemeClr val="tx1"/>
                        </a:solidFill>
                        <a:effectLst/>
                        <a:latin typeface="+mn-lt"/>
                        <a:ea typeface="+mn-ea"/>
                        <a:cs typeface="+mn-cs"/>
                      </a:endParaRPr>
                    </a:p>
                    <a:p>
                      <a:pPr>
                        <a:spcAft>
                          <a:spcPts val="0"/>
                        </a:spcAft>
                      </a:pPr>
                      <a:r>
                        <a:rPr lang="fr-FR" sz="1400" b="0" kern="1200" spc="50" noProof="0" dirty="0">
                          <a:solidFill>
                            <a:srgbClr val="FF0000"/>
                          </a:solidFill>
                          <a:effectLst/>
                          <a:latin typeface="+mn-lt"/>
                          <a:ea typeface="+mn-ea"/>
                          <a:cs typeface="+mn-cs"/>
                        </a:rPr>
                        <a:t>Capacité de concevoir des solutions à des problèmes d’ingénierie complexes et de concevoir des systèmes, des composants ou des processus qui répondent aux besoins spécifiés, tout en tenant compte des risques pour la santé et la sécurité publiques, des aspects législatifs et réglementaires, des normes, ainsi que des incidences économiques, environnementales, culturelles et sociales</a:t>
                      </a:r>
                      <a:r>
                        <a:rPr lang="fr-CA" sz="1400" b="0" kern="1200" spc="50" noProof="0" dirty="0">
                          <a:solidFill>
                            <a:srgbClr val="FF0000"/>
                          </a:solidFill>
                          <a:effectLst/>
                          <a:latin typeface="+mn-lt"/>
                          <a:ea typeface="+mn-ea"/>
                          <a:cs typeface="+mn-cs"/>
                        </a:rPr>
                        <a:t>.</a:t>
                      </a:r>
                      <a:r>
                        <a:rPr lang="fr-CA" sz="1400" b="0" kern="1200" spc="50" noProof="0" dirty="0">
                          <a:solidFill>
                            <a:schemeClr val="tx1"/>
                          </a:solidFill>
                          <a:effectLst/>
                          <a:latin typeface="+mn-lt"/>
                          <a:ea typeface="+mn-ea"/>
                          <a:cs typeface="+mn-cs"/>
                        </a:rPr>
                        <a:t>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spcAft>
                          <a:spcPts val="0"/>
                        </a:spcAft>
                      </a:pPr>
                      <a:r>
                        <a:rPr lang="fr-CA" sz="1400" b="1" kern="1200" spc="50" noProof="0" dirty="0">
                          <a:solidFill>
                            <a:schemeClr val="tx1"/>
                          </a:solidFill>
                          <a:effectLst/>
                          <a:latin typeface="+mn-lt"/>
                          <a:ea typeface="+mn-ea"/>
                          <a:cs typeface="+mn-cs"/>
                        </a:rPr>
                        <a:t>Qualité requise des diplômés 4 : Conception</a:t>
                      </a:r>
                      <a:endParaRPr lang="fr-CA" sz="1400" b="0" kern="1200" spc="50" noProof="0" dirty="0">
                        <a:solidFill>
                          <a:schemeClr val="tx1"/>
                        </a:solidFill>
                        <a:effectLst/>
                        <a:latin typeface="+mn-lt"/>
                        <a:ea typeface="+mn-ea"/>
                        <a:cs typeface="+mn-cs"/>
                      </a:endParaRPr>
                    </a:p>
                    <a:p>
                      <a:pPr>
                        <a:spcAft>
                          <a:spcPts val="0"/>
                        </a:spcAft>
                      </a:pPr>
                      <a:r>
                        <a:rPr lang="fr-CA" sz="1200" b="0" kern="1200" spc="50" noProof="0" dirty="0">
                          <a:solidFill>
                            <a:schemeClr val="accent2">
                              <a:lumMod val="75000"/>
                            </a:schemeClr>
                          </a:solidFill>
                          <a:effectLst/>
                          <a:latin typeface="+mn-lt"/>
                          <a:ea typeface="+mn-ea"/>
                          <a:cs typeface="+mn-cs"/>
                        </a:rPr>
                        <a:t>Capacité à exécuter des travaux de conception en ingénierie.</a:t>
                      </a:r>
                      <a:r>
                        <a:rPr lang="fr-FR" sz="1200" b="0" kern="1200" spc="50" noProof="0" dirty="0">
                          <a:solidFill>
                            <a:schemeClr val="accent2">
                              <a:lumMod val="75000"/>
                            </a:schemeClr>
                          </a:solidFill>
                          <a:effectLst/>
                          <a:latin typeface="+mn-lt"/>
                          <a:ea typeface="+mn-ea"/>
                          <a:cs typeface="+mn-cs"/>
                        </a:rPr>
                        <a:t> La conception en ingénierie est un processus consistant à prendre des décisions éclairées pour concevoir de façon créative un produit, un système, un composant ou un procédé devant répondre à des besoins précisés, en tirant parti de l’analyse et du jugement de l’ingénierie. Ce processus est souvent caractérisé comme étant complexe, évolutif, itératif et multidisciplinaire. Les solutions qui en sont issues font appel aux sciences naturelles, aux mathématiques et aux sciences du génie, ainsi qu’à des pratiques systématiques et exemplaires actuelles afin de satisfaire à des objectifs définis, dans le respect des exigences, des normes et des contraintes établies. Parmi les contraintes à prendre en considération, citons la santé et la sécurité, la durabilité, l’environnement, l’éthique, la sûreté, l’économie, les facteurs esthétiques et humains, la faisabilité et la conformité aux aspects réglementaires, de même que des enjeux universels en matière de conception, comme les aspects sociaux, culturels et de diversification.</a:t>
                      </a:r>
                      <a:r>
                        <a:rPr lang="fr-CA" sz="1200" b="0" kern="1200" spc="50" noProof="0" dirty="0">
                          <a:solidFill>
                            <a:schemeClr val="accent2">
                              <a:lumMod val="75000"/>
                            </a:schemeClr>
                          </a:solidFill>
                          <a:effectLst/>
                          <a:latin typeface="+mn-lt"/>
                          <a:ea typeface="+mn-ea"/>
                          <a:cs typeface="+mn-cs"/>
                        </a:rPr>
                        <a:t>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119034930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3285F8-A004-4181-9FBF-B1B5896BE7D6}"/>
              </a:ext>
            </a:extLst>
          </p:cNvPr>
          <p:cNvSpPr>
            <a:spLocks noGrp="1"/>
          </p:cNvSpPr>
          <p:nvPr>
            <p:ph type="title"/>
          </p:nvPr>
        </p:nvSpPr>
        <p:spPr>
          <a:xfrm>
            <a:off x="354476" y="123322"/>
            <a:ext cx="7886700" cy="994172"/>
          </a:xfrm>
        </p:spPr>
        <p:txBody>
          <a:bodyPr/>
          <a:lstStyle/>
          <a:p>
            <a:r>
              <a:rPr lang="fr-CA" sz="2900" dirty="0">
                <a:solidFill>
                  <a:srgbClr val="003C71"/>
                </a:solidFill>
              </a:rPr>
              <a:t>Modification de la norme – Définition de la conception en ingénierie</a:t>
            </a:r>
            <a:endParaRPr lang="fr-CA" sz="2900" dirty="0">
              <a:solidFill>
                <a:srgbClr val="003C71"/>
              </a:solidFill>
              <a:cs typeface="Calibri"/>
            </a:endParaRPr>
          </a:p>
        </p:txBody>
      </p:sp>
      <p:sp>
        <p:nvSpPr>
          <p:cNvPr id="4" name="Slide Number Placeholder 3">
            <a:extLst>
              <a:ext uri="{FF2B5EF4-FFF2-40B4-BE49-F238E27FC236}">
                <a16:creationId xmlns:a16="http://schemas.microsoft.com/office/drawing/2014/main" id="{3F7F453D-FC79-4F88-A267-FC3817FA8B14}"/>
              </a:ext>
            </a:extLst>
          </p:cNvPr>
          <p:cNvSpPr>
            <a:spLocks noGrp="1"/>
          </p:cNvSpPr>
          <p:nvPr>
            <p:ph type="sldNum" sz="quarter" idx="4"/>
          </p:nvPr>
        </p:nvSpPr>
        <p:spPr/>
        <p:txBody>
          <a:bodyPr/>
          <a:lstStyle/>
          <a:p>
            <a:r>
              <a:rPr lang="en-CA" dirty="0"/>
              <a:t>5</a:t>
            </a:r>
          </a:p>
        </p:txBody>
      </p:sp>
      <p:graphicFrame>
        <p:nvGraphicFramePr>
          <p:cNvPr id="5" name="Table 4">
            <a:extLst>
              <a:ext uri="{FF2B5EF4-FFF2-40B4-BE49-F238E27FC236}">
                <a16:creationId xmlns:a16="http://schemas.microsoft.com/office/drawing/2014/main" id="{3F737B2F-2C8C-48D0-93DC-165937D91A3A}"/>
              </a:ext>
            </a:extLst>
          </p:cNvPr>
          <p:cNvGraphicFramePr>
            <a:graphicFrameLocks noGrp="1"/>
          </p:cNvGraphicFramePr>
          <p:nvPr>
            <p:extLst>
              <p:ext uri="{D42A27DB-BD31-4B8C-83A1-F6EECF244321}">
                <p14:modId xmlns:p14="http://schemas.microsoft.com/office/powerpoint/2010/main" val="4123389395"/>
              </p:ext>
            </p:extLst>
          </p:nvPr>
        </p:nvGraphicFramePr>
        <p:xfrm>
          <a:off x="130742" y="987574"/>
          <a:ext cx="8658782" cy="3710940"/>
        </p:xfrm>
        <a:graphic>
          <a:graphicData uri="http://schemas.openxmlformats.org/drawingml/2006/table">
            <a:tbl>
              <a:tblPr firstRow="1" firstCol="1" bandRow="1">
                <a:tableStyleId>{5C22544A-7EE6-4342-B048-85BDC9FD1C3A}</a:tableStyleId>
              </a:tblPr>
              <a:tblGrid>
                <a:gridCol w="4075498">
                  <a:extLst>
                    <a:ext uri="{9D8B030D-6E8A-4147-A177-3AD203B41FA5}">
                      <a16:colId xmlns:a16="http://schemas.microsoft.com/office/drawing/2014/main" val="2975859841"/>
                    </a:ext>
                  </a:extLst>
                </a:gridCol>
                <a:gridCol w="4583284">
                  <a:extLst>
                    <a:ext uri="{9D8B030D-6E8A-4147-A177-3AD203B41FA5}">
                      <a16:colId xmlns:a16="http://schemas.microsoft.com/office/drawing/2014/main" val="1016020977"/>
                    </a:ext>
                  </a:extLst>
                </a:gridCol>
              </a:tblGrid>
              <a:tr h="388620">
                <a:tc>
                  <a:txBody>
                    <a:bodyPr/>
                    <a:lstStyle/>
                    <a:p>
                      <a:pPr>
                        <a:spcAft>
                          <a:spcPts val="0"/>
                        </a:spcAft>
                      </a:pPr>
                      <a:r>
                        <a:rPr lang="fr-CA" sz="1300" b="1" noProof="0" dirty="0">
                          <a:solidFill>
                            <a:schemeClr val="tx1"/>
                          </a:solidFill>
                          <a:effectLst/>
                          <a:latin typeface="+mn-lt"/>
                        </a:rPr>
                        <a:t>Norme</a:t>
                      </a:r>
                      <a:r>
                        <a:rPr lang="fr-CA" sz="1400" b="1" kern="1200" spc="50" noProof="0" dirty="0">
                          <a:solidFill>
                            <a:schemeClr val="tx1"/>
                          </a:solidFill>
                          <a:effectLst/>
                          <a:latin typeface="+mn-lt"/>
                          <a:ea typeface="+mn-ea"/>
                          <a:cs typeface="+mn-cs"/>
                        </a:rPr>
                        <a:t> 3.4.4.5 - 2022</a:t>
                      </a:r>
                      <a:endParaRPr lang="fr-CA" sz="1300" b="1" noProof="0" dirty="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fr-CA" sz="1400" b="1" noProof="0" dirty="0">
                          <a:solidFill>
                            <a:schemeClr val="tx1"/>
                          </a:solidFill>
                          <a:effectLst/>
                          <a:latin typeface="+mn-lt"/>
                        </a:rPr>
                        <a:t>Norme</a:t>
                      </a:r>
                      <a:r>
                        <a:rPr lang="fr-CA" sz="1400" b="1" kern="1200" spc="50" noProof="0" dirty="0">
                          <a:solidFill>
                            <a:schemeClr val="tx1"/>
                          </a:solidFill>
                          <a:effectLst/>
                          <a:latin typeface="+mn-lt"/>
                          <a:ea typeface="+mn-ea"/>
                          <a:cs typeface="+mn-cs"/>
                        </a:rPr>
                        <a:t> 3.4.4.5 - 2023</a:t>
                      </a:r>
                      <a:endParaRPr lang="fr-CA" sz="1200" b="1" noProof="0" dirty="0">
                        <a:solidFill>
                          <a:schemeClr val="tx1"/>
                        </a:solidFill>
                        <a:effectLst/>
                        <a:latin typeface="+mn-lt"/>
                        <a:ea typeface="Calibri" panose="020F0502020204030204" pitchFamily="34" charset="0"/>
                      </a:endParaRPr>
                    </a:p>
                  </a:txBody>
                  <a:tcPr marL="48623" marR="48623"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101067812"/>
                  </a:ext>
                </a:extLst>
              </a:tr>
              <a:tr h="3300435">
                <a:tc>
                  <a:txBody>
                    <a:bodyPr/>
                    <a:lstStyle/>
                    <a:p>
                      <a:pPr>
                        <a:spcAft>
                          <a:spcPts val="0"/>
                        </a:spcAft>
                      </a:pPr>
                      <a:r>
                        <a:rPr lang="fr-FR" sz="1400" b="0" kern="1200" spc="50" noProof="0" dirty="0">
                          <a:solidFill>
                            <a:schemeClr val="tx1"/>
                          </a:solidFill>
                          <a:effectLst/>
                          <a:latin typeface="+mn-lt"/>
                          <a:ea typeface="+mn-ea"/>
                          <a:cs typeface="+mn-cs"/>
                        </a:rPr>
                        <a:t>Minimum de 225 AU en conception en ingénierie. </a:t>
                      </a:r>
                      <a:r>
                        <a:rPr lang="fr-FR" sz="1400" b="0" kern="1200" spc="50" noProof="0" dirty="0">
                          <a:solidFill>
                            <a:srgbClr val="FF0000"/>
                          </a:solidFill>
                          <a:effectLst/>
                          <a:latin typeface="+mn-lt"/>
                          <a:ea typeface="+mn-ea"/>
                          <a:cs typeface="+mn-cs"/>
                        </a:rPr>
                        <a:t>La conception en ingénierie intègre les mathématiques, les sciences naturelles, les sciences du génie et les études complémentaires pour développer des éléments, des systèmes et des processus qui répondent à des besoins précis. Il s'agit d'un processus créatif, itératif et évolutif qui est assujetti à des contraintes pouvant être régies par des normes ou des lois à divers degrés selon la spécialité. Ces contraintes sont parfois liées à des facteurs comme l’économie, la santé, la sécurité, l’environnement et la société ou à d’autres facteurs interdisciplinaires.</a:t>
                      </a:r>
                      <a:endParaRPr lang="fr-CA" sz="1400" b="0" kern="1200" spc="50" noProof="0" dirty="0">
                        <a:solidFill>
                          <a:srgbClr val="FF0000"/>
                        </a:solidFill>
                        <a:effectLst/>
                        <a:latin typeface="+mn-lt"/>
                        <a:ea typeface="+mn-ea"/>
                        <a:cs typeface="+mn-cs"/>
                      </a:endParaRP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algn="l" defTabSz="685800" rtl="0" eaLnBrk="1" latinLnBrk="0" hangingPunct="1">
                        <a:spcAft>
                          <a:spcPts val="0"/>
                        </a:spcAft>
                      </a:pPr>
                      <a:r>
                        <a:rPr lang="fr-FR" sz="1200" b="0" kern="1200" spc="50" noProof="0" dirty="0">
                          <a:solidFill>
                            <a:schemeClr val="tx1"/>
                          </a:solidFill>
                          <a:effectLst/>
                          <a:latin typeface="+mn-lt"/>
                          <a:ea typeface="+mn-ea"/>
                          <a:cs typeface="+mn-cs"/>
                        </a:rPr>
                        <a:t>Minimum de 225 AU en conception en ingénierie</a:t>
                      </a:r>
                      <a:r>
                        <a:rPr lang="fr-CA" sz="1200" b="0" kern="1200" spc="50" noProof="0" dirty="0">
                          <a:solidFill>
                            <a:schemeClr val="tx1"/>
                          </a:solidFill>
                          <a:effectLst/>
                          <a:latin typeface="+mn-lt"/>
                          <a:ea typeface="+mn-ea"/>
                          <a:cs typeface="+mn-cs"/>
                        </a:rPr>
                        <a:t>. </a:t>
                      </a:r>
                      <a:r>
                        <a:rPr lang="fr-FR" sz="1200" b="0" kern="1200" spc="50" noProof="0" dirty="0">
                          <a:solidFill>
                            <a:schemeClr val="accent2">
                              <a:lumMod val="75000"/>
                            </a:schemeClr>
                          </a:solidFill>
                          <a:effectLst/>
                          <a:latin typeface="+mn-lt"/>
                          <a:ea typeface="+mn-ea"/>
                          <a:cs typeface="+mn-cs"/>
                        </a:rPr>
                        <a:t>La conception en ingénierie est un processus consistant à prendre des décisions éclairées pour concevoir de façon créative un produit, un système, un composant ou un procédé devant répondre à des besoins précisés, en tirant parti de l’analyse et du jugement de l’ingénierie. Ce processus est souvent caractérisé comme étant complexe, évolutif, itératif et multidisciplinaire. Les solutions qui en sont issues font appel aux sciences naturelles, aux mathématiques et aux sciences du génie, ainsi qu’à des pratiques systématiques et exemplaires actuelles afin de satisfaire à des objectifs définis, dans le respect des exigences, des normes et des contraintes établies. Parmi les contraintes à prendre en considération, citons la santé et la sécurité, la durabilité, l’environnement, l’éthique, la sûreté, l’économie, les facteurs esthétiques et humains, la faisabilité et la conformité aux aspects réglementaires, de même que des enjeux universels en matière de conception, comme les aspects sociaux, culturels et de diversification</a:t>
                      </a:r>
                      <a:r>
                        <a:rPr lang="fr-FR" sz="1400" b="0" kern="1200" spc="50" noProof="0" dirty="0">
                          <a:solidFill>
                            <a:schemeClr val="accent2">
                              <a:lumMod val="75000"/>
                            </a:schemeClr>
                          </a:solidFill>
                          <a:effectLst/>
                          <a:latin typeface="+mn-lt"/>
                          <a:ea typeface="+mn-ea"/>
                          <a:cs typeface="+mn-cs"/>
                        </a:rPr>
                        <a:t>.</a:t>
                      </a:r>
                      <a:r>
                        <a:rPr lang="fr-CA" sz="1400" b="0" kern="1200" spc="50" noProof="0" dirty="0">
                          <a:solidFill>
                            <a:schemeClr val="accent2">
                              <a:lumMod val="75000"/>
                            </a:schemeClr>
                          </a:solidFill>
                          <a:effectLst/>
                          <a:latin typeface="+mn-lt"/>
                          <a:ea typeface="+mn-ea"/>
                          <a:cs typeface="+mn-cs"/>
                        </a:rPr>
                        <a:t> </a:t>
                      </a:r>
                    </a:p>
                  </a:txBody>
                  <a:tcPr marL="48623" marR="48623"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1428816"/>
                  </a:ext>
                </a:extLst>
              </a:tr>
            </a:tbl>
          </a:graphicData>
        </a:graphic>
      </p:graphicFrame>
    </p:spTree>
    <p:extLst>
      <p:ext uri="{BB962C8B-B14F-4D97-AF65-F5344CB8AC3E}">
        <p14:creationId xmlns:p14="http://schemas.microsoft.com/office/powerpoint/2010/main" val="17613373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C61771-AD90-4B2F-B7A6-6E5A9E377E9B}"/>
              </a:ext>
            </a:extLst>
          </p:cNvPr>
          <p:cNvSpPr>
            <a:spLocks noGrp="1"/>
          </p:cNvSpPr>
          <p:nvPr>
            <p:ph type="title"/>
          </p:nvPr>
        </p:nvSpPr>
        <p:spPr>
          <a:xfrm>
            <a:off x="683568" y="2211710"/>
            <a:ext cx="7772400" cy="838200"/>
          </a:xfrm>
        </p:spPr>
        <p:txBody>
          <a:bodyPr>
            <a:normAutofit fontScale="90000"/>
          </a:bodyPr>
          <a:lstStyle/>
          <a:p>
            <a:r>
              <a:rPr lang="fr-CA" dirty="0"/>
              <a:t>La visite</a:t>
            </a:r>
            <a:br>
              <a:rPr lang="fr-CA" dirty="0"/>
            </a:br>
            <a:r>
              <a:rPr lang="fr-FR" sz="3300" b="0" dirty="0"/>
              <a:t>Un exercice de constatation des faits</a:t>
            </a:r>
            <a:endParaRPr lang="fr-CA" sz="3300" b="0" dirty="0"/>
          </a:p>
        </p:txBody>
      </p:sp>
      <p:sp>
        <p:nvSpPr>
          <p:cNvPr id="5" name="Slide Number Placeholder 4">
            <a:extLst>
              <a:ext uri="{FF2B5EF4-FFF2-40B4-BE49-F238E27FC236}">
                <a16:creationId xmlns:a16="http://schemas.microsoft.com/office/drawing/2014/main" id="{AC537B0D-4C75-441E-8D51-9AE34640E9F6}"/>
              </a:ext>
            </a:extLst>
          </p:cNvPr>
          <p:cNvSpPr>
            <a:spLocks noGrp="1"/>
          </p:cNvSpPr>
          <p:nvPr>
            <p:ph type="sldNum" sz="quarter" idx="4"/>
          </p:nvPr>
        </p:nvSpPr>
        <p:spPr/>
        <p:txBody>
          <a:bodyPr/>
          <a:lstStyle/>
          <a:p>
            <a:r>
              <a:rPr lang="en-CA">
                <a:cs typeface="Calibri"/>
              </a:rPr>
              <a:t>75</a:t>
            </a:r>
            <a:endParaRPr lang="en-CA"/>
          </a:p>
        </p:txBody>
      </p:sp>
    </p:spTree>
    <p:extLst>
      <p:ext uri="{BB962C8B-B14F-4D97-AF65-F5344CB8AC3E}">
        <p14:creationId xmlns:p14="http://schemas.microsoft.com/office/powerpoint/2010/main" val="245865497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FEFA95AD-D63E-4AC3-BEDB-7E35C0B29BE8}"/>
              </a:ext>
            </a:extLst>
          </p:cNvPr>
          <p:cNvSpPr>
            <a:spLocks noGrp="1"/>
          </p:cNvSpPr>
          <p:nvPr>
            <p:ph type="title"/>
            <p:custDataLst>
              <p:tags r:id="rId1"/>
            </p:custDataLst>
          </p:nvPr>
        </p:nvSpPr>
        <p:spPr>
          <a:xfrm>
            <a:off x="457200" y="51470"/>
            <a:ext cx="8229600" cy="857250"/>
          </a:xfrm>
        </p:spPr>
        <p:txBody>
          <a:bodyPr>
            <a:normAutofit/>
          </a:bodyPr>
          <a:lstStyle/>
          <a:p>
            <a:r>
              <a:rPr lang="fr-CA" noProof="0">
                <a:solidFill>
                  <a:srgbClr val="003C71"/>
                </a:solidFill>
              </a:rPr>
              <a:t>Aperçu</a:t>
            </a:r>
          </a:p>
        </p:txBody>
      </p:sp>
      <p:sp>
        <p:nvSpPr>
          <p:cNvPr id="10" name="Content Placeholder 7">
            <a:extLst>
              <a:ext uri="{FF2B5EF4-FFF2-40B4-BE49-F238E27FC236}">
                <a16:creationId xmlns:a16="http://schemas.microsoft.com/office/drawing/2014/main" id="{BF869462-D795-4A28-85C9-91B74B67765B}"/>
              </a:ext>
            </a:extLst>
          </p:cNvPr>
          <p:cNvSpPr>
            <a:spLocks noGrp="1"/>
          </p:cNvSpPr>
          <p:nvPr>
            <p:ph idx="1"/>
            <p:custDataLst>
              <p:tags r:id="rId2"/>
            </p:custDataLst>
          </p:nvPr>
        </p:nvSpPr>
        <p:spPr>
          <a:xfrm>
            <a:off x="197800" y="735546"/>
            <a:ext cx="4464496" cy="3672408"/>
          </a:xfrm>
        </p:spPr>
        <p:txBody>
          <a:bodyPr>
            <a:noAutofit/>
          </a:bodyPr>
          <a:lstStyle/>
          <a:p>
            <a:r>
              <a:rPr lang="fr-CA" sz="1300" b="1" noProof="0" dirty="0"/>
              <a:t>2,5 - 3 jours</a:t>
            </a:r>
          </a:p>
          <a:p>
            <a:pPr lvl="1"/>
            <a:r>
              <a:rPr lang="fr-CA" sz="1300" noProof="0" dirty="0"/>
              <a:t>Dimanche, lundi et mardi</a:t>
            </a:r>
          </a:p>
          <a:p>
            <a:pPr lvl="1"/>
            <a:r>
              <a:rPr lang="fr-CA" sz="1300" noProof="0" dirty="0"/>
              <a:t>Octobre-novembre – programmes existants</a:t>
            </a:r>
          </a:p>
          <a:p>
            <a:pPr lvl="1"/>
            <a:r>
              <a:rPr lang="fr-CA" sz="1300" noProof="0" dirty="0"/>
              <a:t>Janvier-février – nouveaux programmes</a:t>
            </a:r>
          </a:p>
          <a:p>
            <a:pPr lvl="1"/>
            <a:endParaRPr lang="fr-CA" sz="1300" noProof="0" dirty="0"/>
          </a:p>
          <a:p>
            <a:r>
              <a:rPr lang="fr-CA" sz="1300" b="1" noProof="0" dirty="0"/>
              <a:t>3 objectifs :</a:t>
            </a:r>
          </a:p>
          <a:p>
            <a:pPr lvl="1"/>
            <a:r>
              <a:rPr lang="fr-CA" sz="1300" b="1" noProof="0" dirty="0"/>
              <a:t>Valider </a:t>
            </a:r>
            <a:r>
              <a:rPr lang="fr-CA" sz="1300" noProof="0" dirty="0"/>
              <a:t>les détails du programme et </a:t>
            </a:r>
            <a:r>
              <a:rPr lang="fr-CA" sz="1300" b="1" noProof="0" dirty="0"/>
              <a:t>obtenir des précisions </a:t>
            </a:r>
            <a:r>
              <a:rPr lang="fr-CA" sz="1300" noProof="0" dirty="0"/>
              <a:t>en se basant sur un examen du Questionnaire rempli par l’établissement.</a:t>
            </a:r>
          </a:p>
          <a:p>
            <a:pPr lvl="1"/>
            <a:r>
              <a:rPr lang="fr-CA" sz="1300" b="1" noProof="0" dirty="0"/>
              <a:t>Recueillir de l’information </a:t>
            </a:r>
            <a:r>
              <a:rPr lang="fr-CA" sz="1300" noProof="0" dirty="0"/>
              <a:t>sur le(s) programme(s) et évaluer les preuves de conformité aux normes</a:t>
            </a:r>
          </a:p>
          <a:p>
            <a:pPr lvl="1"/>
            <a:r>
              <a:rPr lang="fr-CA" sz="1300" b="1" noProof="0" dirty="0"/>
              <a:t>Évaluer </a:t>
            </a:r>
            <a:r>
              <a:rPr lang="fr-CA" sz="1300" noProof="0" dirty="0"/>
              <a:t>les mesures prises pour </a:t>
            </a:r>
            <a:r>
              <a:rPr lang="fr-CA" sz="1300" b="1" noProof="0" dirty="0"/>
              <a:t>résoudre </a:t>
            </a:r>
            <a:r>
              <a:rPr lang="fr-CA" sz="1300" noProof="0" dirty="0"/>
              <a:t>les points soulevés précédemment par le Bureau d’agrément au sujet du ou des programmes (le cas échéant). </a:t>
            </a:r>
          </a:p>
        </p:txBody>
      </p:sp>
      <p:sp>
        <p:nvSpPr>
          <p:cNvPr id="4" name="Slide Number Placeholder 3">
            <a:extLst>
              <a:ext uri="{FF2B5EF4-FFF2-40B4-BE49-F238E27FC236}">
                <a16:creationId xmlns:a16="http://schemas.microsoft.com/office/drawing/2014/main" id="{381CA2E5-EB46-4AB6-990C-3DB2A34B1144}"/>
              </a:ext>
            </a:extLst>
          </p:cNvPr>
          <p:cNvSpPr>
            <a:spLocks noGrp="1"/>
          </p:cNvSpPr>
          <p:nvPr>
            <p:ph type="sldNum" sz="quarter" idx="4"/>
            <p:custDataLst>
              <p:tags r:id="rId3"/>
            </p:custDataLst>
          </p:nvPr>
        </p:nvSpPr>
        <p:spPr/>
        <p:txBody>
          <a:bodyPr/>
          <a:lstStyle/>
          <a:p>
            <a:fld id="{20D9D4F6-3F77-42B5-8262-3232F435CC54}" type="slidenum">
              <a:rPr lang="en-CA" smtClean="0"/>
              <a:t>75</a:t>
            </a:fld>
            <a:endParaRPr lang="en-CA"/>
          </a:p>
        </p:txBody>
      </p:sp>
      <p:sp>
        <p:nvSpPr>
          <p:cNvPr id="12" name="Content Placeholder 2">
            <a:extLst>
              <a:ext uri="{FF2B5EF4-FFF2-40B4-BE49-F238E27FC236}">
                <a16:creationId xmlns:a16="http://schemas.microsoft.com/office/drawing/2014/main" id="{11D62D66-DAD2-4D5F-A446-70FAC447189A}"/>
              </a:ext>
            </a:extLst>
          </p:cNvPr>
          <p:cNvSpPr txBox="1"/>
          <p:nvPr>
            <p:custDataLst>
              <p:tags r:id="rId4"/>
            </p:custDataLst>
          </p:nvPr>
        </p:nvSpPr>
        <p:spPr>
          <a:xfrm>
            <a:off x="5118389" y="4411653"/>
            <a:ext cx="3282854" cy="33113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en-US" sz="1050">
                <a:solidFill>
                  <a:srgbClr val="003C71"/>
                </a:solidFill>
              </a:rPr>
              <a:t>Exemple d’horaire de visite – site Web d’Ingénieurs Canada</a:t>
            </a:r>
          </a:p>
        </p:txBody>
      </p:sp>
      <p:grpSp>
        <p:nvGrpSpPr>
          <p:cNvPr id="7" name="Group 6">
            <a:extLst>
              <a:ext uri="{FF2B5EF4-FFF2-40B4-BE49-F238E27FC236}">
                <a16:creationId xmlns:a16="http://schemas.microsoft.com/office/drawing/2014/main" id="{FB406F86-E5BE-9339-01E5-1F6D0610419B}"/>
              </a:ext>
            </a:extLst>
          </p:cNvPr>
          <p:cNvGrpSpPr/>
          <p:nvPr/>
        </p:nvGrpSpPr>
        <p:grpSpPr>
          <a:xfrm>
            <a:off x="4791725" y="376214"/>
            <a:ext cx="3611034" cy="3844702"/>
            <a:chOff x="4660900" y="314244"/>
            <a:chExt cx="3611034" cy="3844702"/>
          </a:xfrm>
        </p:grpSpPr>
        <p:pic>
          <p:nvPicPr>
            <p:cNvPr id="2" name="Picture 1">
              <a:extLst>
                <a:ext uri="{FF2B5EF4-FFF2-40B4-BE49-F238E27FC236}">
                  <a16:creationId xmlns:a16="http://schemas.microsoft.com/office/drawing/2014/main" id="{E5B47685-6837-7C04-CAB9-2606836A86DC}"/>
                </a:ext>
              </a:extLst>
            </p:cNvPr>
            <p:cNvPicPr>
              <a:picLocks noChangeAspect="1"/>
            </p:cNvPicPr>
            <p:nvPr/>
          </p:nvPicPr>
          <p:blipFill>
            <a:blip r:embed="rId7"/>
            <a:stretch>
              <a:fillRect/>
            </a:stretch>
          </p:blipFill>
          <p:spPr>
            <a:xfrm>
              <a:off x="4660900" y="314244"/>
              <a:ext cx="2002367" cy="2546512"/>
            </a:xfrm>
            <a:prstGeom prst="rect">
              <a:avLst/>
            </a:prstGeom>
            <a:ln>
              <a:noFill/>
            </a:ln>
            <a:effectLst>
              <a:outerShdw blurRad="292100" dist="139700" dir="2700000" algn="tl" rotWithShape="0">
                <a:srgbClr val="333333">
                  <a:alpha val="65000"/>
                </a:srgbClr>
              </a:outerShdw>
            </a:effectLst>
          </p:spPr>
        </p:pic>
        <p:pic>
          <p:nvPicPr>
            <p:cNvPr id="3" name="Picture 2">
              <a:extLst>
                <a:ext uri="{FF2B5EF4-FFF2-40B4-BE49-F238E27FC236}">
                  <a16:creationId xmlns:a16="http://schemas.microsoft.com/office/drawing/2014/main" id="{FF56FA02-4750-CBD0-AAFB-F69A768B0D68}"/>
                </a:ext>
              </a:extLst>
            </p:cNvPr>
            <p:cNvPicPr>
              <a:picLocks noChangeAspect="1"/>
            </p:cNvPicPr>
            <p:nvPr/>
          </p:nvPicPr>
          <p:blipFill>
            <a:blip r:embed="rId8"/>
            <a:stretch>
              <a:fillRect/>
            </a:stretch>
          </p:blipFill>
          <p:spPr>
            <a:xfrm>
              <a:off x="5119510" y="652741"/>
              <a:ext cx="1931812" cy="2737352"/>
            </a:xfrm>
            <a:prstGeom prst="rect">
              <a:avLst/>
            </a:prstGeom>
            <a:ln>
              <a:noFill/>
            </a:ln>
            <a:effectLst>
              <a:outerShdw blurRad="292100" dist="139700" dir="2700000" algn="tl" rotWithShape="0">
                <a:srgbClr val="333333">
                  <a:alpha val="65000"/>
                </a:srgbClr>
              </a:outerShdw>
            </a:effectLst>
          </p:spPr>
        </p:pic>
        <p:pic>
          <p:nvPicPr>
            <p:cNvPr id="5" name="Picture 4" descr="A white sheet with black text&#10;&#10;Description automatically generated">
              <a:extLst>
                <a:ext uri="{FF2B5EF4-FFF2-40B4-BE49-F238E27FC236}">
                  <a16:creationId xmlns:a16="http://schemas.microsoft.com/office/drawing/2014/main" id="{F70F9724-5D10-29D9-3313-244FFBAC9D38}"/>
                </a:ext>
              </a:extLst>
            </p:cNvPr>
            <p:cNvPicPr>
              <a:picLocks noChangeAspect="1"/>
            </p:cNvPicPr>
            <p:nvPr/>
          </p:nvPicPr>
          <p:blipFill>
            <a:blip r:embed="rId9"/>
            <a:stretch>
              <a:fillRect/>
            </a:stretch>
          </p:blipFill>
          <p:spPr>
            <a:xfrm>
              <a:off x="5726289" y="1019290"/>
              <a:ext cx="2016478" cy="2836809"/>
            </a:xfrm>
            <a:prstGeom prst="rect">
              <a:avLst/>
            </a:prstGeom>
            <a:ln>
              <a:noFill/>
            </a:ln>
            <a:effectLst>
              <a:outerShdw blurRad="292100" dist="139700" dir="2700000" algn="tl" rotWithShape="0">
                <a:srgbClr val="333333">
                  <a:alpha val="65000"/>
                </a:srgbClr>
              </a:outerShdw>
            </a:effectLst>
          </p:spPr>
        </p:pic>
        <p:pic>
          <p:nvPicPr>
            <p:cNvPr id="6" name="Picture 5" descr="A white and black document with black text&#10;&#10;Description automatically generated">
              <a:extLst>
                <a:ext uri="{FF2B5EF4-FFF2-40B4-BE49-F238E27FC236}">
                  <a16:creationId xmlns:a16="http://schemas.microsoft.com/office/drawing/2014/main" id="{5396CB01-084B-0E1E-1D6C-0DB622366007}"/>
                </a:ext>
              </a:extLst>
            </p:cNvPr>
            <p:cNvPicPr>
              <a:picLocks noChangeAspect="1"/>
            </p:cNvPicPr>
            <p:nvPr/>
          </p:nvPicPr>
          <p:blipFill>
            <a:blip r:embed="rId10"/>
            <a:stretch>
              <a:fillRect/>
            </a:stretch>
          </p:blipFill>
          <p:spPr>
            <a:xfrm>
              <a:off x="6213122" y="2155778"/>
              <a:ext cx="2058812" cy="200316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39075155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custDataLst>
              <p:tags r:id="rId1"/>
            </p:custDataLst>
          </p:nvPr>
        </p:nvSpPr>
        <p:spPr>
          <a:xfrm>
            <a:off x="251520" y="65817"/>
            <a:ext cx="9144000" cy="857250"/>
          </a:xfrm>
        </p:spPr>
        <p:txBody>
          <a:bodyPr>
            <a:normAutofit/>
          </a:bodyPr>
          <a:lstStyle/>
          <a:p>
            <a:pPr eaLnBrk="1" hangingPunct="1"/>
            <a:r>
              <a:rPr lang="fr-CA" altLang="fr-FR" sz="3200" noProof="0" dirty="0">
                <a:solidFill>
                  <a:srgbClr val="003C71"/>
                </a:solidFill>
              </a:rPr>
              <a:t>Entrevues : Tâches et outils</a:t>
            </a:r>
          </a:p>
        </p:txBody>
      </p:sp>
      <p:sp>
        <p:nvSpPr>
          <p:cNvPr id="11267" name="Content Placeholder 3"/>
          <p:cNvSpPr>
            <a:spLocks noGrp="1"/>
          </p:cNvSpPr>
          <p:nvPr>
            <p:ph idx="1"/>
            <p:custDataLst>
              <p:tags r:id="rId2"/>
            </p:custDataLst>
          </p:nvPr>
        </p:nvSpPr>
        <p:spPr>
          <a:xfrm>
            <a:off x="429073" y="665627"/>
            <a:ext cx="4917627" cy="4065123"/>
          </a:xfrm>
        </p:spPr>
        <p:txBody>
          <a:bodyPr>
            <a:noAutofit/>
          </a:bodyPr>
          <a:lstStyle/>
          <a:p>
            <a:pPr>
              <a:lnSpc>
                <a:spcPct val="120000"/>
              </a:lnSpc>
              <a:spcBef>
                <a:spcPct val="0"/>
              </a:spcBef>
            </a:pPr>
            <a:r>
              <a:rPr lang="fr-CA" altLang="fr-FR" sz="1300" b="1" noProof="0" dirty="0"/>
              <a:t>« Faire confiance, puis vérifier »</a:t>
            </a:r>
          </a:p>
          <a:p>
            <a:pPr>
              <a:lnSpc>
                <a:spcPct val="120000"/>
              </a:lnSpc>
              <a:spcBef>
                <a:spcPct val="0"/>
              </a:spcBef>
            </a:pPr>
            <a:r>
              <a:rPr lang="fr-CA" altLang="fr-FR" sz="1300" b="1" noProof="0" dirty="0"/>
              <a:t>Entrevues avec </a:t>
            </a:r>
            <a:r>
              <a:rPr lang="fr-CA" altLang="fr-FR" sz="1300" noProof="0" dirty="0"/>
              <a:t>:</a:t>
            </a:r>
          </a:p>
          <a:p>
            <a:pPr lvl="1">
              <a:lnSpc>
                <a:spcPct val="120000"/>
              </a:lnSpc>
              <a:spcBef>
                <a:spcPct val="0"/>
              </a:spcBef>
            </a:pPr>
            <a:r>
              <a:rPr lang="fr-CA" altLang="fr-FR" sz="1300" noProof="0" dirty="0"/>
              <a:t>Membres de la haute direction (président ou recteur, doyen de la faculté de génie, directeurs de départements responsables des programmes, etc.)</a:t>
            </a:r>
          </a:p>
          <a:p>
            <a:pPr lvl="1">
              <a:lnSpc>
                <a:spcPct val="120000"/>
              </a:lnSpc>
              <a:spcBef>
                <a:spcPct val="0"/>
              </a:spcBef>
            </a:pPr>
            <a:r>
              <a:rPr lang="fr-CA" altLang="fr-FR" sz="1300" noProof="0" dirty="0"/>
              <a:t>Membres du corps professoral</a:t>
            </a:r>
          </a:p>
          <a:p>
            <a:pPr lvl="1">
              <a:lnSpc>
                <a:spcPct val="120000"/>
              </a:lnSpc>
              <a:spcBef>
                <a:spcPct val="0"/>
              </a:spcBef>
            </a:pPr>
            <a:r>
              <a:rPr lang="fr-CA" altLang="fr-FR" sz="1300" noProof="0" dirty="0"/>
              <a:t>Étudiants</a:t>
            </a:r>
          </a:p>
          <a:p>
            <a:pPr lvl="1">
              <a:lnSpc>
                <a:spcPct val="120000"/>
              </a:lnSpc>
              <a:spcBef>
                <a:spcPct val="0"/>
              </a:spcBef>
            </a:pPr>
            <a:r>
              <a:rPr lang="fr-CA" altLang="fr-FR" sz="1300" noProof="0" dirty="0"/>
              <a:t>Personnel de soutien</a:t>
            </a:r>
          </a:p>
          <a:p>
            <a:pPr>
              <a:lnSpc>
                <a:spcPct val="120000"/>
              </a:lnSpc>
              <a:spcBef>
                <a:spcPct val="0"/>
              </a:spcBef>
            </a:pPr>
            <a:r>
              <a:rPr lang="fr-CA" altLang="fr-FR" sz="1300" b="1" noProof="0" dirty="0"/>
              <a:t>Rechercher des preuves des aspects suivants </a:t>
            </a:r>
            <a:r>
              <a:rPr lang="fr-CA" altLang="fr-FR" sz="1300" noProof="0" dirty="0"/>
              <a:t>:</a:t>
            </a:r>
          </a:p>
          <a:p>
            <a:pPr lvl="1">
              <a:lnSpc>
                <a:spcPct val="120000"/>
              </a:lnSpc>
              <a:spcBef>
                <a:spcPct val="0"/>
              </a:spcBef>
            </a:pPr>
            <a:r>
              <a:rPr lang="fr-CA" altLang="fr-FR" sz="1300" noProof="0" dirty="0"/>
              <a:t>Conformité aux normes relatives aux qualités requises des diplômés</a:t>
            </a:r>
          </a:p>
          <a:p>
            <a:pPr lvl="1">
              <a:lnSpc>
                <a:spcPct val="120000"/>
              </a:lnSpc>
              <a:spcBef>
                <a:spcPct val="0"/>
              </a:spcBef>
            </a:pPr>
            <a:r>
              <a:rPr lang="fr-CA" altLang="fr-FR" sz="1300" noProof="0" dirty="0"/>
              <a:t>Professionnalisme</a:t>
            </a:r>
          </a:p>
          <a:p>
            <a:pPr lvl="1">
              <a:lnSpc>
                <a:spcPct val="120000"/>
              </a:lnSpc>
              <a:spcBef>
                <a:spcPct val="0"/>
              </a:spcBef>
            </a:pPr>
            <a:r>
              <a:rPr lang="fr-CA" altLang="fr-FR" sz="1300" noProof="0" dirty="0"/>
              <a:t>Motivations</a:t>
            </a:r>
          </a:p>
          <a:p>
            <a:pPr lvl="1">
              <a:lnSpc>
                <a:spcPct val="120000"/>
              </a:lnSpc>
              <a:spcBef>
                <a:spcPct val="0"/>
              </a:spcBef>
            </a:pPr>
            <a:r>
              <a:rPr lang="fr-CA" altLang="fr-FR" sz="1300" noProof="0" dirty="0"/>
              <a:t>Moral</a:t>
            </a:r>
          </a:p>
          <a:p>
            <a:pPr lvl="1">
              <a:lnSpc>
                <a:spcPct val="120000"/>
              </a:lnSpc>
              <a:spcBef>
                <a:spcPct val="0"/>
              </a:spcBef>
            </a:pPr>
            <a:r>
              <a:rPr lang="fr-CA" altLang="fr-FR" sz="1300" noProof="0" dirty="0"/>
              <a:t>Le juste milieu des opinions sur les aspects théoriques et pratiques du programme d'études</a:t>
            </a:r>
          </a:p>
          <a:p>
            <a:pPr marL="0" indent="0">
              <a:lnSpc>
                <a:spcPct val="120000"/>
              </a:lnSpc>
              <a:spcBef>
                <a:spcPts val="500"/>
              </a:spcBef>
              <a:spcAft>
                <a:spcPts val="1000"/>
              </a:spcAft>
              <a:buNone/>
            </a:pPr>
            <a:endParaRPr lang="fr-CA" altLang="fr-FR" sz="1800" noProof="0" dirty="0"/>
          </a:p>
          <a:p>
            <a:pPr>
              <a:lnSpc>
                <a:spcPct val="120000"/>
              </a:lnSpc>
            </a:pPr>
            <a:endParaRPr lang="fr-CA" altLang="fr-FR" sz="1800" noProof="0" dirty="0"/>
          </a:p>
        </p:txBody>
      </p:sp>
      <p:sp>
        <p:nvSpPr>
          <p:cNvPr id="4" name="Slide Number Placeholder 3">
            <a:extLst>
              <a:ext uri="{FF2B5EF4-FFF2-40B4-BE49-F238E27FC236}">
                <a16:creationId xmlns:a16="http://schemas.microsoft.com/office/drawing/2014/main" id="{65CF27BA-4A60-4E90-A019-A29899F255BE}"/>
              </a:ext>
            </a:extLst>
          </p:cNvPr>
          <p:cNvSpPr>
            <a:spLocks noGrp="1"/>
          </p:cNvSpPr>
          <p:nvPr>
            <p:ph type="sldNum" sz="quarter" idx="4"/>
            <p:custDataLst>
              <p:tags r:id="rId3"/>
            </p:custDataLst>
          </p:nvPr>
        </p:nvSpPr>
        <p:spPr/>
        <p:txBody>
          <a:bodyPr/>
          <a:lstStyle/>
          <a:p>
            <a:fld id="{284CD0E7-0E4D-411D-A9EA-4ACA010E8FAA}" type="slidenum">
              <a:rPr lang="en-CA" smtClean="0"/>
              <a:t>76</a:t>
            </a:fld>
            <a:endParaRPr lang="en-CA" dirty="0"/>
          </a:p>
        </p:txBody>
      </p:sp>
      <p:pic>
        <p:nvPicPr>
          <p:cNvPr id="9" name="Image 8">
            <a:extLst>
              <a:ext uri="{FF2B5EF4-FFF2-40B4-BE49-F238E27FC236}">
                <a16:creationId xmlns:a16="http://schemas.microsoft.com/office/drawing/2014/main" id="{747BEF15-7F82-1C4D-6B21-1AD20C64A0EE}"/>
              </a:ext>
            </a:extLst>
          </p:cNvPr>
          <p:cNvPicPr>
            <a:picLocks noChangeAspect="1"/>
          </p:cNvPicPr>
          <p:nvPr>
            <p:custDataLst>
              <p:tags r:id="rId4"/>
            </p:custDataLst>
          </p:nvPr>
        </p:nvPicPr>
        <p:blipFill>
          <a:blip r:embed="rId7"/>
          <a:stretch>
            <a:fillRect/>
          </a:stretch>
        </p:blipFill>
        <p:spPr>
          <a:xfrm>
            <a:off x="5245312" y="1028700"/>
            <a:ext cx="3146366" cy="3867281"/>
          </a:xfrm>
          <a:prstGeom prst="rect">
            <a:avLst/>
          </a:prstGeom>
        </p:spPr>
      </p:pic>
    </p:spTree>
    <p:extLst>
      <p:ext uri="{BB962C8B-B14F-4D97-AF65-F5344CB8AC3E}">
        <p14:creationId xmlns:p14="http://schemas.microsoft.com/office/powerpoint/2010/main" val="294988654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custDataLst>
              <p:tags r:id="rId1"/>
            </p:custDataLst>
          </p:nvPr>
        </p:nvSpPr>
        <p:spPr>
          <a:xfrm>
            <a:off x="631863" y="41483"/>
            <a:ext cx="9144000" cy="504056"/>
          </a:xfrm>
        </p:spPr>
        <p:txBody>
          <a:bodyPr>
            <a:normAutofit fontScale="90000"/>
          </a:bodyPr>
          <a:lstStyle/>
          <a:p>
            <a:pPr eaLnBrk="1" hangingPunct="1"/>
            <a:r>
              <a:rPr lang="fr-CA" altLang="fr-FR" sz="3200" noProof="0" dirty="0">
                <a:solidFill>
                  <a:srgbClr val="003C71"/>
                </a:solidFill>
              </a:rPr>
              <a:t>Visites : Tâches et outils</a:t>
            </a:r>
          </a:p>
        </p:txBody>
      </p:sp>
      <p:sp>
        <p:nvSpPr>
          <p:cNvPr id="12291" name="Content Placeholder 3"/>
          <p:cNvSpPr>
            <a:spLocks noGrp="1"/>
          </p:cNvSpPr>
          <p:nvPr>
            <p:ph idx="1"/>
            <p:custDataLst>
              <p:tags r:id="rId2"/>
            </p:custDataLst>
          </p:nvPr>
        </p:nvSpPr>
        <p:spPr>
          <a:xfrm>
            <a:off x="804672" y="555526"/>
            <a:ext cx="8151759" cy="4320480"/>
          </a:xfrm>
        </p:spPr>
        <p:txBody>
          <a:bodyPr>
            <a:noAutofit/>
          </a:bodyPr>
          <a:lstStyle/>
          <a:p>
            <a:r>
              <a:rPr lang="fr-CA" altLang="fr-FR" sz="1800" noProof="0" dirty="0"/>
              <a:t>Évaluer l’efficacité d’installations telles que :</a:t>
            </a:r>
          </a:p>
          <a:p>
            <a:pPr lvl="1"/>
            <a:r>
              <a:rPr lang="fr-CA" altLang="fr-FR" sz="1600" noProof="0" dirty="0"/>
              <a:t>Laboratoires</a:t>
            </a:r>
          </a:p>
          <a:p>
            <a:pPr lvl="1"/>
            <a:r>
              <a:rPr lang="fr-CA" altLang="fr-FR" sz="1600" noProof="0" dirty="0"/>
              <a:t>Bibliothèques</a:t>
            </a:r>
          </a:p>
          <a:p>
            <a:pPr lvl="1"/>
            <a:r>
              <a:rPr lang="fr-CA" altLang="fr-FR" sz="1600" noProof="0" dirty="0"/>
              <a:t>Installations informatiques</a:t>
            </a:r>
          </a:p>
          <a:p>
            <a:r>
              <a:rPr lang="fr-CA" altLang="fr-FR" sz="1800" noProof="0" dirty="0"/>
              <a:t>Le BA n'exige d'aucune faculté qu'elle dépense de l’argent</a:t>
            </a:r>
          </a:p>
          <a:p>
            <a:pPr lvl="1"/>
            <a:r>
              <a:rPr lang="fr-CA" altLang="fr-FR" sz="1600" noProof="0" dirty="0"/>
              <a:t>Les visiteurs vérifient si les équipements, fournitures et autres sont adaptés aux besoins</a:t>
            </a:r>
          </a:p>
          <a:p>
            <a:r>
              <a:rPr lang="fr-CA" altLang="fr-FR" sz="1800" noProof="0" dirty="0"/>
              <a:t>Examiner les documents de programme pour déterminer si les attentes en matière de réalisations et les normes de notation sont appropriées. Par exemple :</a:t>
            </a:r>
          </a:p>
          <a:p>
            <a:pPr lvl="1"/>
            <a:r>
              <a:rPr lang="fr-CA" altLang="fr-FR" sz="1600" noProof="0" dirty="0"/>
              <a:t>Examens</a:t>
            </a:r>
          </a:p>
          <a:p>
            <a:pPr lvl="1"/>
            <a:r>
              <a:rPr lang="fr-CA" altLang="fr-FR" sz="1600" noProof="0" dirty="0"/>
              <a:t>Feuillets d'instructions de laboratoire</a:t>
            </a:r>
          </a:p>
          <a:p>
            <a:pPr lvl="1"/>
            <a:r>
              <a:rPr lang="fr-CA" altLang="fr-FR" sz="1600" noProof="0" dirty="0"/>
              <a:t>Relevés de notes d’étudiants</a:t>
            </a:r>
          </a:p>
          <a:p>
            <a:pPr lvl="1"/>
            <a:r>
              <a:rPr lang="fr-CA" altLang="fr-FR" sz="1600" noProof="0" dirty="0"/>
              <a:t>Rapports et thèses d'étudiants, modèles ou appareils construits par les étudiants</a:t>
            </a:r>
          </a:p>
          <a:p>
            <a:pPr lvl="1"/>
            <a:r>
              <a:rPr lang="fr-CA" altLang="fr-FR" sz="1600" noProof="0" dirty="0"/>
              <a:t>Autres preuves de réalisations d'étudiants</a:t>
            </a:r>
          </a:p>
        </p:txBody>
      </p:sp>
      <p:sp>
        <p:nvSpPr>
          <p:cNvPr id="4" name="Slide Number Placeholder 3">
            <a:extLst>
              <a:ext uri="{FF2B5EF4-FFF2-40B4-BE49-F238E27FC236}">
                <a16:creationId xmlns:a16="http://schemas.microsoft.com/office/drawing/2014/main" id="{91EBBFBA-44DD-4C7E-92E4-8D312A73160C}"/>
              </a:ext>
            </a:extLst>
          </p:cNvPr>
          <p:cNvSpPr>
            <a:spLocks noGrp="1"/>
          </p:cNvSpPr>
          <p:nvPr>
            <p:ph type="sldNum" sz="quarter" idx="4"/>
            <p:custDataLst>
              <p:tags r:id="rId3"/>
            </p:custDataLst>
          </p:nvPr>
        </p:nvSpPr>
        <p:spPr/>
        <p:txBody>
          <a:bodyPr/>
          <a:lstStyle/>
          <a:p>
            <a:fld id="{A007A996-2F61-44D5-9F01-09EA3E13AF70}" type="slidenum">
              <a:rPr lang="en-CA" smtClean="0"/>
              <a:t>77</a:t>
            </a:fld>
            <a:endParaRPr lang="en-CA" dirty="0"/>
          </a:p>
        </p:txBody>
      </p:sp>
    </p:spTree>
    <p:extLst>
      <p:ext uri="{BB962C8B-B14F-4D97-AF65-F5344CB8AC3E}">
        <p14:creationId xmlns:p14="http://schemas.microsoft.com/office/powerpoint/2010/main" val="1254352817"/>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custDataLst>
              <p:tags r:id="rId1"/>
            </p:custDataLst>
          </p:nvPr>
        </p:nvSpPr>
        <p:spPr>
          <a:xfrm>
            <a:off x="283464" y="211388"/>
            <a:ext cx="9144000" cy="857250"/>
          </a:xfrm>
        </p:spPr>
        <p:txBody>
          <a:bodyPr/>
          <a:lstStyle/>
          <a:p>
            <a:pPr eaLnBrk="1" hangingPunct="1"/>
            <a:r>
              <a:rPr lang="fr-CA" altLang="fr-FR" sz="2900" noProof="0" dirty="0">
                <a:solidFill>
                  <a:srgbClr val="003C71"/>
                </a:solidFill>
              </a:rPr>
              <a:t>Horaire de la visite</a:t>
            </a:r>
            <a:endParaRPr lang="fr-CA" altLang="fr-FR" sz="2900" noProof="0" dirty="0">
              <a:solidFill>
                <a:srgbClr val="003C71"/>
              </a:solidFill>
              <a:cs typeface="Calibri"/>
            </a:endParaRPr>
          </a:p>
        </p:txBody>
      </p:sp>
      <p:sp>
        <p:nvSpPr>
          <p:cNvPr id="14339" name="Content Placeholder 3"/>
          <p:cNvSpPr>
            <a:spLocks noGrp="1"/>
          </p:cNvSpPr>
          <p:nvPr>
            <p:ph idx="1"/>
            <p:custDataLst>
              <p:tags r:id="rId2"/>
            </p:custDataLst>
          </p:nvPr>
        </p:nvSpPr>
        <p:spPr>
          <a:xfrm>
            <a:off x="179512" y="844062"/>
            <a:ext cx="4968552" cy="3467712"/>
          </a:xfrm>
        </p:spPr>
        <p:txBody>
          <a:bodyPr>
            <a:normAutofit fontScale="90000"/>
          </a:bodyPr>
          <a:lstStyle/>
          <a:p>
            <a:pPr>
              <a:spcBef>
                <a:spcPts val="1400"/>
              </a:spcBef>
            </a:pPr>
            <a:r>
              <a:rPr lang="fr-CA" altLang="fr-FR" sz="1600" noProof="0" dirty="0"/>
              <a:t>L’horaire est établi en fonction des besoins de l’équipe de visiteurs et de l’EES, à l’aide de l’exemple fourni par le BA</a:t>
            </a:r>
          </a:p>
          <a:p>
            <a:pPr>
              <a:spcBef>
                <a:spcPts val="1400"/>
              </a:spcBef>
            </a:pPr>
            <a:r>
              <a:rPr lang="fr-CA" altLang="fr-FR" sz="1600" noProof="0" dirty="0"/>
              <a:t>Des réunions et rencontres précises sont suggérées pour chaque membre de l’équipe (président, vice-président, visiteur de programme)</a:t>
            </a:r>
          </a:p>
          <a:p>
            <a:pPr>
              <a:spcBef>
                <a:spcPts val="1400"/>
              </a:spcBef>
            </a:pPr>
            <a:r>
              <a:rPr lang="fr-CA" altLang="fr-FR" sz="2000" b="1" noProof="0" dirty="0"/>
              <a:t>Jour 1 (samedi) </a:t>
            </a:r>
            <a:r>
              <a:rPr lang="fr-CA" altLang="fr-FR" sz="2000" b="1" i="1" noProof="0" dirty="0"/>
              <a:t>facultatif</a:t>
            </a:r>
            <a:r>
              <a:rPr lang="fr-CA" altLang="fr-FR" sz="2000" b="1" noProof="0" dirty="0"/>
              <a:t>‏</a:t>
            </a:r>
          </a:p>
          <a:p>
            <a:pPr lvl="1">
              <a:lnSpc>
                <a:spcPct val="110000"/>
              </a:lnSpc>
              <a:spcBef>
                <a:spcPts val="0"/>
              </a:spcBef>
            </a:pPr>
            <a:r>
              <a:rPr lang="fr-CA" altLang="fr-FR" sz="1600" dirty="0"/>
              <a:t>Révision du suivi des points à considérer;</a:t>
            </a:r>
          </a:p>
          <a:p>
            <a:pPr lvl="1">
              <a:lnSpc>
                <a:spcPct val="110000"/>
              </a:lnSpc>
              <a:spcBef>
                <a:spcPts val="0"/>
              </a:spcBef>
            </a:pPr>
            <a:r>
              <a:rPr lang="fr-CA" altLang="fr-FR" sz="1600" dirty="0"/>
              <a:t>Conseils sur la conduite d’un entretien; </a:t>
            </a:r>
          </a:p>
          <a:p>
            <a:pPr lvl="1">
              <a:lnSpc>
                <a:spcPct val="110000"/>
              </a:lnSpc>
              <a:spcBef>
                <a:spcPts val="0"/>
              </a:spcBef>
            </a:pPr>
            <a:r>
              <a:rPr lang="fr-CA" altLang="fr-FR" sz="1600" dirty="0"/>
              <a:t>Conseils sur la rédaction d’une observation;</a:t>
            </a:r>
          </a:p>
          <a:p>
            <a:pPr lvl="1">
              <a:lnSpc>
                <a:spcPct val="110000"/>
              </a:lnSpc>
              <a:spcBef>
                <a:spcPts val="0"/>
              </a:spcBef>
            </a:pPr>
            <a:r>
              <a:rPr lang="fr-FR" altLang="fr-FR" sz="1600" dirty="0"/>
              <a:t>Renforcer la dynamique de l'équipe</a:t>
            </a:r>
            <a:r>
              <a:rPr lang="fr-CA" altLang="fr-FR" sz="1600" dirty="0"/>
              <a:t>;</a:t>
            </a:r>
          </a:p>
          <a:p>
            <a:pPr lvl="1">
              <a:lnSpc>
                <a:spcPct val="110000"/>
              </a:lnSpc>
              <a:spcBef>
                <a:spcPts val="0"/>
              </a:spcBef>
            </a:pPr>
            <a:r>
              <a:rPr lang="fr-FR" altLang="fr-FR" sz="1600" dirty="0"/>
              <a:t>Calibrer sur le noyau commun et les observations GA/CI communes à tous les programmes</a:t>
            </a:r>
            <a:endParaRPr lang="fr-CA" altLang="fr-FR" sz="1600" noProof="0" dirty="0"/>
          </a:p>
          <a:p>
            <a:pPr>
              <a:spcBef>
                <a:spcPts val="1400"/>
              </a:spcBef>
            </a:pPr>
            <a:endParaRPr lang="fr-CA" altLang="fr-FR" sz="2000" noProof="0" dirty="0"/>
          </a:p>
          <a:p>
            <a:endParaRPr lang="fr-CA" altLang="fr-FR" sz="2000" noProof="0" dirty="0"/>
          </a:p>
        </p:txBody>
      </p:sp>
      <p:sp>
        <p:nvSpPr>
          <p:cNvPr id="6" name="Slide Number Placeholder 5">
            <a:extLst>
              <a:ext uri="{FF2B5EF4-FFF2-40B4-BE49-F238E27FC236}">
                <a16:creationId xmlns:a16="http://schemas.microsoft.com/office/drawing/2014/main" id="{1DC5F9B6-F64D-406D-A7AD-D09A6BBFDAEF}"/>
              </a:ext>
            </a:extLst>
          </p:cNvPr>
          <p:cNvSpPr>
            <a:spLocks noGrp="1"/>
          </p:cNvSpPr>
          <p:nvPr>
            <p:ph type="sldNum" sz="quarter" idx="4"/>
            <p:custDataLst>
              <p:tags r:id="rId3"/>
            </p:custDataLst>
          </p:nvPr>
        </p:nvSpPr>
        <p:spPr/>
        <p:txBody>
          <a:bodyPr/>
          <a:lstStyle/>
          <a:p>
            <a:fld id="{0EC2B05D-E5AD-427D-970D-D3F35FAC2BAF}" type="slidenum">
              <a:rPr lang="en-CA" smtClean="0"/>
              <a:t>78</a:t>
            </a:fld>
            <a:endParaRPr lang="en-CA"/>
          </a:p>
        </p:txBody>
      </p:sp>
      <p:sp>
        <p:nvSpPr>
          <p:cNvPr id="5" name="Content Placeholder 2">
            <a:extLst>
              <a:ext uri="{FF2B5EF4-FFF2-40B4-BE49-F238E27FC236}">
                <a16:creationId xmlns:a16="http://schemas.microsoft.com/office/drawing/2014/main" id="{CA5AEE18-EACE-46AF-8236-CF357071F22F}"/>
              </a:ext>
            </a:extLst>
          </p:cNvPr>
          <p:cNvSpPr txBox="1"/>
          <p:nvPr>
            <p:custDataLst>
              <p:tags r:id="rId4"/>
            </p:custDataLst>
          </p:nvPr>
        </p:nvSpPr>
        <p:spPr>
          <a:xfrm>
            <a:off x="5177578" y="4508117"/>
            <a:ext cx="3502078" cy="284826"/>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67823A"/>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67823A"/>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lvl="1" indent="0" algn="ctr">
              <a:buFont typeface="Arial" panose="020B0604020202020204" pitchFamily="34" charset="0"/>
              <a:buNone/>
            </a:pPr>
            <a:r>
              <a:rPr lang="fr-CA" sz="1050">
                <a:solidFill>
                  <a:srgbClr val="003C71"/>
                </a:solidFill>
              </a:rPr>
              <a:t>Exemple d’horaire de visite – site Web d’Ingénieurs Canada</a:t>
            </a:r>
          </a:p>
        </p:txBody>
      </p:sp>
      <p:grpSp>
        <p:nvGrpSpPr>
          <p:cNvPr id="10" name="Group 9">
            <a:extLst>
              <a:ext uri="{FF2B5EF4-FFF2-40B4-BE49-F238E27FC236}">
                <a16:creationId xmlns:a16="http://schemas.microsoft.com/office/drawing/2014/main" id="{3F7B2DA4-5A1F-267B-36DC-0B96C0BC0E24}"/>
              </a:ext>
            </a:extLst>
          </p:cNvPr>
          <p:cNvGrpSpPr/>
          <p:nvPr/>
        </p:nvGrpSpPr>
        <p:grpSpPr>
          <a:xfrm>
            <a:off x="5149773" y="465726"/>
            <a:ext cx="3611034" cy="3844702"/>
            <a:chOff x="4660900" y="314244"/>
            <a:chExt cx="3611034" cy="3844702"/>
          </a:xfrm>
        </p:grpSpPr>
        <p:pic>
          <p:nvPicPr>
            <p:cNvPr id="4" name="Picture 3">
              <a:extLst>
                <a:ext uri="{FF2B5EF4-FFF2-40B4-BE49-F238E27FC236}">
                  <a16:creationId xmlns:a16="http://schemas.microsoft.com/office/drawing/2014/main" id="{3BD95F2F-6A53-DF45-2FCB-7A31BD74F18E}"/>
                </a:ext>
              </a:extLst>
            </p:cNvPr>
            <p:cNvPicPr>
              <a:picLocks noChangeAspect="1"/>
            </p:cNvPicPr>
            <p:nvPr/>
          </p:nvPicPr>
          <p:blipFill>
            <a:blip r:embed="rId7"/>
            <a:stretch>
              <a:fillRect/>
            </a:stretch>
          </p:blipFill>
          <p:spPr>
            <a:xfrm>
              <a:off x="4660900" y="314244"/>
              <a:ext cx="2002367" cy="2546512"/>
            </a:xfrm>
            <a:prstGeom prst="rect">
              <a:avLst/>
            </a:prstGeom>
            <a:ln>
              <a:noFill/>
            </a:ln>
            <a:effectLst>
              <a:outerShdw blurRad="292100" dist="139700" dir="2700000" algn="tl" rotWithShape="0">
                <a:srgbClr val="333333">
                  <a:alpha val="65000"/>
                </a:srgbClr>
              </a:outerShdw>
            </a:effectLst>
          </p:spPr>
        </p:pic>
        <p:pic>
          <p:nvPicPr>
            <p:cNvPr id="7" name="Picture 6">
              <a:extLst>
                <a:ext uri="{FF2B5EF4-FFF2-40B4-BE49-F238E27FC236}">
                  <a16:creationId xmlns:a16="http://schemas.microsoft.com/office/drawing/2014/main" id="{8255B96C-1832-69DA-2A4E-DDFE33BB9080}"/>
                </a:ext>
              </a:extLst>
            </p:cNvPr>
            <p:cNvPicPr>
              <a:picLocks noChangeAspect="1"/>
            </p:cNvPicPr>
            <p:nvPr/>
          </p:nvPicPr>
          <p:blipFill>
            <a:blip r:embed="rId8"/>
            <a:stretch>
              <a:fillRect/>
            </a:stretch>
          </p:blipFill>
          <p:spPr>
            <a:xfrm>
              <a:off x="5119510" y="652741"/>
              <a:ext cx="1931812" cy="2737352"/>
            </a:xfrm>
            <a:prstGeom prst="rect">
              <a:avLst/>
            </a:prstGeom>
            <a:ln>
              <a:noFill/>
            </a:ln>
            <a:effectLst>
              <a:outerShdw blurRad="292100" dist="139700" dir="2700000" algn="tl" rotWithShape="0">
                <a:srgbClr val="333333">
                  <a:alpha val="65000"/>
                </a:srgbClr>
              </a:outerShdw>
            </a:effectLst>
          </p:spPr>
        </p:pic>
        <p:pic>
          <p:nvPicPr>
            <p:cNvPr id="8" name="Picture 7" descr="A white sheet with black text&#10;&#10;Description automatically generated">
              <a:extLst>
                <a:ext uri="{FF2B5EF4-FFF2-40B4-BE49-F238E27FC236}">
                  <a16:creationId xmlns:a16="http://schemas.microsoft.com/office/drawing/2014/main" id="{1DA94880-67D0-9D14-D685-FF3F924D3452}"/>
                </a:ext>
              </a:extLst>
            </p:cNvPr>
            <p:cNvPicPr>
              <a:picLocks noChangeAspect="1"/>
            </p:cNvPicPr>
            <p:nvPr/>
          </p:nvPicPr>
          <p:blipFill>
            <a:blip r:embed="rId9"/>
            <a:stretch>
              <a:fillRect/>
            </a:stretch>
          </p:blipFill>
          <p:spPr>
            <a:xfrm>
              <a:off x="5726289" y="1019290"/>
              <a:ext cx="2016478" cy="2836809"/>
            </a:xfrm>
            <a:prstGeom prst="rect">
              <a:avLst/>
            </a:prstGeom>
            <a:ln>
              <a:noFill/>
            </a:ln>
            <a:effectLst>
              <a:outerShdw blurRad="292100" dist="139700" dir="2700000" algn="tl" rotWithShape="0">
                <a:srgbClr val="333333">
                  <a:alpha val="65000"/>
                </a:srgbClr>
              </a:outerShdw>
            </a:effectLst>
          </p:spPr>
        </p:pic>
        <p:pic>
          <p:nvPicPr>
            <p:cNvPr id="9" name="Picture 8" descr="A white and black document with black text&#10;&#10;Description automatically generated">
              <a:extLst>
                <a:ext uri="{FF2B5EF4-FFF2-40B4-BE49-F238E27FC236}">
                  <a16:creationId xmlns:a16="http://schemas.microsoft.com/office/drawing/2014/main" id="{66531896-95C2-52E9-69DF-7FF149BC8200}"/>
                </a:ext>
              </a:extLst>
            </p:cNvPr>
            <p:cNvPicPr>
              <a:picLocks noChangeAspect="1"/>
            </p:cNvPicPr>
            <p:nvPr/>
          </p:nvPicPr>
          <p:blipFill>
            <a:blip r:embed="rId10"/>
            <a:stretch>
              <a:fillRect/>
            </a:stretch>
          </p:blipFill>
          <p:spPr>
            <a:xfrm>
              <a:off x="6213122" y="2155778"/>
              <a:ext cx="2058812" cy="2003168"/>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8244474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1196" y="51470"/>
            <a:ext cx="9144000" cy="432048"/>
          </a:xfrm>
        </p:spPr>
        <p:txBody>
          <a:bodyPr>
            <a:normAutofit fontScale="90000"/>
          </a:bodyPr>
          <a:lstStyle/>
          <a:p>
            <a:pPr eaLnBrk="1" hangingPunct="1"/>
            <a:r>
              <a:rPr lang="fr-CA" altLang="fr-FR" sz="3200" noProof="0" dirty="0">
                <a:solidFill>
                  <a:srgbClr val="003C71"/>
                </a:solidFill>
              </a:rPr>
              <a:t>Horaire de la visite </a:t>
            </a:r>
            <a:r>
              <a:rPr lang="fr-CA" altLang="fr-FR" sz="2000" noProof="0" dirty="0">
                <a:solidFill>
                  <a:srgbClr val="003C71"/>
                </a:solidFill>
              </a:rPr>
              <a:t>(suite)</a:t>
            </a:r>
            <a:endParaRPr lang="fr-CA" altLang="fr-FR" sz="2000" noProof="0" dirty="0">
              <a:solidFill>
                <a:srgbClr val="003C71"/>
              </a:solidFill>
              <a:cs typeface="Calibri"/>
            </a:endParaRPr>
          </a:p>
        </p:txBody>
      </p:sp>
      <p:sp>
        <p:nvSpPr>
          <p:cNvPr id="15363" name="Content Placeholder 3"/>
          <p:cNvSpPr>
            <a:spLocks noGrp="1"/>
          </p:cNvSpPr>
          <p:nvPr>
            <p:ph idx="1"/>
            <p:custDataLst>
              <p:tags r:id="rId2"/>
            </p:custDataLst>
          </p:nvPr>
        </p:nvSpPr>
        <p:spPr>
          <a:xfrm>
            <a:off x="467544" y="699541"/>
            <a:ext cx="4104456" cy="3952357"/>
          </a:xfrm>
        </p:spPr>
        <p:txBody>
          <a:bodyPr>
            <a:noAutofit/>
          </a:bodyPr>
          <a:lstStyle/>
          <a:p>
            <a:pPr>
              <a:lnSpc>
                <a:spcPct val="90000"/>
              </a:lnSpc>
              <a:spcBef>
                <a:spcPts val="700"/>
              </a:spcBef>
              <a:buFont typeface="Times" pitchFamily="18" charset="0"/>
              <a:buNone/>
            </a:pPr>
            <a:r>
              <a:rPr lang="fr-CA" altLang="fr-FR" sz="1800" b="1" noProof="0" dirty="0"/>
              <a:t>Jour 2 (dimanche)‏</a:t>
            </a:r>
          </a:p>
          <a:p>
            <a:pPr>
              <a:spcBef>
                <a:spcPts val="500"/>
              </a:spcBef>
            </a:pPr>
            <a:r>
              <a:rPr lang="fr-CA" altLang="fr-FR" sz="1400" noProof="0" dirty="0"/>
              <a:t>Réunion d’équipe avant la visite</a:t>
            </a:r>
          </a:p>
          <a:p>
            <a:pPr>
              <a:spcBef>
                <a:spcPts val="500"/>
              </a:spcBef>
            </a:pPr>
            <a:r>
              <a:rPr lang="fr-CA" altLang="fr-FR" sz="1400" noProof="0" dirty="0"/>
              <a:t>Rencontre avec les responsables du programme</a:t>
            </a:r>
          </a:p>
          <a:p>
            <a:pPr>
              <a:spcBef>
                <a:spcPts val="500"/>
              </a:spcBef>
            </a:pPr>
            <a:r>
              <a:rPr lang="fr-CA" altLang="fr-FR" sz="1400" noProof="0" dirty="0"/>
              <a:t>Présentation des qualités requises des diplômés et de l’amélioration continue*</a:t>
            </a:r>
          </a:p>
          <a:p>
            <a:pPr>
              <a:spcBef>
                <a:spcPts val="500"/>
              </a:spcBef>
            </a:pPr>
            <a:r>
              <a:rPr lang="fr-FR" altLang="fr-FR" sz="1400" dirty="0"/>
              <a:t>Visite des installations d'ingénierie, y compris des exemples de laboratoires, d'espaces d'étude, d'espaces de clubs, d'installations d'enseignement, etc.</a:t>
            </a:r>
            <a:r>
              <a:rPr lang="fr-CA" altLang="fr-FR" sz="1400" dirty="0"/>
              <a:t> </a:t>
            </a:r>
          </a:p>
          <a:p>
            <a:pPr>
              <a:spcBef>
                <a:spcPts val="500"/>
              </a:spcBef>
            </a:pPr>
            <a:r>
              <a:rPr lang="fr-CA" altLang="fr-FR" sz="1400" noProof="0" dirty="0"/>
              <a:t>Réunion d’équipe pour discuter :</a:t>
            </a:r>
          </a:p>
          <a:p>
            <a:pPr lvl="1">
              <a:spcBef>
                <a:spcPct val="0"/>
              </a:spcBef>
            </a:pPr>
            <a:r>
              <a:rPr lang="fr-CA" altLang="fr-FR" sz="1200" noProof="0" dirty="0"/>
              <a:t>Des points à considérer mentionnés précédemment dans une lettre de décision et des aspects à réexaminer</a:t>
            </a:r>
          </a:p>
          <a:p>
            <a:pPr lvl="1">
              <a:spcBef>
                <a:spcPct val="0"/>
              </a:spcBef>
            </a:pPr>
            <a:r>
              <a:rPr lang="fr-CA" altLang="fr-FR" sz="1200" noProof="0" dirty="0"/>
              <a:t>Des observations et constatations</a:t>
            </a:r>
          </a:p>
          <a:p>
            <a:pPr lvl="1">
              <a:spcBef>
                <a:spcPct val="0"/>
              </a:spcBef>
            </a:pPr>
            <a:r>
              <a:rPr lang="fr-CA" altLang="fr-FR" sz="1200" noProof="0" dirty="0"/>
              <a:t>Des éventuels autres points à considérer nécessitant un examen plus approfondi</a:t>
            </a:r>
          </a:p>
          <a:p>
            <a:endParaRPr lang="fr-CA" altLang="fr-FR" sz="1800" noProof="0" dirty="0"/>
          </a:p>
        </p:txBody>
      </p:sp>
      <p:sp>
        <p:nvSpPr>
          <p:cNvPr id="5" name="Slide Number Placeholder 4">
            <a:extLst>
              <a:ext uri="{FF2B5EF4-FFF2-40B4-BE49-F238E27FC236}">
                <a16:creationId xmlns:a16="http://schemas.microsoft.com/office/drawing/2014/main" id="{F636B172-4C82-4E17-889F-A61E7281F22F}"/>
              </a:ext>
            </a:extLst>
          </p:cNvPr>
          <p:cNvSpPr>
            <a:spLocks noGrp="1"/>
          </p:cNvSpPr>
          <p:nvPr>
            <p:ph type="sldNum" sz="quarter" idx="4"/>
            <p:custDataLst>
              <p:tags r:id="rId3"/>
            </p:custDataLst>
          </p:nvPr>
        </p:nvSpPr>
        <p:spPr/>
        <p:txBody>
          <a:bodyPr/>
          <a:lstStyle/>
          <a:p>
            <a:fld id="{094A2AA0-1D97-49FB-877A-73C9F0467BD4}" type="slidenum">
              <a:rPr lang="en-CA" smtClean="0"/>
              <a:t>79</a:t>
            </a:fld>
            <a:endParaRPr lang="en-CA"/>
          </a:p>
        </p:txBody>
      </p:sp>
      <p:sp>
        <p:nvSpPr>
          <p:cNvPr id="4" name="Content Placeholder 3">
            <a:extLst>
              <a:ext uri="{FF2B5EF4-FFF2-40B4-BE49-F238E27FC236}">
                <a16:creationId xmlns:a16="http://schemas.microsoft.com/office/drawing/2014/main" id="{986C367B-17C4-477B-BCE3-B49B5B5D831F}"/>
              </a:ext>
            </a:extLst>
          </p:cNvPr>
          <p:cNvSpPr txBox="1"/>
          <p:nvPr>
            <p:custDataLst>
              <p:tags r:id="rId4"/>
            </p:custDataLst>
          </p:nvPr>
        </p:nvSpPr>
        <p:spPr>
          <a:xfrm>
            <a:off x="4716016" y="699542"/>
            <a:ext cx="3816424" cy="2808312"/>
          </a:xfrm>
          <a:prstGeom prst="rect">
            <a:avLst/>
          </a:prstGeom>
        </p:spPr>
        <p:txBody>
          <a:bodyPr vert="horz" lIns="91440" tIns="45720" rIns="91440" bIns="45720" rtlCol="0">
            <a:normAutofit fontScale="97500"/>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nSpc>
                <a:spcPct val="90000"/>
              </a:lnSpc>
              <a:spcBef>
                <a:spcPts val="700"/>
              </a:spcBef>
              <a:buFont typeface="Times" pitchFamily="18" charset="0"/>
              <a:buNone/>
            </a:pPr>
            <a:r>
              <a:rPr lang="fr-CA" altLang="fr-FR" sz="1800" b="1" dirty="0"/>
              <a:t>Jour 3 (lundi)‏</a:t>
            </a:r>
          </a:p>
          <a:p>
            <a:pPr>
              <a:lnSpc>
                <a:spcPct val="120000"/>
              </a:lnSpc>
              <a:spcBef>
                <a:spcPts val="700"/>
              </a:spcBef>
            </a:pPr>
            <a:r>
              <a:rPr lang="fr-CA" altLang="fr-FR" sz="1400" dirty="0"/>
              <a:t>Entretiens : Doyen, administrateurs, enseignants, services de soutien, étudiants, etc.</a:t>
            </a:r>
          </a:p>
          <a:p>
            <a:pPr>
              <a:lnSpc>
                <a:spcPct val="120000"/>
              </a:lnSpc>
              <a:spcBef>
                <a:spcPct val="0"/>
              </a:spcBef>
            </a:pPr>
            <a:r>
              <a:rPr lang="fr-CA" altLang="fr-FR" sz="1400" dirty="0"/>
              <a:t>Autres visites au besoin</a:t>
            </a:r>
          </a:p>
          <a:p>
            <a:pPr>
              <a:lnSpc>
                <a:spcPct val="120000"/>
              </a:lnSpc>
              <a:spcBef>
                <a:spcPct val="0"/>
              </a:spcBef>
            </a:pPr>
            <a:r>
              <a:rPr lang="fr-CA" altLang="fr-FR" sz="1400" dirty="0"/>
              <a:t>Réunion d’équipe en soirée pour dégager un consensus autour :</a:t>
            </a:r>
          </a:p>
          <a:p>
            <a:pPr lvl="1">
              <a:lnSpc>
                <a:spcPct val="120000"/>
              </a:lnSpc>
              <a:spcBef>
                <a:spcPct val="0"/>
              </a:spcBef>
            </a:pPr>
            <a:r>
              <a:rPr lang="fr-CA" altLang="fr-FR" sz="1200" dirty="0"/>
              <a:t>des points forts</a:t>
            </a:r>
          </a:p>
          <a:p>
            <a:pPr lvl="1">
              <a:lnSpc>
                <a:spcPct val="120000"/>
              </a:lnSpc>
              <a:spcBef>
                <a:spcPct val="0"/>
              </a:spcBef>
            </a:pPr>
            <a:r>
              <a:rPr lang="fr-CA" altLang="fr-FR" sz="1200" dirty="0"/>
              <a:t>des points à considérer nécessitant un examen plus approfondi</a:t>
            </a:r>
          </a:p>
          <a:p>
            <a:endParaRPr lang="en-CA" altLang="fr-FR" sz="1400" dirty="0"/>
          </a:p>
        </p:txBody>
      </p:sp>
    </p:spTree>
    <p:extLst>
      <p:ext uri="{BB962C8B-B14F-4D97-AF65-F5344CB8AC3E}">
        <p14:creationId xmlns:p14="http://schemas.microsoft.com/office/powerpoint/2010/main" val="32839418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51470"/>
            <a:ext cx="8229600" cy="857250"/>
          </a:xfrm>
        </p:spPr>
        <p:txBody>
          <a:bodyPr/>
          <a:lstStyle/>
          <a:p>
            <a:r>
              <a:rPr lang="fr-CA" noProof="0">
                <a:solidFill>
                  <a:srgbClr val="003C71"/>
                </a:solidFill>
              </a:rPr>
              <a:t>Le Bureau d’agrément</a:t>
            </a:r>
          </a:p>
        </p:txBody>
      </p:sp>
      <p:sp>
        <p:nvSpPr>
          <p:cNvPr id="5" name="Content Placeholder 2">
            <a:extLst>
              <a:ext uri="{FF2B5EF4-FFF2-40B4-BE49-F238E27FC236}">
                <a16:creationId xmlns:a16="http://schemas.microsoft.com/office/drawing/2014/main" id="{BB307C08-8415-4274-9595-EC01A676BD4F}"/>
              </a:ext>
            </a:extLst>
          </p:cNvPr>
          <p:cNvSpPr>
            <a:spLocks noGrp="1"/>
          </p:cNvSpPr>
          <p:nvPr>
            <p:ph idx="1"/>
            <p:custDataLst>
              <p:tags r:id="rId2"/>
            </p:custDataLst>
          </p:nvPr>
        </p:nvSpPr>
        <p:spPr>
          <a:xfrm>
            <a:off x="457200" y="1210224"/>
            <a:ext cx="4038600" cy="3305742"/>
          </a:xfrm>
        </p:spPr>
        <p:txBody>
          <a:bodyPr>
            <a:noAutofit/>
          </a:bodyPr>
          <a:lstStyle/>
          <a:p>
            <a:pPr marL="0" indent="0" algn="ctr">
              <a:spcBef>
                <a:spcPct val="0"/>
              </a:spcBef>
              <a:buNone/>
            </a:pPr>
            <a:r>
              <a:rPr lang="fr-CA" altLang="en-US" sz="2000" noProof="0" dirty="0"/>
              <a:t>Mis sur pied en</a:t>
            </a:r>
          </a:p>
          <a:p>
            <a:pPr marL="0" indent="0" algn="ctr">
              <a:spcBef>
                <a:spcPts val="1200"/>
              </a:spcBef>
              <a:spcAft>
                <a:spcPts val="1200"/>
              </a:spcAft>
              <a:buNone/>
            </a:pPr>
            <a:r>
              <a:rPr lang="fr-CA" altLang="en-US" noProof="0" dirty="0">
                <a:solidFill>
                  <a:srgbClr val="653165"/>
                </a:solidFill>
                <a:latin typeface="Arial Black" panose="020B0A04020102020204" pitchFamily="34" charset="0"/>
              </a:rPr>
              <a:t>1965</a:t>
            </a:r>
            <a:endParaRPr lang="fr-CA" altLang="en-US" sz="1600" noProof="0" dirty="0"/>
          </a:p>
          <a:p>
            <a:pPr>
              <a:spcBef>
                <a:spcPct val="0"/>
              </a:spcBef>
            </a:pPr>
            <a:r>
              <a:rPr lang="fr-CA" altLang="en-US" sz="1600" noProof="0" dirty="0"/>
              <a:t>Agrée les programmes de premier cycle en génie</a:t>
            </a:r>
          </a:p>
        </p:txBody>
      </p:sp>
      <p:sp>
        <p:nvSpPr>
          <p:cNvPr id="7" name="Slide Number Placeholder 6">
            <a:extLst>
              <a:ext uri="{FF2B5EF4-FFF2-40B4-BE49-F238E27FC236}">
                <a16:creationId xmlns:a16="http://schemas.microsoft.com/office/drawing/2014/main" id="{39ADCD74-D683-409D-B8A5-C3778997AA46}"/>
              </a:ext>
            </a:extLst>
          </p:cNvPr>
          <p:cNvSpPr>
            <a:spLocks noGrp="1"/>
          </p:cNvSpPr>
          <p:nvPr>
            <p:ph type="sldNum" sz="quarter" idx="4"/>
            <p:custDataLst>
              <p:tags r:id="rId3"/>
            </p:custDataLst>
          </p:nvPr>
        </p:nvSpPr>
        <p:spPr/>
        <p:txBody>
          <a:bodyPr/>
          <a:lstStyle/>
          <a:p>
            <a:fld id="{8AC7805A-2895-4897-9C97-36F2D39D4ABB}" type="slidenum">
              <a:rPr lang="en-CA" smtClean="0"/>
              <a:t>8</a:t>
            </a:fld>
            <a:endParaRPr lang="en-CA"/>
          </a:p>
        </p:txBody>
      </p:sp>
      <p:sp>
        <p:nvSpPr>
          <p:cNvPr id="6" name="Content Placeholder 13">
            <a:extLst>
              <a:ext uri="{FF2B5EF4-FFF2-40B4-BE49-F238E27FC236}">
                <a16:creationId xmlns:a16="http://schemas.microsoft.com/office/drawing/2014/main" id="{7019D108-6D5C-49B7-9807-390C7363FE82}"/>
              </a:ext>
            </a:extLst>
          </p:cNvPr>
          <p:cNvSpPr txBox="1"/>
          <p:nvPr>
            <p:custDataLst>
              <p:tags r:id="rId4"/>
            </p:custDataLst>
          </p:nvPr>
        </p:nvSpPr>
        <p:spPr>
          <a:xfrm>
            <a:off x="4648200" y="1210224"/>
            <a:ext cx="4038600" cy="3305742"/>
          </a:xfrm>
          <a:prstGeom prst="rect">
            <a:avLst/>
          </a:prstGeom>
        </p:spPr>
        <p:txBody>
          <a:bodyPr lIns="91440" tIns="45720" rIns="91440" bIns="4572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spcBef>
                <a:spcPct val="0"/>
              </a:spcBef>
              <a:buFont typeface="Arial" panose="020B0604020202020204" pitchFamily="34" charset="0"/>
              <a:buNone/>
            </a:pPr>
            <a:r>
              <a:rPr lang="fr-CA" altLang="en-US" sz="2000" dirty="0"/>
              <a:t>Membres bénévoles</a:t>
            </a:r>
          </a:p>
          <a:p>
            <a:pPr marL="0" indent="0" algn="ctr">
              <a:spcBef>
                <a:spcPts val="1200"/>
              </a:spcBef>
              <a:spcAft>
                <a:spcPts val="1200"/>
              </a:spcAft>
              <a:buFont typeface="Arial" panose="020B0604020202020204" pitchFamily="34" charset="0"/>
              <a:buNone/>
            </a:pPr>
            <a:r>
              <a:rPr lang="fr-CA" altLang="en-US" dirty="0">
                <a:solidFill>
                  <a:srgbClr val="653165"/>
                </a:solidFill>
                <a:latin typeface="Arial Black" panose="020B0A04020102020204" pitchFamily="34" charset="0"/>
              </a:rPr>
              <a:t>20 </a:t>
            </a:r>
            <a:r>
              <a:rPr lang="fr-CA" altLang="en-US" dirty="0" err="1">
                <a:solidFill>
                  <a:srgbClr val="653165"/>
                </a:solidFill>
                <a:latin typeface="Arial Black" panose="020B0A04020102020204" pitchFamily="34" charset="0"/>
              </a:rPr>
              <a:t>P.Eng</a:t>
            </a:r>
            <a:r>
              <a:rPr lang="fr-CA" altLang="en-US" dirty="0">
                <a:solidFill>
                  <a:srgbClr val="653165"/>
                </a:solidFill>
                <a:latin typeface="Arial Black" panose="020B0A04020102020204" pitchFamily="34" charset="0"/>
              </a:rPr>
              <a:t>./</a:t>
            </a:r>
            <a:r>
              <a:rPr lang="fr-CA" altLang="en-US" dirty="0" err="1">
                <a:solidFill>
                  <a:srgbClr val="653165"/>
                </a:solidFill>
                <a:latin typeface="Arial Black" panose="020B0A04020102020204" pitchFamily="34" charset="0"/>
              </a:rPr>
              <a:t>ing</a:t>
            </a:r>
            <a:r>
              <a:rPr lang="fr-CA" altLang="en-US" dirty="0">
                <a:solidFill>
                  <a:srgbClr val="653165"/>
                </a:solidFill>
                <a:latin typeface="Arial Black" panose="020B0A04020102020204" pitchFamily="34" charset="0"/>
              </a:rPr>
              <a:t>. </a:t>
            </a:r>
            <a:endParaRPr lang="fr-CA" altLang="en-US" sz="1600" dirty="0"/>
          </a:p>
          <a:p>
            <a:pPr marL="274320" indent="-274320">
              <a:spcBef>
                <a:spcPct val="0"/>
              </a:spcBef>
            </a:pPr>
            <a:r>
              <a:rPr lang="fr-CA" altLang="en-US" sz="1600" dirty="0"/>
              <a:t>Doyens, anciens doyens, professeurs d’expérience et représentants de l’industrie</a:t>
            </a:r>
          </a:p>
          <a:p>
            <a:pPr marL="274320" indent="-274320">
              <a:spcBef>
                <a:spcPct val="0"/>
              </a:spcBef>
            </a:pPr>
            <a:r>
              <a:rPr lang="fr-CA" altLang="en-US" sz="1600" dirty="0"/>
              <a:t>La plupart des membres provenant du milieu universitaire ont aussi travaillé dans le secteur industriel</a:t>
            </a:r>
          </a:p>
          <a:p>
            <a:pPr marL="274320" indent="-274320">
              <a:spcBef>
                <a:spcPct val="0"/>
              </a:spcBef>
            </a:pPr>
            <a:r>
              <a:rPr lang="fr-CA" altLang="en-US" sz="1600" dirty="0"/>
              <a:t>La composition vise à inclure 30 % de membres s’identifiant comme des femmes et au moins 30 % de membres bilingues</a:t>
            </a:r>
            <a:endParaRPr lang="fr-CA" altLang="en-US" sz="1600" dirty="0">
              <a:cs typeface="Calibri"/>
            </a:endParaRPr>
          </a:p>
          <a:p>
            <a:endParaRPr lang="en-CA" dirty="0"/>
          </a:p>
        </p:txBody>
      </p:sp>
    </p:spTree>
    <p:extLst>
      <p:ext uri="{BB962C8B-B14F-4D97-AF65-F5344CB8AC3E}">
        <p14:creationId xmlns:p14="http://schemas.microsoft.com/office/powerpoint/2010/main" val="5299626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custDataLst>
              <p:tags r:id="rId1"/>
            </p:custDataLst>
          </p:nvPr>
        </p:nvSpPr>
        <p:spPr>
          <a:xfrm>
            <a:off x="650936" y="154334"/>
            <a:ext cx="9144000" cy="504056"/>
          </a:xfrm>
        </p:spPr>
        <p:txBody>
          <a:bodyPr>
            <a:normAutofit fontScale="90000"/>
          </a:bodyPr>
          <a:lstStyle/>
          <a:p>
            <a:pPr eaLnBrk="1" hangingPunct="1"/>
            <a:r>
              <a:rPr lang="fr-CA" altLang="fr-FR" sz="3200" noProof="0" dirty="0">
                <a:solidFill>
                  <a:srgbClr val="003C71"/>
                </a:solidFill>
              </a:rPr>
              <a:t>Horaire de la visite </a:t>
            </a:r>
            <a:r>
              <a:rPr lang="fr-CA" altLang="fr-FR" sz="2000" noProof="0" dirty="0">
                <a:solidFill>
                  <a:srgbClr val="003C71"/>
                </a:solidFill>
              </a:rPr>
              <a:t>(suite)</a:t>
            </a:r>
            <a:endParaRPr lang="fr-CA" altLang="fr-FR" sz="2000" noProof="0" dirty="0">
              <a:solidFill>
                <a:srgbClr val="003C71"/>
              </a:solidFill>
              <a:cs typeface="Calibri"/>
            </a:endParaRPr>
          </a:p>
        </p:txBody>
      </p:sp>
      <p:sp>
        <p:nvSpPr>
          <p:cNvPr id="15363" name="Content Placeholder 3"/>
          <p:cNvSpPr>
            <a:spLocks noGrp="1"/>
          </p:cNvSpPr>
          <p:nvPr>
            <p:ph idx="1"/>
            <p:custDataLst>
              <p:tags r:id="rId2"/>
            </p:custDataLst>
          </p:nvPr>
        </p:nvSpPr>
        <p:spPr>
          <a:xfrm>
            <a:off x="650936" y="658390"/>
            <a:ext cx="7272808" cy="3600400"/>
          </a:xfrm>
        </p:spPr>
        <p:txBody>
          <a:bodyPr vert="horz" lIns="91440" tIns="45720" rIns="91440" bIns="45720" rtlCol="0" anchor="t">
            <a:noAutofit/>
          </a:bodyPr>
          <a:lstStyle/>
          <a:p>
            <a:pPr>
              <a:lnSpc>
                <a:spcPct val="90000"/>
              </a:lnSpc>
              <a:spcBef>
                <a:spcPts val="700"/>
              </a:spcBef>
              <a:buFont typeface="Times" pitchFamily="18" charset="0"/>
              <a:buNone/>
            </a:pPr>
            <a:r>
              <a:rPr lang="fr-CA" altLang="fr-FR" sz="1600" b="1" noProof="0" dirty="0"/>
              <a:t>Jour 4 (mardi)‏</a:t>
            </a:r>
          </a:p>
          <a:p>
            <a:pPr>
              <a:spcBef>
                <a:spcPts val="500"/>
              </a:spcBef>
            </a:pPr>
            <a:r>
              <a:rPr lang="fr-CA" altLang="fr-FR" sz="1600" noProof="0" dirty="0"/>
              <a:t>Bilan avec le doyen</a:t>
            </a:r>
          </a:p>
          <a:p>
            <a:pPr>
              <a:spcBef>
                <a:spcPts val="500"/>
              </a:spcBef>
            </a:pPr>
            <a:r>
              <a:rPr lang="fr-CA" altLang="fr-FR" sz="1600" dirty="0"/>
              <a:t>Entretien avec le groupe consultatif industrie/programme</a:t>
            </a:r>
          </a:p>
          <a:p>
            <a:pPr>
              <a:spcBef>
                <a:spcPts val="500"/>
              </a:spcBef>
            </a:pPr>
            <a:r>
              <a:rPr lang="fr-CA" altLang="fr-FR" sz="1600" noProof="0" dirty="0"/>
              <a:t>Conclusion des entrevues et des visites</a:t>
            </a:r>
          </a:p>
          <a:p>
            <a:pPr>
              <a:spcBef>
                <a:spcPts val="625"/>
              </a:spcBef>
            </a:pPr>
            <a:r>
              <a:rPr lang="fr-CA" altLang="fr-FR" sz="1600" noProof="0" dirty="0"/>
              <a:t>Déjeuner de travail de l’équipe – </a:t>
            </a:r>
            <a:r>
              <a:rPr lang="fr-CA" altLang="fr-FR" sz="1600" u="sng" noProof="0" dirty="0"/>
              <a:t>à huis clos :</a:t>
            </a:r>
          </a:p>
          <a:p>
            <a:pPr lvl="1">
              <a:spcBef>
                <a:spcPts val="625"/>
              </a:spcBef>
            </a:pPr>
            <a:r>
              <a:rPr lang="fr-CA" altLang="fr-FR" sz="1400" noProof="0" dirty="0"/>
              <a:t>Remplir les rapports préliminaires</a:t>
            </a:r>
          </a:p>
          <a:p>
            <a:pPr lvl="1">
              <a:spcBef>
                <a:spcPts val="625"/>
              </a:spcBef>
            </a:pPr>
            <a:r>
              <a:rPr lang="fr-CA" altLang="fr-FR" sz="1400" noProof="0" dirty="0"/>
              <a:t>Parvenir à un consensus sur les conclusions finales</a:t>
            </a:r>
          </a:p>
          <a:p>
            <a:pPr lvl="1">
              <a:spcBef>
                <a:spcPts val="625"/>
              </a:spcBef>
            </a:pPr>
            <a:r>
              <a:rPr lang="fr-CA" altLang="fr-FR" sz="1400" noProof="0" dirty="0"/>
              <a:t>Remettre au président des copies de chacun des rapports préliminaires</a:t>
            </a:r>
          </a:p>
          <a:p>
            <a:pPr>
              <a:spcBef>
                <a:spcPts val="500"/>
              </a:spcBef>
            </a:pPr>
            <a:r>
              <a:rPr lang="fr-CA" altLang="fr-FR" sz="1600" dirty="0"/>
              <a:t>Énoncé de</a:t>
            </a:r>
            <a:r>
              <a:rPr lang="fr-CA" altLang="fr-FR" sz="1600" noProof="0" dirty="0"/>
              <a:t> fin de visite (éventuellement le lendemain, en fonction de l’horaire)</a:t>
            </a:r>
            <a:endParaRPr lang="fr-CA" altLang="fr-FR" sz="1600" noProof="0" dirty="0">
              <a:cs typeface="Calibri"/>
            </a:endParaRPr>
          </a:p>
          <a:p>
            <a:pPr lvl="1">
              <a:spcBef>
                <a:spcPts val="500"/>
              </a:spcBef>
            </a:pPr>
            <a:r>
              <a:rPr lang="fr-CA" altLang="fr-FR" sz="1400" noProof="0" dirty="0"/>
              <a:t>Avec le doyen, les directeurs de programmes, les membres du corps professoral et des étudiants</a:t>
            </a:r>
          </a:p>
          <a:p>
            <a:pPr lvl="1">
              <a:spcBef>
                <a:spcPts val="500"/>
              </a:spcBef>
            </a:pPr>
            <a:r>
              <a:rPr lang="fr-CA" altLang="fr-FR" sz="1400" noProof="0" dirty="0"/>
              <a:t>Présentation orale faite par le président de l'équipe</a:t>
            </a:r>
          </a:p>
          <a:p>
            <a:pPr lvl="1">
              <a:spcBef>
                <a:spcPts val="500"/>
              </a:spcBef>
            </a:pPr>
            <a:r>
              <a:rPr lang="fr-CA" altLang="fr-FR" sz="1400" noProof="0" dirty="0"/>
              <a:t>Résumé de </a:t>
            </a:r>
            <a:r>
              <a:rPr lang="fr-CA" altLang="fr-FR" sz="1400" b="1" u="sng" noProof="0" dirty="0"/>
              <a:t>tous</a:t>
            </a:r>
            <a:r>
              <a:rPr lang="fr-CA" altLang="fr-FR" sz="1400" noProof="0" dirty="0"/>
              <a:t> les points qui seront inclus dans le rapport</a:t>
            </a:r>
          </a:p>
          <a:p>
            <a:pPr>
              <a:spcBef>
                <a:spcPts val="500"/>
              </a:spcBef>
            </a:pPr>
            <a:endParaRPr lang="fr-CA" altLang="fr-FR" sz="1800" noProof="0" dirty="0"/>
          </a:p>
          <a:p>
            <a:pPr>
              <a:spcBef>
                <a:spcPts val="500"/>
              </a:spcBef>
            </a:pPr>
            <a:endParaRPr lang="fr-CA" altLang="fr-FR" sz="1800" noProof="0" dirty="0"/>
          </a:p>
          <a:p>
            <a:endParaRPr lang="fr-CA" altLang="fr-FR" sz="1800" noProof="0" dirty="0"/>
          </a:p>
        </p:txBody>
      </p:sp>
      <p:sp>
        <p:nvSpPr>
          <p:cNvPr id="4" name="Slide Number Placeholder 3">
            <a:extLst>
              <a:ext uri="{FF2B5EF4-FFF2-40B4-BE49-F238E27FC236}">
                <a16:creationId xmlns:a16="http://schemas.microsoft.com/office/drawing/2014/main" id="{6F38C608-5E60-4463-99F8-4D0F7454F065}"/>
              </a:ext>
            </a:extLst>
          </p:cNvPr>
          <p:cNvSpPr>
            <a:spLocks noGrp="1"/>
          </p:cNvSpPr>
          <p:nvPr>
            <p:ph type="sldNum" sz="quarter" idx="4"/>
            <p:custDataLst>
              <p:tags r:id="rId3"/>
            </p:custDataLst>
          </p:nvPr>
        </p:nvSpPr>
        <p:spPr/>
        <p:txBody>
          <a:bodyPr/>
          <a:lstStyle/>
          <a:p>
            <a:fld id="{C6AB7EB0-011E-4126-B608-05E4D15257C6}" type="slidenum">
              <a:rPr lang="en-CA" smtClean="0"/>
              <a:t>80</a:t>
            </a:fld>
            <a:endParaRPr lang="en-CA"/>
          </a:p>
        </p:txBody>
      </p:sp>
    </p:spTree>
    <p:extLst>
      <p:ext uri="{BB962C8B-B14F-4D97-AF65-F5344CB8AC3E}">
        <p14:creationId xmlns:p14="http://schemas.microsoft.com/office/powerpoint/2010/main" val="2149931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7">
            <a:extLst>
              <a:ext uri="{FF2B5EF4-FFF2-40B4-BE49-F238E27FC236}">
                <a16:creationId xmlns:a16="http://schemas.microsoft.com/office/drawing/2014/main" id="{EB492877-8917-4698-945B-982004FA8EB9}"/>
              </a:ext>
            </a:extLst>
          </p:cNvPr>
          <p:cNvSpPr txBox="1"/>
          <p:nvPr>
            <p:custDataLst>
              <p:tags r:id="rId1"/>
            </p:custDataLst>
          </p:nvPr>
        </p:nvSpPr>
        <p:spPr>
          <a:xfrm>
            <a:off x="467544" y="58316"/>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US">
                <a:solidFill>
                  <a:srgbClr val="003C71"/>
                </a:solidFill>
              </a:rPr>
              <a:t>Visite sur les lieux</a:t>
            </a:r>
          </a:p>
          <a:p>
            <a:r>
              <a:rPr lang="en-US">
                <a:solidFill>
                  <a:srgbClr val="003C71"/>
                </a:solidFill>
              </a:rPr>
              <a:t>Choses à faire et à éviter</a:t>
            </a:r>
          </a:p>
        </p:txBody>
      </p:sp>
      <p:sp>
        <p:nvSpPr>
          <p:cNvPr id="7" name="Content Placeholder 2">
            <a:extLst>
              <a:ext uri="{FF2B5EF4-FFF2-40B4-BE49-F238E27FC236}">
                <a16:creationId xmlns:a16="http://schemas.microsoft.com/office/drawing/2014/main" id="{54211D53-E54A-451C-8B22-668E75CE4158}"/>
              </a:ext>
            </a:extLst>
          </p:cNvPr>
          <p:cNvSpPr txBox="1"/>
          <p:nvPr>
            <p:custDataLst>
              <p:tags r:id="rId2"/>
            </p:custDataLst>
          </p:nvPr>
        </p:nvSpPr>
        <p:spPr>
          <a:xfrm>
            <a:off x="212354" y="1580254"/>
            <a:ext cx="4176464" cy="286370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ct val="0"/>
              </a:spcBef>
              <a:buClrTx/>
              <a:buFont typeface="+mj-lt"/>
              <a:buAutoNum type="arabicPeriod"/>
            </a:pPr>
            <a:r>
              <a:rPr lang="en-CA" sz="1600"/>
              <a:t>Participer à toutes les réunions de l’équipe</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Vérifier tout ce dont vous doutez avec la personne responsable</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Conserver une liste des personnes qui ont participé aux entrevues</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Respecter la confidentialité</a:t>
            </a:r>
          </a:p>
          <a:p>
            <a:pPr marL="457200" indent="-457200">
              <a:lnSpc>
                <a:spcPct val="120000"/>
              </a:lnSpc>
              <a:spcBef>
                <a:spcPct val="0"/>
              </a:spcBef>
              <a:buClrTx/>
              <a:buFont typeface="+mj-lt"/>
              <a:buAutoNum type="arabicPeriod"/>
            </a:pPr>
            <a:endParaRPr lang="en-CA" sz="500"/>
          </a:p>
          <a:p>
            <a:pPr marL="457200" indent="-457200">
              <a:lnSpc>
                <a:spcPct val="120000"/>
              </a:lnSpc>
              <a:spcBef>
                <a:spcPct val="0"/>
              </a:spcBef>
              <a:buClrTx/>
              <a:buFont typeface="+mj-lt"/>
              <a:buAutoNum type="arabicPeriod"/>
            </a:pPr>
            <a:r>
              <a:rPr lang="en-CA" sz="1600"/>
              <a:t>Poser des questions ouvertes</a:t>
            </a:r>
          </a:p>
          <a:p>
            <a:pPr marL="457200" indent="-457200">
              <a:lnSpc>
                <a:spcPct val="120000"/>
              </a:lnSpc>
              <a:spcBef>
                <a:spcPct val="0"/>
              </a:spcBef>
              <a:buClrTx/>
              <a:buFont typeface="+mj-lt"/>
              <a:buAutoNum type="arabicPeriod"/>
            </a:pPr>
            <a:endParaRPr lang="en-CA" sz="500"/>
          </a:p>
        </p:txBody>
      </p:sp>
      <p:sp>
        <p:nvSpPr>
          <p:cNvPr id="9" name="Content Placeholder 2">
            <a:extLst>
              <a:ext uri="{FF2B5EF4-FFF2-40B4-BE49-F238E27FC236}">
                <a16:creationId xmlns:a16="http://schemas.microsoft.com/office/drawing/2014/main" id="{26A504DA-1613-4733-A3A1-129F848D2F7C}"/>
              </a:ext>
            </a:extLst>
          </p:cNvPr>
          <p:cNvSpPr txBox="1"/>
          <p:nvPr>
            <p:custDataLst>
              <p:tags r:id="rId3"/>
            </p:custDataLst>
          </p:nvPr>
        </p:nvSpPr>
        <p:spPr>
          <a:xfrm>
            <a:off x="212354" y="1059582"/>
            <a:ext cx="4287638" cy="304649"/>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À FAIRE</a:t>
            </a:r>
          </a:p>
        </p:txBody>
      </p:sp>
      <p:sp>
        <p:nvSpPr>
          <p:cNvPr id="8" name="Content Placeholder 2">
            <a:extLst>
              <a:ext uri="{FF2B5EF4-FFF2-40B4-BE49-F238E27FC236}">
                <a16:creationId xmlns:a16="http://schemas.microsoft.com/office/drawing/2014/main" id="{F2510F2A-9980-4357-B0A4-15D41FEE750E}"/>
              </a:ext>
            </a:extLst>
          </p:cNvPr>
          <p:cNvSpPr txBox="1"/>
          <p:nvPr>
            <p:custDataLst>
              <p:tags r:id="rId4"/>
            </p:custDataLst>
          </p:nvPr>
        </p:nvSpPr>
        <p:spPr>
          <a:xfrm>
            <a:off x="4716016" y="1580254"/>
            <a:ext cx="4139952"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r>
              <a:rPr lang="fr-CA" sz="1600" dirty="0"/>
              <a:t>Présumer des réponses lorsque vous avez un doute</a:t>
            </a:r>
          </a:p>
          <a:p>
            <a:pPr>
              <a:buClr>
                <a:schemeClr val="tx1"/>
              </a:buClr>
              <a:buFont typeface="+mj-lt"/>
              <a:buAutoNum type="arabicPeriod"/>
            </a:pPr>
            <a:endParaRPr lang="fr-CA" sz="500" dirty="0"/>
          </a:p>
          <a:p>
            <a:pPr>
              <a:buClr>
                <a:schemeClr val="tx1"/>
              </a:buClr>
              <a:buFont typeface="+mj-lt"/>
              <a:buAutoNum type="arabicPeriod"/>
            </a:pPr>
            <a:r>
              <a:rPr lang="fr-CA" sz="1600" dirty="0"/>
              <a:t>Faire des suggestions aux responsables du programme - tenez-vous-en aux faits (des suggestions d’amélioration pourraient être indiquées dans le rapport de l’équipe de visiteurs)</a:t>
            </a:r>
          </a:p>
          <a:p>
            <a:pPr>
              <a:buClr>
                <a:schemeClr val="tx1"/>
              </a:buClr>
              <a:buFont typeface="+mj-lt"/>
              <a:buAutoNum type="arabicPeriod"/>
            </a:pPr>
            <a:endParaRPr lang="fr-CA" sz="500" dirty="0"/>
          </a:p>
          <a:p>
            <a:pPr>
              <a:buClr>
                <a:schemeClr val="tx1"/>
              </a:buClr>
              <a:buFont typeface="+mj-lt"/>
              <a:buAutoNum type="arabicPeriod"/>
            </a:pPr>
            <a:r>
              <a:rPr lang="fr-CA" sz="1600" dirty="0"/>
              <a:t>Surprendre les responsables du programme en incluant dans votre rapport des déclarations non communiquées durant l'énoncé de fin de visite</a:t>
            </a:r>
            <a:endParaRPr lang="fr-CA" sz="1600">
              <a:cs typeface="Calibri"/>
            </a:endParaRPr>
          </a:p>
          <a:p>
            <a:pPr>
              <a:buClr>
                <a:schemeClr val="tx1"/>
              </a:buClr>
              <a:buFont typeface="+mj-lt"/>
              <a:buAutoNum type="arabicPeriod"/>
            </a:pPr>
            <a:endParaRPr lang="en-CA" sz="500" dirty="0"/>
          </a:p>
          <a:p>
            <a:pPr>
              <a:buClr>
                <a:schemeClr val="tx1"/>
              </a:buClr>
              <a:buFont typeface="+mj-lt"/>
              <a:buAutoNum type="arabicPeriod"/>
            </a:pPr>
            <a:endParaRPr lang="en-CA" sz="1600" dirty="0"/>
          </a:p>
        </p:txBody>
      </p:sp>
      <p:sp>
        <p:nvSpPr>
          <p:cNvPr id="10" name="Content Placeholder 2">
            <a:extLst>
              <a:ext uri="{FF2B5EF4-FFF2-40B4-BE49-F238E27FC236}">
                <a16:creationId xmlns:a16="http://schemas.microsoft.com/office/drawing/2014/main" id="{EB3DC10D-B67B-4298-BCB9-C727173D54BE}"/>
              </a:ext>
            </a:extLst>
          </p:cNvPr>
          <p:cNvSpPr txBox="1"/>
          <p:nvPr>
            <p:custDataLst>
              <p:tags r:id="rId5"/>
            </p:custDataLst>
          </p:nvPr>
        </p:nvSpPr>
        <p:spPr>
          <a:xfrm>
            <a:off x="4737068"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À ÉVITER</a:t>
            </a:r>
          </a:p>
        </p:txBody>
      </p:sp>
      <p:sp>
        <p:nvSpPr>
          <p:cNvPr id="4" name="Slide Number Placeholder 3">
            <a:extLst>
              <a:ext uri="{FF2B5EF4-FFF2-40B4-BE49-F238E27FC236}">
                <a16:creationId xmlns:a16="http://schemas.microsoft.com/office/drawing/2014/main" id="{7D003ABD-A34D-4B29-B057-400DEE55BB82}"/>
              </a:ext>
            </a:extLst>
          </p:cNvPr>
          <p:cNvSpPr>
            <a:spLocks noGrp="1"/>
          </p:cNvSpPr>
          <p:nvPr>
            <p:ph type="sldNum" sz="quarter" idx="4"/>
            <p:custDataLst>
              <p:tags r:id="rId6"/>
            </p:custDataLst>
          </p:nvPr>
        </p:nvSpPr>
        <p:spPr/>
        <p:txBody>
          <a:bodyPr/>
          <a:lstStyle/>
          <a:p>
            <a:fld id="{93821D85-BDF2-42EB-8453-DE876E8C7E82}" type="slidenum">
              <a:rPr lang="en-CA" smtClean="0"/>
              <a:t>81</a:t>
            </a:fld>
            <a:endParaRPr lang="en-CA"/>
          </a:p>
        </p:txBody>
      </p:sp>
    </p:spTree>
    <p:extLst>
      <p:ext uri="{BB962C8B-B14F-4D97-AF65-F5344CB8AC3E}">
        <p14:creationId xmlns:p14="http://schemas.microsoft.com/office/powerpoint/2010/main" val="316549009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EC999-FF24-4485-AB03-EA3A20D66B39}"/>
              </a:ext>
            </a:extLst>
          </p:cNvPr>
          <p:cNvSpPr>
            <a:spLocks noGrp="1"/>
          </p:cNvSpPr>
          <p:nvPr>
            <p:ph type="title"/>
            <p:custDataLst>
              <p:tags r:id="rId1"/>
            </p:custDataLst>
          </p:nvPr>
        </p:nvSpPr>
        <p:spPr>
          <a:xfrm>
            <a:off x="722313" y="2093590"/>
            <a:ext cx="7772400" cy="838200"/>
          </a:xfrm>
        </p:spPr>
        <p:txBody>
          <a:bodyPr>
            <a:normAutofit fontScale="90000"/>
          </a:bodyPr>
          <a:lstStyle/>
          <a:p>
            <a:r>
              <a:rPr lang="fr-CA" noProof="0"/>
              <a:t>Le rapport de l’équipe de visiteurs</a:t>
            </a:r>
          </a:p>
        </p:txBody>
      </p:sp>
      <p:sp>
        <p:nvSpPr>
          <p:cNvPr id="5" name="Slide Number Placeholder 4">
            <a:extLst>
              <a:ext uri="{FF2B5EF4-FFF2-40B4-BE49-F238E27FC236}">
                <a16:creationId xmlns:a16="http://schemas.microsoft.com/office/drawing/2014/main" id="{94852258-5B75-4E13-8725-5FB3CD8C05D5}"/>
              </a:ext>
            </a:extLst>
          </p:cNvPr>
          <p:cNvSpPr>
            <a:spLocks noGrp="1"/>
          </p:cNvSpPr>
          <p:nvPr>
            <p:ph type="sldNum" sz="quarter" idx="4"/>
            <p:custDataLst>
              <p:tags r:id="rId2"/>
            </p:custDataLst>
          </p:nvPr>
        </p:nvSpPr>
        <p:spPr/>
        <p:txBody>
          <a:bodyPr/>
          <a:lstStyle/>
          <a:p>
            <a:r>
              <a:rPr lang="en-CA">
                <a:cs typeface="Calibri"/>
              </a:rPr>
              <a:t>83</a:t>
            </a:r>
            <a:endParaRPr lang="en-CA"/>
          </a:p>
        </p:txBody>
      </p:sp>
    </p:spTree>
    <p:extLst>
      <p:ext uri="{BB962C8B-B14F-4D97-AF65-F5344CB8AC3E}">
        <p14:creationId xmlns:p14="http://schemas.microsoft.com/office/powerpoint/2010/main" val="3265463740"/>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a:extLst>
              <a:ext uri="{FF2B5EF4-FFF2-40B4-BE49-F238E27FC236}">
                <a16:creationId xmlns:a16="http://schemas.microsoft.com/office/drawing/2014/main" id="{365581F6-CE26-478B-A0C2-5A15DB3F7EB3}"/>
              </a:ext>
            </a:extLst>
          </p:cNvPr>
          <p:cNvSpPr txBox="1">
            <a:spLocks noChangeArrowheads="1"/>
          </p:cNvSpPr>
          <p:nvPr>
            <p:custDataLst>
              <p:tags r:id="rId1"/>
            </p:custDataLst>
          </p:nvPr>
        </p:nvSpPr>
        <p:spPr>
          <a:xfrm>
            <a:off x="280342" y="169750"/>
            <a:ext cx="8229600" cy="857250"/>
          </a:xfrm>
          <a:prstGeom prst="rect">
            <a:avLst/>
          </a:prstGeom>
        </p:spPr>
        <p:txBody>
          <a:bodyPr vert="horz" lIns="91440" tIns="45720" rIns="91440" bIns="45720" rtlCol="0" anchor="b" anchorCtr="0">
            <a:normAutofit fontScale="90000" lnSpcReduction="10000"/>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dirty="0">
                <a:solidFill>
                  <a:srgbClr val="003C71"/>
                </a:solidFill>
              </a:rPr>
              <a:t> </a:t>
            </a:r>
            <a:r>
              <a:rPr lang="fr-CA" dirty="0">
                <a:solidFill>
                  <a:srgbClr val="003C71"/>
                </a:solidFill>
              </a:rPr>
              <a:t>Le rapport de l’équipe de visiteurs : </a:t>
            </a:r>
          </a:p>
          <a:p>
            <a:r>
              <a:rPr lang="fr-CA" dirty="0">
                <a:solidFill>
                  <a:srgbClr val="003C71"/>
                </a:solidFill>
              </a:rPr>
              <a:t>Choses à faire et à éviter</a:t>
            </a:r>
          </a:p>
        </p:txBody>
      </p:sp>
      <p:grpSp>
        <p:nvGrpSpPr>
          <p:cNvPr id="4" name="Group 3">
            <a:extLst>
              <a:ext uri="{FF2B5EF4-FFF2-40B4-BE49-F238E27FC236}">
                <a16:creationId xmlns:a16="http://schemas.microsoft.com/office/drawing/2014/main" id="{900D7579-2458-4DB1-B102-6B58BD78EA5B}"/>
              </a:ext>
            </a:extLst>
          </p:cNvPr>
          <p:cNvGrpSpPr/>
          <p:nvPr>
            <p:custDataLst>
              <p:tags r:id="rId2"/>
            </p:custDataLst>
          </p:nvPr>
        </p:nvGrpSpPr>
        <p:grpSpPr>
          <a:xfrm>
            <a:off x="107504" y="1131589"/>
            <a:ext cx="4287638" cy="3744417"/>
            <a:chOff x="107504" y="1059581"/>
            <a:chExt cx="4287638" cy="3744417"/>
          </a:xfrm>
        </p:grpSpPr>
        <p:sp>
          <p:nvSpPr>
            <p:cNvPr id="5" name="Content Placeholder 2">
              <a:extLst>
                <a:ext uri="{FF2B5EF4-FFF2-40B4-BE49-F238E27FC236}">
                  <a16:creationId xmlns:a16="http://schemas.microsoft.com/office/drawing/2014/main" id="{62B4FBEE-F626-4C2D-A4C1-183C8F52B24F}"/>
                </a:ext>
              </a:extLst>
            </p:cNvPr>
            <p:cNvSpPr txBox="1"/>
            <p:nvPr/>
          </p:nvSpPr>
          <p:spPr>
            <a:xfrm>
              <a:off x="107504" y="1419621"/>
              <a:ext cx="4176464" cy="3384377"/>
            </a:xfrm>
            <a:prstGeom prst="rect">
              <a:avLst/>
            </a:prstGeom>
          </p:spPr>
          <p:txBody>
            <a:bodyPr lIns="91440" tIns="45720" rIns="91440" bIns="4572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457200" indent="-457200">
                <a:lnSpc>
                  <a:spcPct val="120000"/>
                </a:lnSpc>
                <a:spcBef>
                  <a:spcPct val="0"/>
                </a:spcBef>
                <a:buClrTx/>
                <a:buFont typeface="+mj-lt"/>
                <a:buAutoNum type="arabicPeriod"/>
              </a:pPr>
              <a:endParaRPr lang="en-CA" sz="500" dirty="0"/>
            </a:p>
            <a:p>
              <a:pPr marL="457200" indent="-457200">
                <a:lnSpc>
                  <a:spcPct val="120000"/>
                </a:lnSpc>
                <a:spcBef>
                  <a:spcPct val="0"/>
                </a:spcBef>
                <a:buClrTx/>
                <a:buFont typeface="+mj-lt"/>
                <a:buAutoNum type="arabicPeriod"/>
              </a:pPr>
              <a:r>
                <a:rPr lang="fr-CA" sz="1300" dirty="0"/>
                <a:t>Remplissez le formulaire des points à considérer (avant l'énoncé de fin de visite au plus tard).</a:t>
              </a:r>
            </a:p>
            <a:p>
              <a:pPr marL="457200" indent="-457200">
                <a:lnSpc>
                  <a:spcPct val="120000"/>
                </a:lnSpc>
                <a:spcBef>
                  <a:spcPct val="0"/>
                </a:spcBef>
                <a:buClrTx/>
                <a:buFont typeface="+mj-lt"/>
                <a:buAutoNum type="arabicPeriod"/>
              </a:pPr>
              <a:endParaRPr lang="fr-CA" sz="1300" dirty="0"/>
            </a:p>
            <a:p>
              <a:pPr marL="457200" indent="-457200">
                <a:lnSpc>
                  <a:spcPct val="120000"/>
                </a:lnSpc>
                <a:spcBef>
                  <a:spcPct val="0"/>
                </a:spcBef>
                <a:buClrTx/>
                <a:buFont typeface="+mj-lt"/>
                <a:buAutoNum type="arabicPeriod"/>
              </a:pPr>
              <a:r>
                <a:rPr lang="fr-CA" sz="1300" dirty="0"/>
                <a:t>Incluez dans votre rapport tous les points à considérer qui sont liés aux normes.</a:t>
              </a:r>
            </a:p>
            <a:p>
              <a:pPr marL="457200" indent="-457200">
                <a:lnSpc>
                  <a:spcPct val="120000"/>
                </a:lnSpc>
                <a:spcBef>
                  <a:spcPct val="0"/>
                </a:spcBef>
                <a:buClrTx/>
                <a:buFont typeface="+mj-lt"/>
                <a:buAutoNum type="arabicPeriod"/>
              </a:pPr>
              <a:endParaRPr lang="fr-CA" sz="1300" dirty="0"/>
            </a:p>
            <a:p>
              <a:pPr marL="457200" indent="-457200">
                <a:lnSpc>
                  <a:spcPct val="120000"/>
                </a:lnSpc>
                <a:spcBef>
                  <a:spcPct val="0"/>
                </a:spcBef>
                <a:buClrTx/>
                <a:buFont typeface="+mj-lt"/>
                <a:buAutoNum type="arabicPeriod"/>
              </a:pPr>
              <a:r>
                <a:rPr lang="fr-CA" sz="1300" dirty="0"/>
                <a:t>Soyez disponible pour répondre aux questions au sujet de votre rapport après la visite.</a:t>
              </a:r>
            </a:p>
            <a:p>
              <a:pPr marL="457200" indent="-457200">
                <a:lnSpc>
                  <a:spcPct val="120000"/>
                </a:lnSpc>
                <a:spcBef>
                  <a:spcPct val="0"/>
                </a:spcBef>
                <a:buClrTx/>
                <a:buFont typeface="+mj-lt"/>
                <a:buAutoNum type="arabicPeriod"/>
              </a:pPr>
              <a:endParaRPr lang="fr-CA" sz="1300" dirty="0"/>
            </a:p>
            <a:p>
              <a:pPr marL="457200" indent="-457200">
                <a:lnSpc>
                  <a:spcPct val="120000"/>
                </a:lnSpc>
                <a:spcBef>
                  <a:spcPct val="0"/>
                </a:spcBef>
                <a:buClrTx/>
                <a:buFont typeface="+mj-lt"/>
                <a:buAutoNum type="arabicPeriod"/>
              </a:pPr>
              <a:r>
                <a:rPr lang="fr-CA" sz="1300" dirty="0"/>
                <a:t>Essayez de cerner tous les aspects de la situation et décrivez-les avec exactitude dans votre rapport.</a:t>
              </a:r>
            </a:p>
          </p:txBody>
        </p:sp>
        <p:sp>
          <p:nvSpPr>
            <p:cNvPr id="8" name="Content Placeholder 2">
              <a:extLst>
                <a:ext uri="{FF2B5EF4-FFF2-40B4-BE49-F238E27FC236}">
                  <a16:creationId xmlns:a16="http://schemas.microsoft.com/office/drawing/2014/main" id="{AAE9DD13-10D0-418D-A9D6-6F1A9D9BEC99}"/>
                </a:ext>
              </a:extLst>
            </p:cNvPr>
            <p:cNvSpPr txBox="1"/>
            <p:nvPr/>
          </p:nvSpPr>
          <p:spPr>
            <a:xfrm>
              <a:off x="107504" y="1059581"/>
              <a:ext cx="4287638" cy="360040"/>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ClrTx/>
                <a:buNone/>
              </a:pPr>
              <a:r>
                <a:rPr lang="en-CA" sz="2400" b="1"/>
                <a:t>À FAIRE</a:t>
              </a:r>
            </a:p>
          </p:txBody>
        </p:sp>
      </p:grpSp>
      <p:grpSp>
        <p:nvGrpSpPr>
          <p:cNvPr id="9" name="Group 8">
            <a:extLst>
              <a:ext uri="{FF2B5EF4-FFF2-40B4-BE49-F238E27FC236}">
                <a16:creationId xmlns:a16="http://schemas.microsoft.com/office/drawing/2014/main" id="{65F6EE52-4AD4-4CA5-A70B-9E290F7F36E6}"/>
              </a:ext>
            </a:extLst>
          </p:cNvPr>
          <p:cNvGrpSpPr/>
          <p:nvPr>
            <p:custDataLst>
              <p:tags r:id="rId3"/>
            </p:custDataLst>
          </p:nvPr>
        </p:nvGrpSpPr>
        <p:grpSpPr>
          <a:xfrm>
            <a:off x="4432200" y="1131589"/>
            <a:ext cx="4247456" cy="2957653"/>
            <a:chOff x="5004048" y="1059582"/>
            <a:chExt cx="4247456" cy="2957653"/>
          </a:xfrm>
        </p:grpSpPr>
        <p:sp>
          <p:nvSpPr>
            <p:cNvPr id="10" name="Content Placeholder 2">
              <a:extLst>
                <a:ext uri="{FF2B5EF4-FFF2-40B4-BE49-F238E27FC236}">
                  <a16:creationId xmlns:a16="http://schemas.microsoft.com/office/drawing/2014/main" id="{0F944E3C-7D3D-4174-BF1F-704AF0D0F0C7}"/>
                </a:ext>
              </a:extLst>
            </p:cNvPr>
            <p:cNvSpPr txBox="1"/>
            <p:nvPr/>
          </p:nvSpPr>
          <p:spPr>
            <a:xfrm>
              <a:off x="5004048" y="1491630"/>
              <a:ext cx="4139952" cy="2525605"/>
            </a:xfrm>
            <a:prstGeom prst="rect">
              <a:avLst/>
            </a:prstGeom>
          </p:spPr>
          <p:txBody>
            <a:bodyPr vert="horz" lIns="91440" tIns="45720" rIns="91440" bIns="45720" rtlCol="0" anchor="t">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a:buClr>
                  <a:schemeClr val="tx1"/>
                </a:buClr>
                <a:buFont typeface="+mj-lt"/>
                <a:buAutoNum type="arabicPeriod"/>
              </a:pPr>
              <a:endParaRPr lang="en-CA" sz="500" dirty="0"/>
            </a:p>
            <a:p>
              <a:pPr>
                <a:spcBef>
                  <a:spcPct val="0"/>
                </a:spcBef>
                <a:buClr>
                  <a:schemeClr val="tx1"/>
                </a:buClr>
                <a:buFont typeface="+mj-lt"/>
                <a:buAutoNum type="arabicPeriod"/>
              </a:pPr>
              <a:r>
                <a:rPr lang="fr-CA" altLang="fr-FR" sz="1600" dirty="0"/>
                <a:t>Utiliser les termes « préoccupation »,          « faiblesse » ou « lacune » dans vos commentaires écrits.</a:t>
              </a:r>
            </a:p>
            <a:p>
              <a:pPr>
                <a:spcBef>
                  <a:spcPct val="0"/>
                </a:spcBef>
                <a:buClr>
                  <a:schemeClr val="tx1"/>
                </a:buClr>
                <a:buFont typeface="+mj-lt"/>
                <a:buAutoNum type="arabicPeriod"/>
              </a:pPr>
              <a:endParaRPr lang="fr-CA" altLang="fr-FR" sz="500" dirty="0"/>
            </a:p>
            <a:p>
              <a:pPr>
                <a:spcBef>
                  <a:spcPct val="0"/>
                </a:spcBef>
                <a:buClr>
                  <a:schemeClr val="tx1"/>
                </a:buClr>
                <a:buFont typeface="+mj-lt"/>
                <a:buAutoNum type="arabicPeriod"/>
              </a:pPr>
              <a:r>
                <a:rPr lang="fr-CA" altLang="fr-FR" sz="1600" dirty="0"/>
                <a:t>Recommander des améliorations dans le corps du rapport, au lieu d’utiliser la section « suggestion d’amélioration »… </a:t>
              </a:r>
            </a:p>
            <a:p>
              <a:pPr>
                <a:spcBef>
                  <a:spcPct val="0"/>
                </a:spcBef>
                <a:buClr>
                  <a:schemeClr val="tx1"/>
                </a:buClr>
                <a:buFont typeface="+mj-lt"/>
                <a:buAutoNum type="arabicPeriod"/>
              </a:pPr>
              <a:endParaRPr lang="fr-CA" altLang="fr-FR" sz="500" dirty="0"/>
            </a:p>
            <a:p>
              <a:pPr>
                <a:spcBef>
                  <a:spcPct val="0"/>
                </a:spcBef>
                <a:buClr>
                  <a:schemeClr val="tx1"/>
                </a:buClr>
                <a:buFont typeface="+mj-lt"/>
                <a:buAutoNum type="arabicPeriod"/>
              </a:pPr>
              <a:r>
                <a:rPr lang="fr-CA" altLang="fr-FR" sz="1600" dirty="0"/>
                <a:t>Nommer des personnes (étudiants, enseignants, etc.)  </a:t>
              </a:r>
              <a:endParaRPr lang="fr-CA" altLang="fr-FR" sz="1600" dirty="0">
                <a:cs typeface="Calibri"/>
              </a:endParaRPr>
            </a:p>
            <a:p>
              <a:pPr>
                <a:spcBef>
                  <a:spcPct val="0"/>
                </a:spcBef>
                <a:buClr>
                  <a:schemeClr val="tx1"/>
                </a:buClr>
                <a:buFont typeface="+mj-lt"/>
                <a:buAutoNum type="arabicPeriod"/>
              </a:pPr>
              <a:endParaRPr lang="fr-CA" altLang="fr-FR" sz="500" dirty="0"/>
            </a:p>
            <a:p>
              <a:pPr>
                <a:spcBef>
                  <a:spcPct val="0"/>
                </a:spcBef>
                <a:buClr>
                  <a:schemeClr val="tx1"/>
                </a:buClr>
                <a:buFont typeface="+mj-lt"/>
                <a:buAutoNum type="arabicPeriod"/>
              </a:pPr>
              <a:r>
                <a:rPr lang="fr-CA" sz="1600" dirty="0"/>
                <a:t>Reformater le modèle fourni.</a:t>
              </a:r>
            </a:p>
            <a:p>
              <a:pPr>
                <a:buClr>
                  <a:schemeClr val="tx1"/>
                </a:buClr>
                <a:buFont typeface="+mj-lt"/>
                <a:buAutoNum type="arabicPeriod"/>
              </a:pPr>
              <a:endParaRPr lang="en-CA" sz="1600" dirty="0"/>
            </a:p>
          </p:txBody>
        </p:sp>
        <p:sp>
          <p:nvSpPr>
            <p:cNvPr id="11" name="Content Placeholder 2">
              <a:extLst>
                <a:ext uri="{FF2B5EF4-FFF2-40B4-BE49-F238E27FC236}">
                  <a16:creationId xmlns:a16="http://schemas.microsoft.com/office/drawing/2014/main" id="{CD2434D1-85A1-421F-8E4E-CB9AD7472A05}"/>
                </a:ext>
              </a:extLst>
            </p:cNvPr>
            <p:cNvSpPr txBox="1"/>
            <p:nvPr/>
          </p:nvSpPr>
          <p:spPr>
            <a:xfrm>
              <a:off x="5025100" y="1059582"/>
              <a:ext cx="4226404" cy="36004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0" indent="0" algn="ctr">
                <a:buClr>
                  <a:schemeClr val="tx1"/>
                </a:buClr>
                <a:buNone/>
              </a:pPr>
              <a:r>
                <a:rPr lang="en-CA" sz="2400" b="1"/>
                <a:t>À ÉVITER</a:t>
              </a:r>
            </a:p>
          </p:txBody>
        </p:sp>
      </p:grpSp>
      <p:sp>
        <p:nvSpPr>
          <p:cNvPr id="7" name="Slide Number Placeholder 6">
            <a:extLst>
              <a:ext uri="{FF2B5EF4-FFF2-40B4-BE49-F238E27FC236}">
                <a16:creationId xmlns:a16="http://schemas.microsoft.com/office/drawing/2014/main" id="{7561A949-BA17-4F1C-9752-ADF5B7C5862B}"/>
              </a:ext>
            </a:extLst>
          </p:cNvPr>
          <p:cNvSpPr>
            <a:spLocks noGrp="1"/>
          </p:cNvSpPr>
          <p:nvPr>
            <p:ph type="sldNum" sz="quarter" idx="4"/>
            <p:custDataLst>
              <p:tags r:id="rId4"/>
            </p:custDataLst>
          </p:nvPr>
        </p:nvSpPr>
        <p:spPr/>
        <p:txBody>
          <a:bodyPr/>
          <a:lstStyle/>
          <a:p>
            <a:fld id="{1B0A27EF-E116-4E9E-8CDC-0E326EF51DFC}" type="slidenum">
              <a:rPr lang="en-CA" smtClean="0"/>
              <a:t>83</a:t>
            </a:fld>
            <a:endParaRPr lang="en-CA"/>
          </a:p>
        </p:txBody>
      </p:sp>
    </p:spTree>
    <p:extLst>
      <p:ext uri="{BB962C8B-B14F-4D97-AF65-F5344CB8AC3E}">
        <p14:creationId xmlns:p14="http://schemas.microsoft.com/office/powerpoint/2010/main" val="497447127"/>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FB1F0-F2C8-47FD-8461-92EF32144837}"/>
              </a:ext>
            </a:extLst>
          </p:cNvPr>
          <p:cNvSpPr>
            <a:spLocks noGrp="1"/>
          </p:cNvSpPr>
          <p:nvPr>
            <p:ph type="title"/>
            <p:custDataLst>
              <p:tags r:id="rId1"/>
            </p:custDataLst>
          </p:nvPr>
        </p:nvSpPr>
        <p:spPr>
          <a:xfrm>
            <a:off x="457200" y="51470"/>
            <a:ext cx="8229600" cy="464752"/>
          </a:xfrm>
        </p:spPr>
        <p:txBody>
          <a:bodyPr>
            <a:normAutofit fontScale="90000"/>
          </a:bodyPr>
          <a:lstStyle/>
          <a:p>
            <a:r>
              <a:rPr lang="fr-CA" noProof="0" dirty="0">
                <a:solidFill>
                  <a:srgbClr val="003C71"/>
                </a:solidFill>
              </a:rPr>
              <a:t>Identification des points à considérer</a:t>
            </a:r>
            <a:endParaRPr lang="fr-CA" noProof="0" dirty="0">
              <a:solidFill>
                <a:srgbClr val="003C71"/>
              </a:solidFill>
              <a:cs typeface="Calibri"/>
            </a:endParaRPr>
          </a:p>
        </p:txBody>
      </p:sp>
      <p:sp>
        <p:nvSpPr>
          <p:cNvPr id="3" name="Content Placeholder 2">
            <a:extLst>
              <a:ext uri="{FF2B5EF4-FFF2-40B4-BE49-F238E27FC236}">
                <a16:creationId xmlns:a16="http://schemas.microsoft.com/office/drawing/2014/main" id="{3C8CE0E1-0B2B-4363-B723-371299428779}"/>
              </a:ext>
            </a:extLst>
          </p:cNvPr>
          <p:cNvSpPr>
            <a:spLocks noGrp="1"/>
          </p:cNvSpPr>
          <p:nvPr>
            <p:ph idx="1"/>
            <p:custDataLst>
              <p:tags r:id="rId2"/>
            </p:custDataLst>
          </p:nvPr>
        </p:nvSpPr>
        <p:spPr>
          <a:xfrm>
            <a:off x="738071" y="2979283"/>
            <a:ext cx="7992888" cy="1916697"/>
          </a:xfrm>
        </p:spPr>
        <p:txBody>
          <a:bodyPr vert="horz" lIns="91440" tIns="45720" rIns="91440" bIns="45720" rtlCol="0" anchor="t">
            <a:normAutofit fontScale="75000" lnSpcReduction="20000"/>
          </a:bodyPr>
          <a:lstStyle/>
          <a:p>
            <a:pPr marL="0" indent="0">
              <a:buNone/>
            </a:pPr>
            <a:r>
              <a:rPr lang="fr-CA" sz="2100" noProof="0" dirty="0"/>
              <a:t>Vos options (NOUVEAU) :</a:t>
            </a:r>
          </a:p>
          <a:p>
            <a:pPr marL="0" indent="0">
              <a:buNone/>
            </a:pPr>
            <a:r>
              <a:rPr lang="fr-CA" b="1" noProof="0" dirty="0"/>
              <a:t>✓ = aucun point à considérer</a:t>
            </a:r>
            <a:r>
              <a:rPr lang="fr-CA" noProof="0" dirty="0"/>
              <a:t> n’a été observé pour cette norme.</a:t>
            </a:r>
          </a:p>
          <a:p>
            <a:pPr marL="0" indent="0">
              <a:buNone/>
            </a:pPr>
            <a:r>
              <a:rPr lang="fr-CA" b="1" dirty="0"/>
              <a:t>*  = </a:t>
            </a:r>
            <a:r>
              <a:rPr lang="fr-CA" noProof="0" dirty="0"/>
              <a:t>élément signalé pour examen par le BCAPG, car, </a:t>
            </a:r>
            <a:r>
              <a:rPr lang="fr-CA" b="1" noProof="0" dirty="0"/>
              <a:t>de l’avis du visiteur, </a:t>
            </a:r>
            <a:r>
              <a:rPr lang="fr-CA" noProof="0" dirty="0"/>
              <a:t>il est susceptible de compromettre la conformité future ou il empêche actuellement la conformité à la norme. </a:t>
            </a:r>
            <a:r>
              <a:rPr lang="fr-CA" dirty="0"/>
              <a:t>Une justification</a:t>
            </a:r>
            <a:r>
              <a:rPr lang="fr-CA" noProof="0" dirty="0"/>
              <a:t> </a:t>
            </a:r>
            <a:r>
              <a:rPr lang="fr-CA" dirty="0"/>
              <a:t>est </a:t>
            </a:r>
            <a:r>
              <a:rPr lang="fr-CA" noProof="0" dirty="0"/>
              <a:t>requise pour les observations</a:t>
            </a:r>
            <a:r>
              <a:rPr lang="fr-CA" dirty="0"/>
              <a:t> * </a:t>
            </a:r>
            <a:endParaRPr lang="fr-CA" noProof="0" dirty="0">
              <a:cs typeface="Calibri"/>
            </a:endParaRPr>
          </a:p>
          <a:p>
            <a:endParaRPr lang="fr-CA" sz="1500" noProof="0" dirty="0"/>
          </a:p>
        </p:txBody>
      </p:sp>
      <p:sp>
        <p:nvSpPr>
          <p:cNvPr id="11" name="Slide Number Placeholder 10">
            <a:extLst>
              <a:ext uri="{FF2B5EF4-FFF2-40B4-BE49-F238E27FC236}">
                <a16:creationId xmlns:a16="http://schemas.microsoft.com/office/drawing/2014/main" id="{F26B9913-7B18-4A5D-8395-5FC4A6DBEDDD}"/>
              </a:ext>
            </a:extLst>
          </p:cNvPr>
          <p:cNvSpPr>
            <a:spLocks noGrp="1"/>
          </p:cNvSpPr>
          <p:nvPr>
            <p:ph type="sldNum" sz="quarter" idx="4"/>
            <p:custDataLst>
              <p:tags r:id="rId3"/>
            </p:custDataLst>
          </p:nvPr>
        </p:nvSpPr>
        <p:spPr/>
        <p:txBody>
          <a:bodyPr/>
          <a:lstStyle/>
          <a:p>
            <a:fld id="{57AA48DF-62A4-4060-A572-5AD4C53F9BDE}" type="slidenum">
              <a:rPr lang="en-CA" smtClean="0"/>
              <a:t>84</a:t>
            </a:fld>
            <a:endParaRPr lang="en-CA"/>
          </a:p>
        </p:txBody>
      </p:sp>
      <p:sp>
        <p:nvSpPr>
          <p:cNvPr id="15" name="Content Placeholder 2">
            <a:extLst>
              <a:ext uri="{FF2B5EF4-FFF2-40B4-BE49-F238E27FC236}">
                <a16:creationId xmlns:a16="http://schemas.microsoft.com/office/drawing/2014/main" id="{B939934C-3C03-452D-9178-343D4FEFF9E5}"/>
              </a:ext>
            </a:extLst>
          </p:cNvPr>
          <p:cNvSpPr txBox="1"/>
          <p:nvPr>
            <p:custDataLst>
              <p:tags r:id="rId4"/>
            </p:custDataLst>
          </p:nvPr>
        </p:nvSpPr>
        <p:spPr>
          <a:xfrm>
            <a:off x="518864" y="516221"/>
            <a:ext cx="8291264" cy="569399"/>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fr-CA" sz="1600" dirty="0"/>
              <a:t>L’« exigence minimale » est établie par la norme</a:t>
            </a:r>
          </a:p>
          <a:p>
            <a:pPr marL="0" indent="0" algn="ctr">
              <a:buNone/>
            </a:pPr>
            <a:r>
              <a:rPr lang="fr-CA" sz="1600" dirty="0"/>
              <a:t>et expliquée de façon plus détaillée dans l’énoncé d’interprétation (s’il y en a un).</a:t>
            </a:r>
          </a:p>
        </p:txBody>
      </p:sp>
      <p:pic>
        <p:nvPicPr>
          <p:cNvPr id="4" name="Image 3">
            <a:extLst>
              <a:ext uri="{FF2B5EF4-FFF2-40B4-BE49-F238E27FC236}">
                <a16:creationId xmlns:a16="http://schemas.microsoft.com/office/drawing/2014/main" id="{72CC70E4-CEF3-2AAB-6DBD-CD739EC6976B}"/>
              </a:ext>
            </a:extLst>
          </p:cNvPr>
          <p:cNvPicPr>
            <a:picLocks noChangeAspect="1"/>
          </p:cNvPicPr>
          <p:nvPr>
            <p:custDataLst>
              <p:tags r:id="rId5"/>
            </p:custDataLst>
          </p:nvPr>
        </p:nvPicPr>
        <p:blipFill>
          <a:blip r:embed="rId10"/>
          <a:stretch>
            <a:fillRect/>
          </a:stretch>
        </p:blipFill>
        <p:spPr>
          <a:xfrm>
            <a:off x="2304356" y="1154333"/>
            <a:ext cx="3918272" cy="1824950"/>
          </a:xfrm>
          <a:prstGeom prst="rect">
            <a:avLst/>
          </a:prstGeom>
        </p:spPr>
      </p:pic>
      <p:sp>
        <p:nvSpPr>
          <p:cNvPr id="5" name="Ellipse 4">
            <a:extLst>
              <a:ext uri="{FF2B5EF4-FFF2-40B4-BE49-F238E27FC236}">
                <a16:creationId xmlns:a16="http://schemas.microsoft.com/office/drawing/2014/main" id="{3242AA7C-7096-5A53-A5FC-FFA94285684C}"/>
              </a:ext>
            </a:extLst>
          </p:cNvPr>
          <p:cNvSpPr/>
          <p:nvPr>
            <p:custDataLst>
              <p:tags r:id="rId6"/>
            </p:custDataLst>
          </p:nvPr>
        </p:nvSpPr>
        <p:spPr>
          <a:xfrm>
            <a:off x="5124450" y="1270577"/>
            <a:ext cx="438150" cy="25342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
        <p:nvSpPr>
          <p:cNvPr id="7" name="Ellipse 6">
            <a:extLst>
              <a:ext uri="{FF2B5EF4-FFF2-40B4-BE49-F238E27FC236}">
                <a16:creationId xmlns:a16="http://schemas.microsoft.com/office/drawing/2014/main" id="{103529FA-5C3A-4B82-1C1F-896591AF08DD}"/>
              </a:ext>
            </a:extLst>
          </p:cNvPr>
          <p:cNvSpPr/>
          <p:nvPr>
            <p:custDataLst>
              <p:tags r:id="rId7"/>
            </p:custDataLst>
          </p:nvPr>
        </p:nvSpPr>
        <p:spPr>
          <a:xfrm>
            <a:off x="5124450" y="2730500"/>
            <a:ext cx="520700" cy="248783"/>
          </a:xfrm>
          <a:prstGeom prst="ellipse">
            <a:avLst/>
          </a:prstGeom>
          <a:noFill/>
          <a:ln w="285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91965860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4A62DC0F-95AC-4A96-BDAC-4A4525404DC6}"/>
              </a:ext>
            </a:extLst>
          </p:cNvPr>
          <p:cNvSpPr>
            <a:spLocks noGrp="1"/>
          </p:cNvSpPr>
          <p:nvPr>
            <p:ph type="title"/>
            <p:custDataLst>
              <p:tags r:id="rId1"/>
            </p:custDataLst>
          </p:nvPr>
        </p:nvSpPr>
        <p:spPr/>
        <p:txBody>
          <a:bodyPr>
            <a:normAutofit/>
          </a:bodyPr>
          <a:lstStyle/>
          <a:p>
            <a:r>
              <a:rPr lang="fr-CA" noProof="0" dirty="0">
                <a:solidFill>
                  <a:srgbClr val="003C71"/>
                </a:solidFill>
              </a:rPr>
              <a:t>Rédaction d’une observation</a:t>
            </a:r>
            <a:endParaRPr lang="fr-CA" noProof="0" dirty="0">
              <a:solidFill>
                <a:srgbClr val="003C71"/>
              </a:solidFill>
              <a:cs typeface="Calibri"/>
            </a:endParaRPr>
          </a:p>
        </p:txBody>
      </p:sp>
      <p:sp>
        <p:nvSpPr>
          <p:cNvPr id="3" name="Content Placeholder 2">
            <a:extLst>
              <a:ext uri="{FF2B5EF4-FFF2-40B4-BE49-F238E27FC236}">
                <a16:creationId xmlns:a16="http://schemas.microsoft.com/office/drawing/2014/main" id="{0F0590D2-B86F-4D94-BEF6-DE86DBA8C02B}"/>
              </a:ext>
            </a:extLst>
          </p:cNvPr>
          <p:cNvSpPr>
            <a:spLocks noGrp="1"/>
          </p:cNvSpPr>
          <p:nvPr>
            <p:ph idx="1"/>
            <p:custDataLst>
              <p:tags r:id="rId2"/>
            </p:custDataLst>
          </p:nvPr>
        </p:nvSpPr>
        <p:spPr>
          <a:xfrm>
            <a:off x="863588" y="1296388"/>
            <a:ext cx="7416824" cy="3238112"/>
          </a:xfrm>
        </p:spPr>
        <p:txBody>
          <a:bodyPr>
            <a:normAutofit fontScale="80000" lnSpcReduction="10000"/>
          </a:bodyPr>
          <a:lstStyle/>
          <a:p>
            <a:pPr marL="0" indent="0">
              <a:buNone/>
            </a:pPr>
            <a:r>
              <a:rPr lang="fr-CA" sz="2400" dirty="0"/>
              <a:t>1. Lorsqu’un * est attribué, des observations détaillées sont requises.</a:t>
            </a:r>
          </a:p>
          <a:p>
            <a:pPr marL="0" indent="265113">
              <a:buNone/>
            </a:pPr>
            <a:r>
              <a:rPr lang="fr-CA" sz="2400" dirty="0"/>
              <a:t>a.  Structure des observations : </a:t>
            </a:r>
          </a:p>
          <a:p>
            <a:pPr marL="539750" indent="0">
              <a:buFont typeface="+mj-lt"/>
              <a:buAutoNum type="romanLcPeriod"/>
            </a:pPr>
            <a:r>
              <a:rPr lang="fr-CA" sz="2400" dirty="0"/>
              <a:t>   Citez le passage de la norme pertinente. </a:t>
            </a:r>
          </a:p>
          <a:p>
            <a:pPr marL="539750" indent="0">
              <a:buFont typeface="+mj-lt"/>
              <a:buAutoNum type="romanLcPeriod"/>
            </a:pPr>
            <a:r>
              <a:rPr lang="fr-CA" sz="2400" dirty="0"/>
              <a:t>  Décrivez les preuves observées </a:t>
            </a:r>
          </a:p>
          <a:p>
            <a:pPr marL="539750" indent="0">
              <a:buFont typeface="+mj-lt"/>
              <a:buAutoNum type="romanLcPeriod"/>
            </a:pPr>
            <a:r>
              <a:rPr lang="fr-FR" sz="2400" dirty="0"/>
              <a:t> Décrivez les incidences positives ou négatives sur le programme</a:t>
            </a:r>
            <a:r>
              <a:rPr lang="fr-CA" sz="2400" dirty="0"/>
              <a:t> </a:t>
            </a:r>
          </a:p>
          <a:p>
            <a:pPr marL="0" indent="265113">
              <a:buNone/>
            </a:pPr>
            <a:r>
              <a:rPr lang="fr-CA" sz="2400" dirty="0"/>
              <a:t>b. Les observations devraient être précises et concises </a:t>
            </a:r>
          </a:p>
          <a:p>
            <a:pPr marL="0" indent="0">
              <a:buNone/>
            </a:pPr>
            <a:r>
              <a:rPr lang="fr-CA" sz="2400" dirty="0"/>
              <a:t>2. Lorsqu’un ✓ est attribué, ne pas commenter </a:t>
            </a:r>
          </a:p>
          <a:p>
            <a:pPr marL="0" indent="0">
              <a:buNone/>
            </a:pPr>
            <a:endParaRPr lang="fr-CA" b="1" noProof="0" dirty="0"/>
          </a:p>
        </p:txBody>
      </p:sp>
      <p:sp>
        <p:nvSpPr>
          <p:cNvPr id="4" name="Slide Number Placeholder 3">
            <a:extLst>
              <a:ext uri="{FF2B5EF4-FFF2-40B4-BE49-F238E27FC236}">
                <a16:creationId xmlns:a16="http://schemas.microsoft.com/office/drawing/2014/main" id="{D5FF2ACA-48A8-4F20-A55E-8A8172C8416C}"/>
              </a:ext>
            </a:extLst>
          </p:cNvPr>
          <p:cNvSpPr>
            <a:spLocks noGrp="1"/>
          </p:cNvSpPr>
          <p:nvPr>
            <p:ph type="sldNum" sz="quarter" idx="4"/>
            <p:custDataLst>
              <p:tags r:id="rId3"/>
            </p:custDataLst>
          </p:nvPr>
        </p:nvSpPr>
        <p:spPr/>
        <p:txBody>
          <a:bodyPr/>
          <a:lstStyle/>
          <a:p>
            <a:fld id="{FAD2762F-E3D5-4C90-A60C-D58DFA2E93A6}" type="slidenum">
              <a:rPr lang="en-CA" smtClean="0"/>
              <a:t>85</a:t>
            </a:fld>
            <a:endParaRPr lang="en-CA"/>
          </a:p>
        </p:txBody>
      </p:sp>
    </p:spTree>
    <p:extLst>
      <p:ext uri="{BB962C8B-B14F-4D97-AF65-F5344CB8AC3E}">
        <p14:creationId xmlns:p14="http://schemas.microsoft.com/office/powerpoint/2010/main" val="3645650038"/>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p:txBody>
          <a:bodyPr>
            <a:normAutofit/>
          </a:bodyPr>
          <a:lstStyle/>
          <a:p>
            <a:r>
              <a:rPr lang="fr-CA" dirty="0"/>
              <a:t>Observations - Exemples</a:t>
            </a:r>
            <a:endParaRPr lang="fr-CA" dirty="0">
              <a:cs typeface="Calibri"/>
            </a:endParaRPr>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86</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3729813385"/>
              </p:ext>
            </p:extLst>
          </p:nvPr>
        </p:nvGraphicFramePr>
        <p:xfrm>
          <a:off x="628650" y="1062990"/>
          <a:ext cx="7743825" cy="4101951"/>
        </p:xfrm>
        <a:graphic>
          <a:graphicData uri="http://schemas.openxmlformats.org/drawingml/2006/table">
            <a:tbl>
              <a:tblPr firstRow="1" bandRow="1">
                <a:tableStyleId>{5C22544A-7EE6-4342-B048-85BDC9FD1C3A}</a:tableStyleId>
              </a:tblPr>
              <a:tblGrid>
                <a:gridCol w="3231446">
                  <a:extLst>
                    <a:ext uri="{9D8B030D-6E8A-4147-A177-3AD203B41FA5}">
                      <a16:colId xmlns:a16="http://schemas.microsoft.com/office/drawing/2014/main" val="3565607732"/>
                    </a:ext>
                  </a:extLst>
                </a:gridCol>
                <a:gridCol w="4512379">
                  <a:extLst>
                    <a:ext uri="{9D8B030D-6E8A-4147-A177-3AD203B41FA5}">
                      <a16:colId xmlns:a16="http://schemas.microsoft.com/office/drawing/2014/main" val="1861819504"/>
                    </a:ext>
                  </a:extLst>
                </a:gridCol>
              </a:tblGrid>
              <a:tr h="619611">
                <a:tc>
                  <a:txBody>
                    <a:bodyPr/>
                    <a:lstStyle/>
                    <a:p>
                      <a:r>
                        <a:rPr lang="fr-CA" sz="1600" noProof="0" dirty="0"/>
                        <a:t>Norme</a:t>
                      </a:r>
                    </a:p>
                  </a:txBody>
                  <a:tcPr marL="68580" marR="68580" marT="34290" marB="34290" anchor="ctr"/>
                </a:tc>
                <a:tc>
                  <a:txBody>
                    <a:bodyPr/>
                    <a:lstStyle/>
                    <a:p>
                      <a:r>
                        <a:rPr lang="fr-CA" sz="1600" noProof="0" dirty="0"/>
                        <a:t>Observation</a:t>
                      </a:r>
                    </a:p>
                  </a:txBody>
                  <a:tcPr marL="68580" marR="68580" marT="34290" marB="34290" anchor="ctr"/>
                </a:tc>
                <a:extLst>
                  <a:ext uri="{0D108BD9-81ED-4DB2-BD59-A6C34878D82A}">
                    <a16:rowId xmlns:a16="http://schemas.microsoft.com/office/drawing/2014/main" val="504930831"/>
                  </a:ext>
                </a:extLst>
              </a:tr>
              <a:tr h="2306469">
                <a:tc>
                  <a:txBody>
                    <a:bodyPr/>
                    <a:lstStyle/>
                    <a:p>
                      <a:r>
                        <a:rPr lang="fr-CA" sz="1600" b="1" noProof="0" dirty="0"/>
                        <a:t>3.1.1 </a:t>
                      </a:r>
                      <a:r>
                        <a:rPr lang="fr-CA" sz="1350" b="1" kern="1200" dirty="0">
                          <a:solidFill>
                            <a:schemeClr val="dk1"/>
                          </a:solidFill>
                          <a:effectLst/>
                          <a:latin typeface="+mn-lt"/>
                          <a:ea typeface="+mn-ea"/>
                          <a:cs typeface="+mn-cs"/>
                        </a:rPr>
                        <a:t>Organisation et engagement : </a:t>
                      </a:r>
                      <a:r>
                        <a:rPr lang="fr-CA" sz="1350" b="0" kern="1200" dirty="0">
                          <a:solidFill>
                            <a:schemeClr val="dk1"/>
                          </a:solidFill>
                          <a:effectLst/>
                          <a:latin typeface="+mn-lt"/>
                          <a:ea typeface="+mn-ea"/>
                          <a:cs typeface="+mn-cs"/>
                        </a:rPr>
                        <a:t>Il doit être attesté que la structure organisationnelle en place garantit le développement et l’évaluation durables des qualités requises des diplômés. </a:t>
                      </a:r>
                      <a:r>
                        <a:rPr lang="fr-CA" sz="1350" kern="1200" dirty="0">
                          <a:solidFill>
                            <a:schemeClr val="dk1"/>
                          </a:solidFill>
                          <a:effectLst/>
                          <a:latin typeface="+mn-lt"/>
                          <a:ea typeface="+mn-ea"/>
                          <a:cs typeface="+mn-cs"/>
                        </a:rPr>
                        <a:t>Il doit y avoir un </a:t>
                      </a:r>
                      <a:r>
                        <a:rPr lang="fr-CA" sz="1350" kern="1200" dirty="0">
                          <a:solidFill>
                            <a:schemeClr val="dk1"/>
                          </a:solidFill>
                          <a:effectLst/>
                          <a:highlight>
                            <a:srgbClr val="00FF00"/>
                          </a:highlight>
                          <a:latin typeface="+mn-lt"/>
                          <a:ea typeface="+mn-ea"/>
                          <a:cs typeface="+mn-cs"/>
                        </a:rPr>
                        <a:t>engagement manifeste à l’égard des processus de la part des membres du corps professoral </a:t>
                      </a:r>
                      <a:r>
                        <a:rPr lang="fr-CA" sz="1350" kern="1200" dirty="0">
                          <a:solidFill>
                            <a:schemeClr val="dk1"/>
                          </a:solidFill>
                          <a:effectLst/>
                          <a:latin typeface="+mn-lt"/>
                          <a:ea typeface="+mn-ea"/>
                          <a:cs typeface="+mn-cs"/>
                        </a:rPr>
                        <a:t>et des dirigeants</a:t>
                      </a:r>
                      <a:r>
                        <a:rPr lang="fr-CA" sz="1600" noProof="0" dirty="0"/>
                        <a:t>. </a:t>
                      </a:r>
                    </a:p>
                  </a:txBody>
                  <a:tcPr marL="68580" marR="68580" marT="34290" marB="34290"/>
                </a:tc>
                <a:tc>
                  <a:txBody>
                    <a:bodyPr/>
                    <a:lstStyle/>
                    <a:p>
                      <a:r>
                        <a:rPr lang="fr-FR" sz="1600" noProof="0" dirty="0">
                          <a:highlight>
                            <a:srgbClr val="00FF00"/>
                          </a:highlight>
                        </a:rPr>
                        <a:t>L'engagement des enseignants à temps plein dans le processus de mesure des qualités requises des diplômés est limité</a:t>
                      </a:r>
                      <a:r>
                        <a:rPr lang="fr-FR" sz="1600" noProof="0" dirty="0"/>
                        <a:t>. Les membres du comité des études semblent très impliqués dans la collecte et l'évaluation des données relatives aux QRD. Toutefois, leur participation se limite à la saisie des données d'évaluation et ils ne participent pas à l'affinement des indicateurs, à l'élaboration des outils d'évaluation ou à l'interprétation des données d'évaluation. En conséquence, les membres du corps enseignant remettent en question la valeur du processus d'évaluation des QRD, ce qui constitue un obstacle à la mise en œuvre d'améliorations durables du programme.</a:t>
                      </a:r>
                      <a:endParaRPr lang="fr-CA" sz="1600" noProof="0" dirty="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235931589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p:txBody>
          <a:bodyPr>
            <a:normAutofit/>
          </a:bodyPr>
          <a:lstStyle/>
          <a:p>
            <a:r>
              <a:rPr lang="en-US" dirty="0"/>
              <a:t>Observations - </a:t>
            </a:r>
            <a:r>
              <a:rPr lang="en-US" err="1"/>
              <a:t>Exemples</a:t>
            </a:r>
            <a:endParaRPr lang="en-CA">
              <a:cs typeface="Calibri"/>
            </a:endParaRPr>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87</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3401813164"/>
              </p:ext>
            </p:extLst>
          </p:nvPr>
        </p:nvGraphicFramePr>
        <p:xfrm>
          <a:off x="771525" y="1550194"/>
          <a:ext cx="7600950" cy="3161824"/>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565607732"/>
                    </a:ext>
                  </a:extLst>
                </a:gridCol>
                <a:gridCol w="4400550">
                  <a:extLst>
                    <a:ext uri="{9D8B030D-6E8A-4147-A177-3AD203B41FA5}">
                      <a16:colId xmlns:a16="http://schemas.microsoft.com/office/drawing/2014/main" val="1861819504"/>
                    </a:ext>
                  </a:extLst>
                </a:gridCol>
              </a:tblGrid>
              <a:tr h="350044">
                <a:tc>
                  <a:txBody>
                    <a:bodyPr/>
                    <a:lstStyle/>
                    <a:p>
                      <a:r>
                        <a:rPr lang="fr-CA" sz="1800" noProof="0" dirty="0"/>
                        <a:t>Norme</a:t>
                      </a:r>
                    </a:p>
                  </a:txBody>
                  <a:tcPr marL="68580" marR="68580" marT="34290" marB="34290" anchor="ctr"/>
                </a:tc>
                <a:tc>
                  <a:txBody>
                    <a:bodyPr/>
                    <a:lstStyle/>
                    <a:p>
                      <a:r>
                        <a:rPr lang="fr-CA" sz="1800" noProof="0" dirty="0"/>
                        <a:t>Observation</a:t>
                      </a:r>
                    </a:p>
                  </a:txBody>
                  <a:tcPr marL="68580" marR="68580" marT="34290" marB="34290" anchor="ctr"/>
                </a:tc>
                <a:extLst>
                  <a:ext uri="{0D108BD9-81ED-4DB2-BD59-A6C34878D82A}">
                    <a16:rowId xmlns:a16="http://schemas.microsoft.com/office/drawing/2014/main" val="504930831"/>
                  </a:ext>
                </a:extLst>
              </a:tr>
              <a:tr h="840105">
                <a:tc>
                  <a:txBody>
                    <a:bodyPr/>
                    <a:lstStyle/>
                    <a:p>
                      <a:r>
                        <a:rPr lang="fr-CA" sz="1800" b="1" noProof="0" dirty="0"/>
                        <a:t>3.1.3 </a:t>
                      </a:r>
                      <a:r>
                        <a:rPr lang="fr-FR" sz="1800" b="1" noProof="0" dirty="0"/>
                        <a:t>Indicateurs : </a:t>
                      </a:r>
                      <a:r>
                        <a:rPr lang="fr-FR" sz="1800" b="0" noProof="0" dirty="0">
                          <a:highlight>
                            <a:srgbClr val="00FF00"/>
                          </a:highlight>
                        </a:rPr>
                        <a:t>Pour chaque qualité</a:t>
                      </a:r>
                      <a:r>
                        <a:rPr lang="fr-FR" sz="1800" b="0" noProof="0" dirty="0"/>
                        <a:t>, il doit y avoir un ensemble </a:t>
                      </a:r>
                      <a:r>
                        <a:rPr lang="fr-FR" sz="1800" b="0" noProof="0" dirty="0">
                          <a:highlight>
                            <a:srgbClr val="00FF00"/>
                          </a:highlight>
                        </a:rPr>
                        <a:t>d’indicateurs mesurables et documentés</a:t>
                      </a:r>
                      <a:r>
                        <a:rPr lang="fr-FR" sz="1800" b="0" noProof="0" dirty="0"/>
                        <a:t> qui décrivent ce que les étudiants doivent acquérir pour être jugés compétents dans la qualité correspondante</a:t>
                      </a:r>
                      <a:r>
                        <a:rPr lang="fr-CA" sz="1800" noProof="0" dirty="0"/>
                        <a:t>.</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800" noProof="0" dirty="0"/>
                        <a:t>Les indicateurs pour les QRD 6 (Travail individuel et en équipe) et 8 (Professionnalisme) ne sont </a:t>
                      </a:r>
                      <a:r>
                        <a:rPr lang="fr-CA" sz="1800" noProof="0" dirty="0">
                          <a:highlight>
                            <a:srgbClr val="00FF00"/>
                          </a:highlight>
                        </a:rPr>
                        <a:t>pas documentés.</a:t>
                      </a:r>
                      <a:r>
                        <a:rPr lang="fr-CA" sz="1800" noProof="0" dirty="0"/>
                        <a:t> Les indicateurs pour la déontologie ont été notés, </a:t>
                      </a:r>
                      <a:r>
                        <a:rPr lang="fr-CA" sz="1800" noProof="0" dirty="0">
                          <a:highlight>
                            <a:srgbClr val="00FF00"/>
                          </a:highlight>
                        </a:rPr>
                        <a:t>mais aucun indicateur pour l’équité (QRD 10) (Déontologie et équité) n’a été fourni</a:t>
                      </a:r>
                      <a:r>
                        <a:rPr lang="fr-CA" sz="1800" noProof="0" dirty="0"/>
                        <a:t>. Par conséquent, l’ensemble d’indicateurs mesurables et documentés pour chaque QRD est incomplet. </a:t>
                      </a:r>
                    </a:p>
                    <a:p>
                      <a:endParaRPr lang="fr-CA" sz="1800" noProof="0" dirty="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138545470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a:xfrm>
            <a:off x="411480" y="0"/>
            <a:ext cx="7886700" cy="994172"/>
          </a:xfrm>
        </p:spPr>
        <p:txBody>
          <a:bodyPr/>
          <a:lstStyle/>
          <a:p>
            <a:r>
              <a:rPr lang="fr-CA" dirty="0"/>
              <a:t>Observations - Exemples</a:t>
            </a:r>
            <a:endParaRPr lang="fr-CA" dirty="0">
              <a:cs typeface="Calibri"/>
            </a:endParaRPr>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88</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1943769413"/>
              </p:ext>
            </p:extLst>
          </p:nvPr>
        </p:nvGraphicFramePr>
        <p:xfrm>
          <a:off x="461486" y="818674"/>
          <a:ext cx="7786688" cy="3832384"/>
        </p:xfrm>
        <a:graphic>
          <a:graphicData uri="http://schemas.openxmlformats.org/drawingml/2006/table">
            <a:tbl>
              <a:tblPr firstRow="1" bandRow="1">
                <a:tableStyleId>{5C22544A-7EE6-4342-B048-85BDC9FD1C3A}</a:tableStyleId>
              </a:tblPr>
              <a:tblGrid>
                <a:gridCol w="4207669">
                  <a:extLst>
                    <a:ext uri="{9D8B030D-6E8A-4147-A177-3AD203B41FA5}">
                      <a16:colId xmlns:a16="http://schemas.microsoft.com/office/drawing/2014/main" val="3565607732"/>
                    </a:ext>
                  </a:extLst>
                </a:gridCol>
                <a:gridCol w="3579019">
                  <a:extLst>
                    <a:ext uri="{9D8B030D-6E8A-4147-A177-3AD203B41FA5}">
                      <a16:colId xmlns:a16="http://schemas.microsoft.com/office/drawing/2014/main" val="1861819504"/>
                    </a:ext>
                  </a:extLst>
                </a:gridCol>
              </a:tblGrid>
              <a:tr h="350044">
                <a:tc>
                  <a:txBody>
                    <a:bodyPr/>
                    <a:lstStyle/>
                    <a:p>
                      <a:r>
                        <a:rPr lang="fr-CA" sz="1400" noProof="0" dirty="0"/>
                        <a:t>Norme</a:t>
                      </a:r>
                    </a:p>
                  </a:txBody>
                  <a:tcPr marL="68580" marR="68580" marT="34290" marB="34290" anchor="ctr"/>
                </a:tc>
                <a:tc>
                  <a:txBody>
                    <a:bodyPr/>
                    <a:lstStyle/>
                    <a:p>
                      <a:r>
                        <a:rPr lang="fr-CA" sz="1400" noProof="0" dirty="0"/>
                        <a:t>Observation</a:t>
                      </a:r>
                    </a:p>
                  </a:txBody>
                  <a:tcPr marL="68580" marR="68580" marT="34290" marB="34290" anchor="ctr"/>
                </a:tc>
                <a:extLst>
                  <a:ext uri="{0D108BD9-81ED-4DB2-BD59-A6C34878D82A}">
                    <a16:rowId xmlns:a16="http://schemas.microsoft.com/office/drawing/2014/main" val="504930831"/>
                  </a:ext>
                </a:extLst>
              </a:tr>
              <a:tr h="2446020">
                <a:tc>
                  <a:txBody>
                    <a:bodyPr/>
                    <a:lstStyle/>
                    <a:p>
                      <a:r>
                        <a:rPr lang="fr-CA" sz="1400" b="1" noProof="0" dirty="0"/>
                        <a:t>3.4.5.1</a:t>
                      </a:r>
                      <a:r>
                        <a:rPr lang="fr-CA" sz="1400" noProof="0" dirty="0"/>
                        <a:t> </a:t>
                      </a:r>
                      <a:r>
                        <a:rPr lang="fr-FR" sz="1400" noProof="0" dirty="0"/>
                        <a:t>Bien qu’une grande latitude soit permise dans le choix des cours complémentaires, certaines matières sont jugées essentielles à la formation complète de l’ingénieur. Par conséquent, le programme d’études doit comprendre des cours dans les matières suivantes : </a:t>
                      </a:r>
                    </a:p>
                    <a:p>
                      <a:r>
                        <a:rPr lang="fr-FR" sz="1400" noProof="0" dirty="0"/>
                        <a:t>a.  Matières traitant des sciences humaines et des sciences sociales </a:t>
                      </a:r>
                    </a:p>
                    <a:p>
                      <a:r>
                        <a:rPr lang="fr-FR" sz="1400" noProof="0" dirty="0"/>
                        <a:t>b.  </a:t>
                      </a:r>
                      <a:r>
                        <a:rPr lang="fr-FR" sz="1400" noProof="0" dirty="0">
                          <a:highlight>
                            <a:srgbClr val="00FF00"/>
                          </a:highlight>
                        </a:rPr>
                        <a:t>Communication </a:t>
                      </a:r>
                      <a:r>
                        <a:rPr lang="fr-FR" sz="1400" noProof="0" dirty="0"/>
                        <a:t>orale et </a:t>
                      </a:r>
                      <a:r>
                        <a:rPr lang="fr-FR" sz="1400" noProof="0" dirty="0">
                          <a:highlight>
                            <a:srgbClr val="00FF00"/>
                          </a:highlight>
                        </a:rPr>
                        <a:t>écrite </a:t>
                      </a:r>
                    </a:p>
                    <a:p>
                      <a:r>
                        <a:rPr lang="fr-FR" sz="1400" noProof="0" dirty="0"/>
                        <a:t>c.  Professionnalisme, déontologie, équité et droit </a:t>
                      </a:r>
                    </a:p>
                    <a:p>
                      <a:r>
                        <a:rPr lang="fr-FR" sz="1400" noProof="0" dirty="0"/>
                        <a:t>d.  Incidences de la technologie et/ou de l’ingénierie sur la société</a:t>
                      </a:r>
                    </a:p>
                    <a:p>
                      <a:r>
                        <a:rPr lang="fr-FR" sz="1400" noProof="0" dirty="0"/>
                        <a:t>e.  Santé et sécurité </a:t>
                      </a:r>
                    </a:p>
                    <a:p>
                      <a:r>
                        <a:rPr lang="fr-FR" sz="1400" noProof="0" dirty="0"/>
                        <a:t>f.  Développement durable et gérance environnementale</a:t>
                      </a:r>
                    </a:p>
                    <a:p>
                      <a:r>
                        <a:rPr lang="fr-FR" sz="1400" noProof="0" dirty="0"/>
                        <a:t>g.  Économie de l’ingénierie et gestion de projets.</a:t>
                      </a:r>
                    </a:p>
                    <a:p>
                      <a:pPr marL="342900" indent="-342900">
                        <a:buAutoNum type="alphaLcPeriod"/>
                      </a:pPr>
                      <a:endParaRPr lang="fr-CA" sz="1400" noProof="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400" noProof="0" dirty="0"/>
                        <a:t>Le programme d'études comprend des cours dans toutes les matières de a à g, conformément à la norme. Le comité des études a reçu des commentaires selon lesquels les étudiants de dernière année ont de faibles compétences en </a:t>
                      </a:r>
                      <a:r>
                        <a:rPr lang="fr-FR" sz="1400" noProof="0" dirty="0">
                          <a:highlight>
                            <a:srgbClr val="00FF00"/>
                          </a:highlight>
                        </a:rPr>
                        <a:t>communication écrite</a:t>
                      </a:r>
                      <a:r>
                        <a:rPr lang="fr-FR" sz="1400" noProof="0" dirty="0"/>
                        <a:t>. Cette observation a été confirmée par des entretiens avec des professeurs de service et des superviseurs de projets de fin d’études.  Aucune mesure n'a été prise pour remédier à ce problème.</a:t>
                      </a:r>
                      <a:endParaRPr lang="fr-CA" sz="1400" noProof="0" dirty="0"/>
                    </a:p>
                    <a:p>
                      <a:endParaRPr lang="fr-CA" sz="1400" noProof="0" dirty="0"/>
                    </a:p>
                  </a:txBody>
                  <a:tcPr marL="68580" marR="68580" marT="34290" marB="34290"/>
                </a:tc>
                <a:extLst>
                  <a:ext uri="{0D108BD9-81ED-4DB2-BD59-A6C34878D82A}">
                    <a16:rowId xmlns:a16="http://schemas.microsoft.com/office/drawing/2014/main" val="690450349"/>
                  </a:ext>
                </a:extLst>
              </a:tr>
            </a:tbl>
          </a:graphicData>
        </a:graphic>
      </p:graphicFrame>
    </p:spTree>
    <p:extLst>
      <p:ext uri="{BB962C8B-B14F-4D97-AF65-F5344CB8AC3E}">
        <p14:creationId xmlns:p14="http://schemas.microsoft.com/office/powerpoint/2010/main" val="326594589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F10B70-E43C-6038-3C17-9F5C84A5936F}"/>
              </a:ext>
            </a:extLst>
          </p:cNvPr>
          <p:cNvSpPr>
            <a:spLocks noGrp="1"/>
          </p:cNvSpPr>
          <p:nvPr>
            <p:ph type="title"/>
          </p:nvPr>
        </p:nvSpPr>
        <p:spPr>
          <a:xfrm>
            <a:off x="628650" y="-226646"/>
            <a:ext cx="7886700" cy="994172"/>
          </a:xfrm>
        </p:spPr>
        <p:txBody>
          <a:bodyPr/>
          <a:lstStyle/>
          <a:p>
            <a:r>
              <a:rPr lang="fr-CA" dirty="0"/>
              <a:t>Observations - Exemples</a:t>
            </a:r>
            <a:endParaRPr lang="fr-CA" dirty="0">
              <a:cs typeface="Calibri"/>
            </a:endParaRPr>
          </a:p>
        </p:txBody>
      </p:sp>
      <p:sp>
        <p:nvSpPr>
          <p:cNvPr id="4" name="Slide Number Placeholder 3">
            <a:extLst>
              <a:ext uri="{FF2B5EF4-FFF2-40B4-BE49-F238E27FC236}">
                <a16:creationId xmlns:a16="http://schemas.microsoft.com/office/drawing/2014/main" id="{DA8CC796-9FDF-2867-2A1C-E49F85408549}"/>
              </a:ext>
            </a:extLst>
          </p:cNvPr>
          <p:cNvSpPr>
            <a:spLocks noGrp="1"/>
          </p:cNvSpPr>
          <p:nvPr>
            <p:ph type="sldNum" sz="quarter" idx="4"/>
          </p:nvPr>
        </p:nvSpPr>
        <p:spPr/>
        <p:txBody>
          <a:bodyPr/>
          <a:lstStyle/>
          <a:p>
            <a:fld id="{2D00DFA4-54D8-426D-8AF1-9A684DA98554}" type="slidenum">
              <a:rPr lang="en-CA" smtClean="0"/>
              <a:pPr/>
              <a:t>89</a:t>
            </a:fld>
            <a:endParaRPr lang="en-CA"/>
          </a:p>
        </p:txBody>
      </p:sp>
      <p:graphicFrame>
        <p:nvGraphicFramePr>
          <p:cNvPr id="5" name="Table 5">
            <a:extLst>
              <a:ext uri="{FF2B5EF4-FFF2-40B4-BE49-F238E27FC236}">
                <a16:creationId xmlns:a16="http://schemas.microsoft.com/office/drawing/2014/main" id="{DFAFEEDC-87EB-E117-F46F-C1AE82D32472}"/>
              </a:ext>
            </a:extLst>
          </p:cNvPr>
          <p:cNvGraphicFramePr>
            <a:graphicFrameLocks noGrp="1"/>
          </p:cNvGraphicFramePr>
          <p:nvPr>
            <p:extLst>
              <p:ext uri="{D42A27DB-BD31-4B8C-83A1-F6EECF244321}">
                <p14:modId xmlns:p14="http://schemas.microsoft.com/office/powerpoint/2010/main" val="170931571"/>
              </p:ext>
            </p:extLst>
          </p:nvPr>
        </p:nvGraphicFramePr>
        <p:xfrm>
          <a:off x="628650" y="570885"/>
          <a:ext cx="7600950" cy="4198747"/>
        </p:xfrm>
        <a:graphic>
          <a:graphicData uri="http://schemas.openxmlformats.org/drawingml/2006/table">
            <a:tbl>
              <a:tblPr firstRow="1" bandRow="1">
                <a:tableStyleId>{5C22544A-7EE6-4342-B048-85BDC9FD1C3A}</a:tableStyleId>
              </a:tblPr>
              <a:tblGrid>
                <a:gridCol w="3200400">
                  <a:extLst>
                    <a:ext uri="{9D8B030D-6E8A-4147-A177-3AD203B41FA5}">
                      <a16:colId xmlns:a16="http://schemas.microsoft.com/office/drawing/2014/main" val="3565607732"/>
                    </a:ext>
                  </a:extLst>
                </a:gridCol>
                <a:gridCol w="4400550">
                  <a:extLst>
                    <a:ext uri="{9D8B030D-6E8A-4147-A177-3AD203B41FA5}">
                      <a16:colId xmlns:a16="http://schemas.microsoft.com/office/drawing/2014/main" val="1861819504"/>
                    </a:ext>
                  </a:extLst>
                </a:gridCol>
              </a:tblGrid>
              <a:tr h="240374">
                <a:tc>
                  <a:txBody>
                    <a:bodyPr/>
                    <a:lstStyle/>
                    <a:p>
                      <a:r>
                        <a:rPr lang="fr-CA" sz="1000" noProof="0" dirty="0"/>
                        <a:t>Norme</a:t>
                      </a:r>
                    </a:p>
                  </a:txBody>
                  <a:tcPr marL="68580" marR="68580" marT="34290" marB="34290" anchor="ctr"/>
                </a:tc>
                <a:tc>
                  <a:txBody>
                    <a:bodyPr/>
                    <a:lstStyle/>
                    <a:p>
                      <a:r>
                        <a:rPr lang="fr-CA" sz="1000" noProof="0" dirty="0"/>
                        <a:t>Observation</a:t>
                      </a:r>
                    </a:p>
                  </a:txBody>
                  <a:tcPr marL="68580" marR="68580" marT="34290" marB="34290" anchor="ctr"/>
                </a:tc>
                <a:extLst>
                  <a:ext uri="{0D108BD9-81ED-4DB2-BD59-A6C34878D82A}">
                    <a16:rowId xmlns:a16="http://schemas.microsoft.com/office/drawing/2014/main" val="504930831"/>
                  </a:ext>
                </a:extLst>
              </a:tr>
              <a:tr h="1817370">
                <a:tc>
                  <a:txBody>
                    <a:bodyPr/>
                    <a:lstStyle/>
                    <a:p>
                      <a:r>
                        <a:rPr lang="fr-CA" sz="1300" b="1" noProof="0" dirty="0"/>
                        <a:t>3.4.4.1</a:t>
                      </a:r>
                      <a:r>
                        <a:rPr lang="fr-CA" sz="1300" noProof="0" dirty="0"/>
                        <a:t> </a:t>
                      </a:r>
                      <a:r>
                        <a:rPr lang="fr-FR" sz="1300" noProof="0" dirty="0"/>
                        <a:t>Au moins 600 unités d’agrément (UA), constituées d’une combinaison de cours de sciences du génie et de conception en ingénierie faisant partie d’un programme de génie, doivent être offertes par des </a:t>
                      </a:r>
                      <a:r>
                        <a:rPr lang="fr-FR" sz="1300" noProof="0" dirty="0">
                          <a:highlight>
                            <a:srgbClr val="00FF00"/>
                          </a:highlight>
                        </a:rPr>
                        <a:t>enseignants détenant un permis d’exercice du génie ou étant en voie de l’obtenir</a:t>
                      </a:r>
                      <a:r>
                        <a:rPr lang="fr-FR" sz="1300" noProof="0" dirty="0"/>
                        <a:t>, tel qu’il est précisé dans l’</a:t>
                      </a:r>
                      <a:r>
                        <a:rPr lang="fr-FR" sz="1300" i="1" noProof="0" dirty="0"/>
                        <a:t>Énoncé d’interprétation sur les attentes et les exigences en matière de permis d’exercice</a:t>
                      </a:r>
                      <a:r>
                        <a:rPr lang="fr-FR" sz="1300" noProof="0" dirty="0"/>
                        <a:t>.</a:t>
                      </a:r>
                      <a:endParaRPr lang="fr-CA" sz="1300" noProof="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300" noProof="0" dirty="0"/>
                        <a:t>Le cours ES3014 est enseigné par un membre du corps professoral qui </a:t>
                      </a:r>
                      <a:r>
                        <a:rPr lang="fr-FR" sz="1300" noProof="0" dirty="0">
                          <a:highlight>
                            <a:srgbClr val="00FF00"/>
                          </a:highlight>
                        </a:rPr>
                        <a:t>n'est pas titulaire d'un permis d'exercice du génie au Canada</a:t>
                      </a:r>
                      <a:r>
                        <a:rPr lang="fr-FR" sz="1300" noProof="0" dirty="0"/>
                        <a:t>. Cette personne enseigne depuis à 8 ans à la faculté et n'a pas cherché à obtenir le statut d’ingénieur stagiaire. Par conséquent, 38 UA ont été réaffectées, ce qui donne 579 UA en sciences du génie et en conception en ingénierie combinées. Résultat : la norme « Au moins 600 unités d’agrément (UA), constituées d’une combinaison de cours de sciences du génie et de conception en ingénierie faisant partie d’un programme de génie, doivent être offertes par des enseignants détenant un permis d’exercice du génie ou étant en voie de l’obtenir » n'est pas respectée.</a:t>
                      </a:r>
                      <a:endParaRPr lang="fr-CA" sz="1300" noProof="0" dirty="0"/>
                    </a:p>
                  </a:txBody>
                  <a:tcPr marL="68580" marR="68580" marT="34290" marB="34290"/>
                </a:tc>
                <a:extLst>
                  <a:ext uri="{0D108BD9-81ED-4DB2-BD59-A6C34878D82A}">
                    <a16:rowId xmlns:a16="http://schemas.microsoft.com/office/drawing/2014/main" val="690450349"/>
                  </a:ext>
                </a:extLst>
              </a:tr>
              <a:tr h="15123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200" b="1" noProof="0" dirty="0"/>
                        <a:t>3.4.4.4</a:t>
                      </a:r>
                      <a:r>
                        <a:rPr lang="fr-CA" sz="1200" noProof="0" dirty="0"/>
                        <a:t> </a:t>
                      </a:r>
                      <a:r>
                        <a:rPr lang="fr-FR" sz="1200" noProof="0" dirty="0"/>
                        <a:t>Au moins 225 unités d’agrément, constituées de cours de conception en ingénierie faisant partie d’un programme de génie, doivent être offertes par des enseignants détenant un permis d’exercice du génie, tel qu’il est précisé dans </a:t>
                      </a:r>
                      <a:r>
                        <a:rPr lang="fr-FR" sz="1200" i="1" noProof="0" dirty="0"/>
                        <a:t>l’Énoncé d’interprétation sur les attentes et les exigences en matière de permis d’exercice</a:t>
                      </a:r>
                      <a:r>
                        <a:rPr lang="fr-FR" sz="1200" noProof="0" dirty="0"/>
                        <a:t>.</a:t>
                      </a:r>
                      <a:r>
                        <a:rPr lang="fr-CA" sz="1200" noProof="0" dirty="0"/>
                        <a:t> </a:t>
                      </a:r>
                      <a:endParaRPr lang="fr-CA" sz="1300" noProof="0" dirty="0"/>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sz="1300" noProof="0" dirty="0"/>
                        <a:t>Voir l’observation relative à la norme3.4.4.1</a:t>
                      </a:r>
                    </a:p>
                  </a:txBody>
                  <a:tcPr marL="68580" marR="68580" marT="34290" marB="34290"/>
                </a:tc>
                <a:extLst>
                  <a:ext uri="{0D108BD9-81ED-4DB2-BD59-A6C34878D82A}">
                    <a16:rowId xmlns:a16="http://schemas.microsoft.com/office/drawing/2014/main" val="3602804328"/>
                  </a:ext>
                </a:extLst>
              </a:tr>
            </a:tbl>
          </a:graphicData>
        </a:graphic>
      </p:graphicFrame>
    </p:spTree>
    <p:extLst>
      <p:ext uri="{BB962C8B-B14F-4D97-AF65-F5344CB8AC3E}">
        <p14:creationId xmlns:p14="http://schemas.microsoft.com/office/powerpoint/2010/main" val="29403055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4C9909-E466-4171-95E2-072C6545FB49}"/>
              </a:ext>
            </a:extLst>
          </p:cNvPr>
          <p:cNvSpPr>
            <a:spLocks noGrp="1"/>
          </p:cNvSpPr>
          <p:nvPr>
            <p:ph type="title"/>
            <p:custDataLst>
              <p:tags r:id="rId1"/>
            </p:custDataLst>
          </p:nvPr>
        </p:nvSpPr>
        <p:spPr>
          <a:xfrm>
            <a:off x="457200" y="128048"/>
            <a:ext cx="8229600" cy="857250"/>
          </a:xfrm>
        </p:spPr>
        <p:txBody>
          <a:bodyPr/>
          <a:lstStyle/>
          <a:p>
            <a:r>
              <a:rPr lang="fr-CA" noProof="0">
                <a:solidFill>
                  <a:srgbClr val="003C71"/>
                </a:solidFill>
              </a:rPr>
              <a:t>Les objectifs du Bureau d’agrément</a:t>
            </a:r>
          </a:p>
        </p:txBody>
      </p:sp>
      <p:sp>
        <p:nvSpPr>
          <p:cNvPr id="7" name="Content Placeholder 2">
            <a:extLst>
              <a:ext uri="{FF2B5EF4-FFF2-40B4-BE49-F238E27FC236}">
                <a16:creationId xmlns:a16="http://schemas.microsoft.com/office/drawing/2014/main" id="{3B9F6CD8-3C62-4D58-9026-F37FC4E92B0E}"/>
              </a:ext>
            </a:extLst>
          </p:cNvPr>
          <p:cNvSpPr>
            <a:spLocks noGrp="1"/>
          </p:cNvSpPr>
          <p:nvPr>
            <p:ph idx="1"/>
            <p:custDataLst>
              <p:tags r:id="rId2"/>
            </p:custDataLst>
          </p:nvPr>
        </p:nvSpPr>
        <p:spPr>
          <a:xfrm>
            <a:off x="1275420" y="1489921"/>
            <a:ext cx="6593160" cy="3277343"/>
          </a:xfrm>
        </p:spPr>
        <p:txBody>
          <a:bodyPr vert="horz" lIns="91440" tIns="45720" rIns="91440" bIns="45720" rtlCol="0" anchor="t">
            <a:normAutofit fontScale="97500"/>
          </a:bodyPr>
          <a:lstStyle/>
          <a:p>
            <a:pPr marL="0" indent="0">
              <a:buNone/>
            </a:pPr>
            <a:r>
              <a:rPr lang="fr-CA" sz="2000" noProof="0"/>
              <a:t>S’assurer que les programmes de génie offerts par les établissements canadiens respectent les normes de formation minimales pour l'admission à l'exercice du génie au Canada.</a:t>
            </a:r>
          </a:p>
          <a:p>
            <a:pPr marL="0" indent="0">
              <a:buNone/>
            </a:pPr>
            <a:endParaRPr lang="fr-CA" sz="1200" noProof="0"/>
          </a:p>
          <a:p>
            <a:pPr marL="0" indent="0">
              <a:buNone/>
            </a:pPr>
            <a:r>
              <a:rPr lang="fr-CA" sz="2000" noProof="0"/>
              <a:t>Veiller à l’amélioration continue de la formation en génie.</a:t>
            </a:r>
          </a:p>
          <a:p>
            <a:pPr marL="0" indent="0">
              <a:buNone/>
            </a:pPr>
            <a:endParaRPr lang="fr-CA" sz="1200" noProof="0"/>
          </a:p>
          <a:p>
            <a:pPr marL="0" indent="0">
              <a:buNone/>
            </a:pPr>
            <a:r>
              <a:rPr lang="fr-CA" sz="2000" noProof="0"/>
              <a:t>Fournir des conseils sur la formation et l’agrément à l’étranger.</a:t>
            </a:r>
          </a:p>
        </p:txBody>
      </p:sp>
      <p:pic>
        <p:nvPicPr>
          <p:cNvPr id="8" name="Graphic 7" descr="Bullseye">
            <a:extLst>
              <a:ext uri="{FF2B5EF4-FFF2-40B4-BE49-F238E27FC236}">
                <a16:creationId xmlns:a16="http://schemas.microsoft.com/office/drawing/2014/main" id="{C7EFB9BF-39D6-4952-88E2-50ABF1FC1064}"/>
              </a:ext>
            </a:extLst>
          </p:cNvPr>
          <p:cNvPicPr>
            <a:picLocks noChangeAspect="1"/>
          </p:cNvPicPr>
          <p:nvPr>
            <p:custDataLst>
              <p:tags r:id="rId3"/>
            </p:custDataLst>
          </p:nvPr>
        </p:nvPicPr>
        <p:blipFill>
          <a:blip r:embed="rId9"/>
          <a:srcRect/>
          <a:stretch>
            <a:fillRect/>
          </a:stretch>
        </p:blipFill>
        <p:spPr>
          <a:xfrm>
            <a:off x="578431" y="1553443"/>
            <a:ext cx="526981" cy="526981"/>
          </a:xfrm>
          <a:prstGeom prst="rect">
            <a:avLst/>
          </a:prstGeom>
          <a:effectLst>
            <a:outerShdw blurRad="50800" dist="38100" dir="2700000" algn="tl" rotWithShape="0">
              <a:prstClr val="black">
                <a:alpha val="40000"/>
              </a:prstClr>
            </a:outerShdw>
          </a:effectLst>
        </p:spPr>
      </p:pic>
      <p:pic>
        <p:nvPicPr>
          <p:cNvPr id="9" name="Graphic 8" descr="Bullseye">
            <a:extLst>
              <a:ext uri="{FF2B5EF4-FFF2-40B4-BE49-F238E27FC236}">
                <a16:creationId xmlns:a16="http://schemas.microsoft.com/office/drawing/2014/main" id="{1103B20E-91A5-4279-9EFB-15DE63CC9D1A}"/>
              </a:ext>
            </a:extLst>
          </p:cNvPr>
          <p:cNvPicPr>
            <a:picLocks noChangeAspect="1"/>
          </p:cNvPicPr>
          <p:nvPr>
            <p:custDataLst>
              <p:tags r:id="rId4"/>
            </p:custDataLst>
          </p:nvPr>
        </p:nvPicPr>
        <p:blipFill>
          <a:blip r:embed="rId9"/>
          <a:srcRect/>
          <a:stretch>
            <a:fillRect/>
          </a:stretch>
        </p:blipFill>
        <p:spPr>
          <a:xfrm>
            <a:off x="578431" y="2865101"/>
            <a:ext cx="526981" cy="526981"/>
          </a:xfrm>
          <a:prstGeom prst="rect">
            <a:avLst/>
          </a:prstGeom>
          <a:effectLst>
            <a:outerShdw blurRad="50800" dist="38100" dir="2700000" algn="tl" rotWithShape="0">
              <a:prstClr val="black">
                <a:alpha val="40000"/>
              </a:prstClr>
            </a:outerShdw>
          </a:effectLst>
        </p:spPr>
      </p:pic>
      <p:pic>
        <p:nvPicPr>
          <p:cNvPr id="10" name="Graphic 9" descr="Bullseye">
            <a:extLst>
              <a:ext uri="{FF2B5EF4-FFF2-40B4-BE49-F238E27FC236}">
                <a16:creationId xmlns:a16="http://schemas.microsoft.com/office/drawing/2014/main" id="{7BA8277E-6162-4D58-895B-E0AD8657CED3}"/>
              </a:ext>
            </a:extLst>
          </p:cNvPr>
          <p:cNvPicPr>
            <a:picLocks noChangeAspect="1"/>
          </p:cNvPicPr>
          <p:nvPr>
            <p:custDataLst>
              <p:tags r:id="rId5"/>
            </p:custDataLst>
          </p:nvPr>
        </p:nvPicPr>
        <p:blipFill>
          <a:blip r:embed="rId9"/>
          <a:srcRect/>
          <a:stretch>
            <a:fillRect/>
          </a:stretch>
        </p:blipFill>
        <p:spPr>
          <a:xfrm>
            <a:off x="578431" y="3856287"/>
            <a:ext cx="526981" cy="526981"/>
          </a:xfrm>
          <a:prstGeom prst="rect">
            <a:avLst/>
          </a:prstGeom>
          <a:effectLst>
            <a:outerShdw blurRad="50800" dist="38100" dir="2700000" algn="tl" rotWithShape="0">
              <a:prstClr val="black">
                <a:alpha val="40000"/>
              </a:prstClr>
            </a:outerShdw>
          </a:effectLst>
        </p:spPr>
      </p:pic>
      <p:sp>
        <p:nvSpPr>
          <p:cNvPr id="5" name="Slide Number Placeholder 4">
            <a:extLst>
              <a:ext uri="{FF2B5EF4-FFF2-40B4-BE49-F238E27FC236}">
                <a16:creationId xmlns:a16="http://schemas.microsoft.com/office/drawing/2014/main" id="{3EFFBA40-D327-497E-86A7-65F3F5C4A881}"/>
              </a:ext>
            </a:extLst>
          </p:cNvPr>
          <p:cNvSpPr>
            <a:spLocks noGrp="1"/>
          </p:cNvSpPr>
          <p:nvPr>
            <p:ph type="sldNum" sz="quarter" idx="4"/>
            <p:custDataLst>
              <p:tags r:id="rId6"/>
            </p:custDataLst>
          </p:nvPr>
        </p:nvSpPr>
        <p:spPr>
          <a:xfrm>
            <a:off x="6553200" y="4767264"/>
            <a:ext cx="2133600" cy="273844"/>
          </a:xfrm>
        </p:spPr>
        <p:txBody>
          <a:bodyPr/>
          <a:lstStyle/>
          <a:p>
            <a:fld id="{EAEC3DB8-8F3C-4609-87A9-EE6F71DE89AA}" type="slidenum">
              <a:rPr lang="en-CA" smtClean="0"/>
              <a:t>9</a:t>
            </a:fld>
            <a:endParaRPr lang="en-CA"/>
          </a:p>
        </p:txBody>
      </p:sp>
    </p:spTree>
    <p:extLst>
      <p:ext uri="{BB962C8B-B14F-4D97-AF65-F5344CB8AC3E}">
        <p14:creationId xmlns:p14="http://schemas.microsoft.com/office/powerpoint/2010/main" val="291098098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C2DD50-3394-4BED-983A-9EFCE729ED46}"/>
              </a:ext>
            </a:extLst>
          </p:cNvPr>
          <p:cNvSpPr>
            <a:spLocks noGrp="1"/>
          </p:cNvSpPr>
          <p:nvPr>
            <p:ph type="title"/>
            <p:custDataLst>
              <p:tags r:id="rId1"/>
            </p:custDataLst>
          </p:nvPr>
        </p:nvSpPr>
        <p:spPr>
          <a:xfrm>
            <a:off x="518864" y="58316"/>
            <a:ext cx="8229600" cy="857250"/>
          </a:xfrm>
        </p:spPr>
        <p:txBody>
          <a:bodyPr>
            <a:normAutofit/>
          </a:bodyPr>
          <a:lstStyle/>
          <a:p>
            <a:r>
              <a:rPr lang="fr-CA" noProof="0">
                <a:solidFill>
                  <a:srgbClr val="003C71"/>
                </a:solidFill>
              </a:rPr>
              <a:t>Conseils</a:t>
            </a:r>
          </a:p>
        </p:txBody>
      </p:sp>
      <p:sp>
        <p:nvSpPr>
          <p:cNvPr id="3" name="Content Placeholder 2">
            <a:extLst>
              <a:ext uri="{FF2B5EF4-FFF2-40B4-BE49-F238E27FC236}">
                <a16:creationId xmlns:a16="http://schemas.microsoft.com/office/drawing/2014/main" id="{76BA500D-B3D3-478F-B149-5E1280F2BF1A}"/>
              </a:ext>
            </a:extLst>
          </p:cNvPr>
          <p:cNvSpPr>
            <a:spLocks noGrp="1"/>
          </p:cNvSpPr>
          <p:nvPr>
            <p:ph idx="1"/>
            <p:custDataLst>
              <p:tags r:id="rId2"/>
            </p:custDataLst>
          </p:nvPr>
        </p:nvSpPr>
        <p:spPr>
          <a:xfrm>
            <a:off x="647564" y="912118"/>
            <a:ext cx="7848872" cy="3315816"/>
          </a:xfrm>
        </p:spPr>
        <p:txBody>
          <a:bodyPr>
            <a:noAutofit/>
          </a:bodyPr>
          <a:lstStyle/>
          <a:p>
            <a:pPr marL="457200" indent="-457200">
              <a:buFont typeface="+mj-lt"/>
              <a:buAutoNum type="arabicPeriod"/>
            </a:pPr>
            <a:r>
              <a:rPr lang="fr-CA" sz="1800" noProof="0"/>
              <a:t>Les observations s’appliquant aux normes quantitatives sont binaires. Soit les normes sont respectées, soit elles ne le sont pas.</a:t>
            </a:r>
          </a:p>
          <a:p>
            <a:pPr marL="457200" indent="-457200">
              <a:buFont typeface="+mj-lt"/>
              <a:buAutoNum type="arabicPeriod"/>
            </a:pPr>
            <a:r>
              <a:rPr lang="fr-CA" sz="1800" noProof="0"/>
              <a:t>Évitez les termes « préoccupation », « faiblesse » et « lacune » dans vos commentaires écrits.</a:t>
            </a:r>
          </a:p>
          <a:p>
            <a:pPr lvl="1"/>
            <a:r>
              <a:rPr lang="fr-CA" sz="1600" noProof="0"/>
              <a:t>Ces termes sont réservés aux décisions d’agrément du BCAPG.</a:t>
            </a:r>
          </a:p>
          <a:p>
            <a:pPr marL="457200" indent="-457200">
              <a:buFont typeface="+mj-lt"/>
              <a:buAutoNum type="arabicPeriod"/>
            </a:pPr>
            <a:r>
              <a:rPr lang="fr-CA" sz="1800" noProof="0"/>
              <a:t>LE BCAPG discutera de vos constatations lors d’une réunion où il décidera si la conformité du programme aux normes est acceptable ou s’il s’agit </a:t>
            </a:r>
            <a:r>
              <a:rPr lang="fr-CA" sz="1800" b="1" noProof="0"/>
              <a:t>d’une préoccupation, d’une faiblesse ou d’une lacune.</a:t>
            </a:r>
          </a:p>
          <a:p>
            <a:pPr lvl="1"/>
            <a:endParaRPr lang="fr-CA" sz="2000" noProof="0"/>
          </a:p>
        </p:txBody>
      </p:sp>
      <p:sp>
        <p:nvSpPr>
          <p:cNvPr id="6" name="Slide Number Placeholder 5">
            <a:extLst>
              <a:ext uri="{FF2B5EF4-FFF2-40B4-BE49-F238E27FC236}">
                <a16:creationId xmlns:a16="http://schemas.microsoft.com/office/drawing/2014/main" id="{F828195D-C07D-464E-81B9-B14D902ED7D7}"/>
              </a:ext>
            </a:extLst>
          </p:cNvPr>
          <p:cNvSpPr>
            <a:spLocks noGrp="1"/>
          </p:cNvSpPr>
          <p:nvPr>
            <p:ph type="sldNum" sz="quarter" idx="4"/>
            <p:custDataLst>
              <p:tags r:id="rId3"/>
            </p:custDataLst>
          </p:nvPr>
        </p:nvSpPr>
        <p:spPr/>
        <p:txBody>
          <a:bodyPr/>
          <a:lstStyle/>
          <a:p>
            <a:fld id="{7B7BD73A-8D27-44EA-8485-8FE8D66B36D0}" type="slidenum">
              <a:rPr lang="en-CA" smtClean="0"/>
              <a:t>90</a:t>
            </a:fld>
            <a:endParaRPr lang="en-CA"/>
          </a:p>
        </p:txBody>
      </p:sp>
    </p:spTree>
    <p:extLst>
      <p:ext uri="{BB962C8B-B14F-4D97-AF65-F5344CB8AC3E}">
        <p14:creationId xmlns:p14="http://schemas.microsoft.com/office/powerpoint/2010/main" val="214418360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Rectangle 2">
            <a:extLst>
              <a:ext uri="{FF2B5EF4-FFF2-40B4-BE49-F238E27FC236}">
                <a16:creationId xmlns:a16="http://schemas.microsoft.com/office/drawing/2014/main" id="{FD1EA4EE-B859-4C94-B3A7-FBFE0AFE0B10}"/>
              </a:ext>
            </a:extLst>
          </p:cNvPr>
          <p:cNvSpPr txBox="1">
            <a:spLocks noChangeArrowheads="1"/>
          </p:cNvSpPr>
          <p:nvPr>
            <p:custDataLst>
              <p:tags r:id="rId1"/>
            </p:custDataLst>
          </p:nvPr>
        </p:nvSpPr>
        <p:spPr>
          <a:xfrm>
            <a:off x="96026" y="130324"/>
            <a:ext cx="8229600" cy="857250"/>
          </a:xfrm>
          <a:prstGeom prst="rect">
            <a:avLst/>
          </a:prstGeom>
        </p:spPr>
        <p:txBody>
          <a:bodyPr vert="horz" lIns="91440" tIns="45720" rIns="91440" bIns="45720" rtlCol="0" anchor="b" anchorCtr="0">
            <a:normAutofit/>
          </a:bodyPr>
          <a:lstStyle>
            <a:lvl1pPr algn="ctr" defTabSz="914400" rtl="0" eaLnBrk="1" latinLnBrk="0" hangingPunct="1">
              <a:spcBef>
                <a:spcPct val="0"/>
              </a:spcBef>
              <a:buNone/>
              <a:defRPr sz="3000" b="1" kern="1200">
                <a:solidFill>
                  <a:srgbClr val="9E652E"/>
                </a:solidFill>
                <a:latin typeface="+mj-lt"/>
                <a:ea typeface="+mj-ea"/>
                <a:cs typeface="+mj-cs"/>
              </a:defRPr>
            </a:lvl1pPr>
          </a:lstStyle>
          <a:p>
            <a:r>
              <a:rPr lang="en-CA">
                <a:solidFill>
                  <a:srgbClr val="003C71"/>
                </a:solidFill>
              </a:rPr>
              <a:t> Après la visite</a:t>
            </a:r>
          </a:p>
        </p:txBody>
      </p:sp>
      <p:sp>
        <p:nvSpPr>
          <p:cNvPr id="58" name="Content Placeholder 2">
            <a:extLst>
              <a:ext uri="{FF2B5EF4-FFF2-40B4-BE49-F238E27FC236}">
                <a16:creationId xmlns:a16="http://schemas.microsoft.com/office/drawing/2014/main" id="{5AD59977-1519-41BF-B914-430084FCC84D}"/>
              </a:ext>
            </a:extLst>
          </p:cNvPr>
          <p:cNvSpPr txBox="1"/>
          <p:nvPr>
            <p:custDataLst>
              <p:tags r:id="rId2"/>
            </p:custDataLst>
          </p:nvPr>
        </p:nvSpPr>
        <p:spPr>
          <a:xfrm>
            <a:off x="1002432" y="699542"/>
            <a:ext cx="7139136" cy="3456384"/>
          </a:xfrm>
          <a:prstGeom prst="rect">
            <a:avLst/>
          </a:prstGeom>
        </p:spPr>
        <p:txBody>
          <a:bodyPr>
            <a:noAutofit/>
          </a:bodyPr>
          <a:lstStyle>
            <a:lvl1pPr marL="342900" indent="-34290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1pPr>
            <a:lvl2pPr marL="742950" indent="-285750" algn="l" defTabSz="914400" rtl="0" eaLnBrk="1" latinLnBrk="0" hangingPunct="1">
              <a:spcBef>
                <a:spcPct val="20000"/>
              </a:spcBef>
              <a:buClr>
                <a:srgbClr val="9E652E"/>
              </a:buClr>
              <a:buFont typeface="Arial" panose="020B0604020202020204" pitchFamily="34" charset="0"/>
              <a:buChar char="–"/>
              <a:defRPr sz="1900" kern="1200">
                <a:solidFill>
                  <a:schemeClr val="tx1"/>
                </a:solidFill>
                <a:latin typeface="+mn-lt"/>
                <a:ea typeface="+mn-ea"/>
                <a:cs typeface="+mn-cs"/>
              </a:defRPr>
            </a:lvl2pPr>
            <a:lvl3pPr marL="11430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spcBef>
                <a:spcPct val="20000"/>
              </a:spcBef>
              <a:buClr>
                <a:srgbClr val="003C71"/>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rgbClr val="9E652E"/>
              </a:buClr>
              <a:buFont typeface="Arial" panose="020B0604020202020204" pitchFamily="34" charset="0"/>
              <a:buChar char="&gt;"/>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nSpc>
                <a:spcPct val="120000"/>
              </a:lnSpc>
              <a:spcBef>
                <a:spcPct val="0"/>
              </a:spcBef>
              <a:buClrTx/>
              <a:buNone/>
            </a:pPr>
            <a:r>
              <a:rPr lang="en-CA" sz="1800" b="1"/>
              <a:t>+2 semaines</a:t>
            </a:r>
          </a:p>
          <a:p>
            <a:pPr>
              <a:lnSpc>
                <a:spcPct val="120000"/>
              </a:lnSpc>
              <a:spcBef>
                <a:spcPct val="0"/>
              </a:spcBef>
              <a:buClrTx/>
            </a:pPr>
            <a:r>
              <a:rPr lang="en-CA" sz="1800"/>
              <a:t>Les visiteurs préparent le suivi des points à considérer</a:t>
            </a:r>
          </a:p>
          <a:p>
            <a:pPr>
              <a:lnSpc>
                <a:spcPct val="120000"/>
              </a:lnSpc>
              <a:spcBef>
                <a:spcPct val="0"/>
              </a:spcBef>
              <a:buClrTx/>
            </a:pPr>
            <a:r>
              <a:rPr lang="en-CA" sz="1800"/>
              <a:t>Le président compile le rapport de l’équipe de visiteurs</a:t>
            </a:r>
          </a:p>
          <a:p>
            <a:pPr>
              <a:lnSpc>
                <a:spcPct val="120000"/>
              </a:lnSpc>
              <a:spcBef>
                <a:spcPct val="0"/>
              </a:spcBef>
              <a:buClrTx/>
            </a:pPr>
            <a:endParaRPr lang="en-CA" sz="800"/>
          </a:p>
          <a:p>
            <a:pPr marL="0" indent="0">
              <a:lnSpc>
                <a:spcPct val="120000"/>
              </a:lnSpc>
              <a:spcBef>
                <a:spcPct val="0"/>
              </a:spcBef>
              <a:buClrTx/>
              <a:buNone/>
            </a:pPr>
            <a:r>
              <a:rPr lang="en-CA" sz="1800" b="1"/>
              <a:t>+4 semaines</a:t>
            </a:r>
          </a:p>
          <a:p>
            <a:pPr>
              <a:lnSpc>
                <a:spcPct val="120000"/>
              </a:lnSpc>
              <a:spcBef>
                <a:spcPct val="0"/>
              </a:spcBef>
              <a:buClrTx/>
            </a:pPr>
            <a:r>
              <a:rPr lang="en-CA" sz="1800"/>
              <a:t>Le réviseur du BA examine la cohérence du rapport</a:t>
            </a:r>
          </a:p>
          <a:p>
            <a:pPr>
              <a:lnSpc>
                <a:spcPct val="120000"/>
              </a:lnSpc>
              <a:spcBef>
                <a:spcPct val="0"/>
              </a:spcBef>
              <a:buClrTx/>
            </a:pPr>
            <a:r>
              <a:rPr lang="en-CA" sz="1800"/>
              <a:t>Le rapport est envoyé au doyen de l’EES</a:t>
            </a:r>
          </a:p>
          <a:p>
            <a:pPr>
              <a:lnSpc>
                <a:spcPct val="120000"/>
              </a:lnSpc>
              <a:spcBef>
                <a:spcPct val="0"/>
              </a:spcBef>
              <a:buClrTx/>
            </a:pPr>
            <a:r>
              <a:rPr lang="en-CA" sz="1800"/>
              <a:t>Le doyen de l’EES vérifie l’exactitude et l’exhaustivité du rapport</a:t>
            </a:r>
          </a:p>
          <a:p>
            <a:pPr>
              <a:lnSpc>
                <a:spcPct val="120000"/>
              </a:lnSpc>
              <a:spcBef>
                <a:spcPct val="0"/>
              </a:spcBef>
              <a:buClrTx/>
            </a:pPr>
            <a:endParaRPr lang="en-CA" sz="800"/>
          </a:p>
          <a:p>
            <a:pPr marL="0" indent="0">
              <a:lnSpc>
                <a:spcPct val="120000"/>
              </a:lnSpc>
              <a:spcBef>
                <a:spcPct val="0"/>
              </a:spcBef>
              <a:buClrTx/>
              <a:buNone/>
            </a:pPr>
            <a:r>
              <a:rPr lang="en-CA" sz="1800" b="1"/>
              <a:t>Juin</a:t>
            </a:r>
          </a:p>
          <a:p>
            <a:pPr>
              <a:lnSpc>
                <a:spcPct val="120000"/>
              </a:lnSpc>
              <a:spcBef>
                <a:spcPct val="0"/>
              </a:spcBef>
              <a:buClrTx/>
            </a:pPr>
            <a:r>
              <a:rPr lang="en-CA" sz="1800"/>
              <a:t>Le dossier de la visite est préparé pour la réunion du BA</a:t>
            </a:r>
          </a:p>
          <a:p>
            <a:pPr>
              <a:lnSpc>
                <a:spcPct val="120000"/>
              </a:lnSpc>
              <a:spcBef>
                <a:spcPct val="0"/>
              </a:spcBef>
              <a:buClrTx/>
            </a:pPr>
            <a:r>
              <a:rPr lang="en-CA" sz="1800"/>
              <a:t>Décision d’agrément</a:t>
            </a:r>
          </a:p>
          <a:p>
            <a:pPr>
              <a:lnSpc>
                <a:spcPct val="120000"/>
              </a:lnSpc>
              <a:spcBef>
                <a:spcPct val="0"/>
              </a:spcBef>
              <a:buClrTx/>
            </a:pPr>
            <a:r>
              <a:rPr lang="en-CA" sz="1800"/>
              <a:t>Communication de la décision</a:t>
            </a:r>
          </a:p>
          <a:p>
            <a:pPr marL="0" indent="0">
              <a:lnSpc>
                <a:spcPct val="120000"/>
              </a:lnSpc>
              <a:spcBef>
                <a:spcPct val="0"/>
              </a:spcBef>
              <a:buClrTx/>
              <a:buNone/>
            </a:pPr>
            <a:endParaRPr lang="en-CA" sz="1800"/>
          </a:p>
        </p:txBody>
      </p:sp>
      <p:sp>
        <p:nvSpPr>
          <p:cNvPr id="4" name="Slide Number Placeholder 3">
            <a:extLst>
              <a:ext uri="{FF2B5EF4-FFF2-40B4-BE49-F238E27FC236}">
                <a16:creationId xmlns:a16="http://schemas.microsoft.com/office/drawing/2014/main" id="{5CF1037C-C63E-45C8-9367-BBF0E3CC73A7}"/>
              </a:ext>
            </a:extLst>
          </p:cNvPr>
          <p:cNvSpPr>
            <a:spLocks noGrp="1"/>
          </p:cNvSpPr>
          <p:nvPr>
            <p:ph type="sldNum" sz="quarter" idx="4"/>
            <p:custDataLst>
              <p:tags r:id="rId3"/>
            </p:custDataLst>
          </p:nvPr>
        </p:nvSpPr>
        <p:spPr/>
        <p:txBody>
          <a:bodyPr/>
          <a:lstStyle/>
          <a:p>
            <a:fld id="{2182CA9F-6C4D-4119-A78A-446B89AF168C}" type="slidenum">
              <a:rPr lang="en-CA" smtClean="0"/>
              <a:t>91</a:t>
            </a:fld>
            <a:endParaRPr lang="en-CA"/>
          </a:p>
        </p:txBody>
      </p:sp>
    </p:spTree>
    <p:extLst>
      <p:ext uri="{BB962C8B-B14F-4D97-AF65-F5344CB8AC3E}">
        <p14:creationId xmlns:p14="http://schemas.microsoft.com/office/powerpoint/2010/main" val="38338564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fr-CA" noProof="0" dirty="0"/>
              <a:t>Merci!</a:t>
            </a:r>
          </a:p>
        </p:txBody>
      </p:sp>
      <p:sp>
        <p:nvSpPr>
          <p:cNvPr id="3" name="Text Placeholder 2"/>
          <p:cNvSpPr>
            <a:spLocks noGrp="1"/>
          </p:cNvSpPr>
          <p:nvPr>
            <p:ph type="body" idx="1"/>
            <p:custDataLst>
              <p:tags r:id="rId2"/>
            </p:custDataLst>
          </p:nvPr>
        </p:nvSpPr>
        <p:spPr/>
        <p:txBody>
          <a:bodyPr>
            <a:normAutofit fontScale="92500" lnSpcReduction="20000"/>
          </a:bodyPr>
          <a:lstStyle/>
          <a:p>
            <a:pPr lvl="0"/>
            <a:r>
              <a:rPr lang="fr-CA" sz="1800" noProof="0" dirty="0">
                <a:solidFill>
                  <a:prstClr val="white"/>
                </a:solidFill>
              </a:rPr>
              <a:t>Pour plus de renseignements :</a:t>
            </a:r>
          </a:p>
          <a:p>
            <a:pPr lvl="0"/>
            <a:r>
              <a:rPr lang="fr-CA" sz="2200" noProof="0" dirty="0"/>
              <a:t>agrement@ingenieurscanada.ca | 613.232.2474</a:t>
            </a:r>
          </a:p>
          <a:p>
            <a:pPr lvl="0"/>
            <a:r>
              <a:rPr lang="fr-CA" sz="2200" noProof="0" dirty="0">
                <a:hlinkClick r:id="rId6">
                  <a:extLst>
                    <a:ext uri="{A12FA001-AC4F-418D-AE19-62706E023703}">
                      <ahyp:hlinkClr xmlns:ahyp="http://schemas.microsoft.com/office/drawing/2018/hyperlinkcolor" val="tx"/>
                    </a:ext>
                  </a:extLst>
                </a:hlinkClick>
              </a:rPr>
              <a:t>https://engineerscanada.ca/fr/agrement/a-propos-de-l-agrement</a:t>
            </a:r>
            <a:endParaRPr lang="fr-CA" sz="2200" noProof="0" dirty="0">
              <a:solidFill>
                <a:prstClr val="white"/>
              </a:solidFill>
            </a:endParaRPr>
          </a:p>
        </p:txBody>
      </p:sp>
      <p:sp>
        <p:nvSpPr>
          <p:cNvPr id="4" name="Slide Number Placeholder 3">
            <a:extLst>
              <a:ext uri="{FF2B5EF4-FFF2-40B4-BE49-F238E27FC236}">
                <a16:creationId xmlns:a16="http://schemas.microsoft.com/office/drawing/2014/main" id="{18C5B59B-49E5-41C0-93B5-2805CFCA5AD0}"/>
              </a:ext>
            </a:extLst>
          </p:cNvPr>
          <p:cNvSpPr>
            <a:spLocks noGrp="1"/>
          </p:cNvSpPr>
          <p:nvPr>
            <p:ph type="sldNum" sz="quarter" idx="4"/>
            <p:custDataLst>
              <p:tags r:id="rId3"/>
            </p:custDataLst>
          </p:nvPr>
        </p:nvSpPr>
        <p:spPr/>
        <p:txBody>
          <a:bodyPr/>
          <a:lstStyle/>
          <a:p>
            <a:r>
              <a:rPr lang="en-CA"/>
              <a:t>&lt;#&gt;</a:t>
            </a:r>
          </a:p>
        </p:txBody>
      </p:sp>
    </p:spTree>
    <p:extLst>
      <p:ext uri="{BB962C8B-B14F-4D97-AF65-F5344CB8AC3E}">
        <p14:creationId xmlns:p14="http://schemas.microsoft.com/office/powerpoint/2010/main" val="265440553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3.10.24"/>
  <p:tag name="AS_TITLE" val="Aspose.Slides for .NET 3.5"/>
  <p:tag name="AS_VERSION" val="8.0.0.0"/>
</p:tagLst>
</file>

<file path=ppt/tags/tag10.xml><?xml version="1.0" encoding="utf-8"?>
<p:tagLst xmlns:a="http://schemas.openxmlformats.org/drawingml/2006/main" xmlns:r="http://schemas.openxmlformats.org/officeDocument/2006/relationships" xmlns:p="http://schemas.openxmlformats.org/presentationml/2006/main">
  <p:tag name="NUM" val="3"/>
</p:tagLst>
</file>

<file path=ppt/tags/tag100.xml><?xml version="1.0" encoding="utf-8"?>
<p:tagLst xmlns:a="http://schemas.openxmlformats.org/drawingml/2006/main" xmlns:r="http://schemas.openxmlformats.org/officeDocument/2006/relationships" xmlns:p="http://schemas.openxmlformats.org/presentationml/2006/main">
  <p:tag name="NUM" val="2"/>
</p:tagLst>
</file>

<file path=ppt/tags/tag101.xml><?xml version="1.0" encoding="utf-8"?>
<p:tagLst xmlns:a="http://schemas.openxmlformats.org/drawingml/2006/main" xmlns:r="http://schemas.openxmlformats.org/officeDocument/2006/relationships" xmlns:p="http://schemas.openxmlformats.org/presentationml/2006/main">
  <p:tag name="NUM" val="3"/>
</p:tagLst>
</file>

<file path=ppt/tags/tag102.xml><?xml version="1.0" encoding="utf-8"?>
<p:tagLst xmlns:a="http://schemas.openxmlformats.org/drawingml/2006/main" xmlns:r="http://schemas.openxmlformats.org/officeDocument/2006/relationships" xmlns:p="http://schemas.openxmlformats.org/presentationml/2006/main">
  <p:tag name="NUM" val="1"/>
</p:tagLst>
</file>

<file path=ppt/tags/tag103.xml><?xml version="1.0" encoding="utf-8"?>
<p:tagLst xmlns:a="http://schemas.openxmlformats.org/drawingml/2006/main" xmlns:r="http://schemas.openxmlformats.org/officeDocument/2006/relationships" xmlns:p="http://schemas.openxmlformats.org/presentationml/2006/main">
  <p:tag name="NUM" val="2"/>
</p:tagLst>
</file>

<file path=ppt/tags/tag104.xml><?xml version="1.0" encoding="utf-8"?>
<p:tagLst xmlns:a="http://schemas.openxmlformats.org/drawingml/2006/main" xmlns:r="http://schemas.openxmlformats.org/officeDocument/2006/relationships" xmlns:p="http://schemas.openxmlformats.org/presentationml/2006/main">
  <p:tag name="NUM" val="1"/>
</p:tagLst>
</file>

<file path=ppt/tags/tag105.xml><?xml version="1.0" encoding="utf-8"?>
<p:tagLst xmlns:a="http://schemas.openxmlformats.org/drawingml/2006/main" xmlns:r="http://schemas.openxmlformats.org/officeDocument/2006/relationships" xmlns:p="http://schemas.openxmlformats.org/presentationml/2006/main">
  <p:tag name="NUM" val="2"/>
</p:tagLst>
</file>

<file path=ppt/tags/tag106.xml><?xml version="1.0" encoding="utf-8"?>
<p:tagLst xmlns:a="http://schemas.openxmlformats.org/drawingml/2006/main" xmlns:r="http://schemas.openxmlformats.org/officeDocument/2006/relationships" xmlns:p="http://schemas.openxmlformats.org/presentationml/2006/main">
  <p:tag name="NUM" val="3"/>
</p:tagLst>
</file>

<file path=ppt/tags/tag107.xml><?xml version="1.0" encoding="utf-8"?>
<p:tagLst xmlns:a="http://schemas.openxmlformats.org/drawingml/2006/main" xmlns:r="http://schemas.openxmlformats.org/officeDocument/2006/relationships" xmlns:p="http://schemas.openxmlformats.org/presentationml/2006/main">
  <p:tag name="NUM" val="1"/>
</p:tagLst>
</file>

<file path=ppt/tags/tag108.xml><?xml version="1.0" encoding="utf-8"?>
<p:tagLst xmlns:a="http://schemas.openxmlformats.org/drawingml/2006/main" xmlns:r="http://schemas.openxmlformats.org/officeDocument/2006/relationships" xmlns:p="http://schemas.openxmlformats.org/presentationml/2006/main">
  <p:tag name="NUM" val="2"/>
</p:tagLst>
</file>

<file path=ppt/tags/tag109.xml><?xml version="1.0" encoding="utf-8"?>
<p:tagLst xmlns:a="http://schemas.openxmlformats.org/drawingml/2006/main" xmlns:r="http://schemas.openxmlformats.org/officeDocument/2006/relationships" xmlns:p="http://schemas.openxmlformats.org/presentationml/2006/main">
  <p:tag name="NUM" val="3"/>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10.xml><?xml version="1.0" encoding="utf-8"?>
<p:tagLst xmlns:a="http://schemas.openxmlformats.org/drawingml/2006/main" xmlns:r="http://schemas.openxmlformats.org/officeDocument/2006/relationships" xmlns:p="http://schemas.openxmlformats.org/presentationml/2006/main">
  <p:tag name="NUM" val="4"/>
</p:tagLst>
</file>

<file path=ppt/tags/tag111.xml><?xml version="1.0" encoding="utf-8"?>
<p:tagLst xmlns:a="http://schemas.openxmlformats.org/drawingml/2006/main" xmlns:r="http://schemas.openxmlformats.org/officeDocument/2006/relationships" xmlns:p="http://schemas.openxmlformats.org/presentationml/2006/main">
  <p:tag name="NUM" val="1"/>
</p:tagLst>
</file>

<file path=ppt/tags/tag112.xml><?xml version="1.0" encoding="utf-8"?>
<p:tagLst xmlns:a="http://schemas.openxmlformats.org/drawingml/2006/main" xmlns:r="http://schemas.openxmlformats.org/officeDocument/2006/relationships" xmlns:p="http://schemas.openxmlformats.org/presentationml/2006/main">
  <p:tag name="NUM" val="2"/>
</p:tagLst>
</file>

<file path=ppt/tags/tag113.xml><?xml version="1.0" encoding="utf-8"?>
<p:tagLst xmlns:a="http://schemas.openxmlformats.org/drawingml/2006/main" xmlns:r="http://schemas.openxmlformats.org/officeDocument/2006/relationships" xmlns:p="http://schemas.openxmlformats.org/presentationml/2006/main">
  <p:tag name="NUM" val="3"/>
</p:tagLst>
</file>

<file path=ppt/tags/tag114.xml><?xml version="1.0" encoding="utf-8"?>
<p:tagLst xmlns:a="http://schemas.openxmlformats.org/drawingml/2006/main" xmlns:r="http://schemas.openxmlformats.org/officeDocument/2006/relationships" xmlns:p="http://schemas.openxmlformats.org/presentationml/2006/main">
  <p:tag name="NUM" val="1"/>
</p:tagLst>
</file>

<file path=ppt/tags/tag115.xml><?xml version="1.0" encoding="utf-8"?>
<p:tagLst xmlns:a="http://schemas.openxmlformats.org/drawingml/2006/main" xmlns:r="http://schemas.openxmlformats.org/officeDocument/2006/relationships" xmlns:p="http://schemas.openxmlformats.org/presentationml/2006/main">
  <p:tag name="NUM" val="2"/>
</p:tagLst>
</file>

<file path=ppt/tags/tag116.xml><?xml version="1.0" encoding="utf-8"?>
<p:tagLst xmlns:a="http://schemas.openxmlformats.org/drawingml/2006/main" xmlns:r="http://schemas.openxmlformats.org/officeDocument/2006/relationships" xmlns:p="http://schemas.openxmlformats.org/presentationml/2006/main">
  <p:tag name="NUM" val="3"/>
</p:tagLst>
</file>

<file path=ppt/tags/tag117.xml><?xml version="1.0" encoding="utf-8"?>
<p:tagLst xmlns:a="http://schemas.openxmlformats.org/drawingml/2006/main" xmlns:r="http://schemas.openxmlformats.org/officeDocument/2006/relationships" xmlns:p="http://schemas.openxmlformats.org/presentationml/2006/main">
  <p:tag name="NUM" val="4"/>
</p:tagLst>
</file>

<file path=ppt/tags/tag118.xml><?xml version="1.0" encoding="utf-8"?>
<p:tagLst xmlns:a="http://schemas.openxmlformats.org/drawingml/2006/main" xmlns:r="http://schemas.openxmlformats.org/officeDocument/2006/relationships" xmlns:p="http://schemas.openxmlformats.org/presentationml/2006/main">
  <p:tag name="NUM" val="5"/>
</p:tagLst>
</file>

<file path=ppt/tags/tag119.xml><?xml version="1.0" encoding="utf-8"?>
<p:tagLst xmlns:a="http://schemas.openxmlformats.org/drawingml/2006/main" xmlns:r="http://schemas.openxmlformats.org/officeDocument/2006/relationships" xmlns:p="http://schemas.openxmlformats.org/presentationml/2006/main">
  <p:tag name="NUM" val="6"/>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20.xml><?xml version="1.0" encoding="utf-8"?>
<p:tagLst xmlns:a="http://schemas.openxmlformats.org/drawingml/2006/main" xmlns:r="http://schemas.openxmlformats.org/officeDocument/2006/relationships" xmlns:p="http://schemas.openxmlformats.org/presentationml/2006/main">
  <p:tag name="NUM" val="7"/>
</p:tagLst>
</file>

<file path=ppt/tags/tag121.xml><?xml version="1.0" encoding="utf-8"?>
<p:tagLst xmlns:a="http://schemas.openxmlformats.org/drawingml/2006/main" xmlns:r="http://schemas.openxmlformats.org/officeDocument/2006/relationships" xmlns:p="http://schemas.openxmlformats.org/presentationml/2006/main">
  <p:tag name="NUM" val="8"/>
</p:tagLst>
</file>

<file path=ppt/tags/tag122.xml><?xml version="1.0" encoding="utf-8"?>
<p:tagLst xmlns:a="http://schemas.openxmlformats.org/drawingml/2006/main" xmlns:r="http://schemas.openxmlformats.org/officeDocument/2006/relationships" xmlns:p="http://schemas.openxmlformats.org/presentationml/2006/main">
  <p:tag name="NUM" val="9"/>
</p:tagLst>
</file>

<file path=ppt/tags/tag123.xml><?xml version="1.0" encoding="utf-8"?>
<p:tagLst xmlns:a="http://schemas.openxmlformats.org/drawingml/2006/main" xmlns:r="http://schemas.openxmlformats.org/officeDocument/2006/relationships" xmlns:p="http://schemas.openxmlformats.org/presentationml/2006/main">
  <p:tag name="NUM" val="1"/>
</p:tagLst>
</file>

<file path=ppt/tags/tag124.xml><?xml version="1.0" encoding="utf-8"?>
<p:tagLst xmlns:a="http://schemas.openxmlformats.org/drawingml/2006/main" xmlns:r="http://schemas.openxmlformats.org/officeDocument/2006/relationships" xmlns:p="http://schemas.openxmlformats.org/presentationml/2006/main">
  <p:tag name="NUM" val="2"/>
</p:tagLst>
</file>

<file path=ppt/tags/tag125.xml><?xml version="1.0" encoding="utf-8"?>
<p:tagLst xmlns:a="http://schemas.openxmlformats.org/drawingml/2006/main" xmlns:r="http://schemas.openxmlformats.org/officeDocument/2006/relationships" xmlns:p="http://schemas.openxmlformats.org/presentationml/2006/main">
  <p:tag name="NUM" val="3"/>
</p:tagLst>
</file>

<file path=ppt/tags/tag126.xml><?xml version="1.0" encoding="utf-8"?>
<p:tagLst xmlns:a="http://schemas.openxmlformats.org/drawingml/2006/main" xmlns:r="http://schemas.openxmlformats.org/officeDocument/2006/relationships" xmlns:p="http://schemas.openxmlformats.org/presentationml/2006/main">
  <p:tag name="NUM" val="4"/>
</p:tagLst>
</file>

<file path=ppt/tags/tag127.xml><?xml version="1.0" encoding="utf-8"?>
<p:tagLst xmlns:a="http://schemas.openxmlformats.org/drawingml/2006/main" xmlns:r="http://schemas.openxmlformats.org/officeDocument/2006/relationships" xmlns:p="http://schemas.openxmlformats.org/presentationml/2006/main">
  <p:tag name="NUM" val="5"/>
</p:tagLst>
</file>

<file path=ppt/tags/tag128.xml><?xml version="1.0" encoding="utf-8"?>
<p:tagLst xmlns:a="http://schemas.openxmlformats.org/drawingml/2006/main" xmlns:r="http://schemas.openxmlformats.org/officeDocument/2006/relationships" xmlns:p="http://schemas.openxmlformats.org/presentationml/2006/main">
  <p:tag name="NUM" val="6"/>
</p:tagLst>
</file>

<file path=ppt/tags/tag129.xml><?xml version="1.0" encoding="utf-8"?>
<p:tagLst xmlns:a="http://schemas.openxmlformats.org/drawingml/2006/main" xmlns:r="http://schemas.openxmlformats.org/officeDocument/2006/relationships" xmlns:p="http://schemas.openxmlformats.org/presentationml/2006/main">
  <p:tag name="NUM" val="7"/>
</p:tagLst>
</file>

<file path=ppt/tags/tag13.xml><?xml version="1.0" encoding="utf-8"?>
<p:tagLst xmlns:a="http://schemas.openxmlformats.org/drawingml/2006/main" xmlns:r="http://schemas.openxmlformats.org/officeDocument/2006/relationships" xmlns:p="http://schemas.openxmlformats.org/presentationml/2006/main">
  <p:tag name="NUM" val="3"/>
</p:tagLst>
</file>

<file path=ppt/tags/tag130.xml><?xml version="1.0" encoding="utf-8"?>
<p:tagLst xmlns:a="http://schemas.openxmlformats.org/drawingml/2006/main" xmlns:r="http://schemas.openxmlformats.org/officeDocument/2006/relationships" xmlns:p="http://schemas.openxmlformats.org/presentationml/2006/main">
  <p:tag name="NUM" val="1"/>
</p:tagLst>
</file>

<file path=ppt/tags/tag131.xml><?xml version="1.0" encoding="utf-8"?>
<p:tagLst xmlns:a="http://schemas.openxmlformats.org/drawingml/2006/main" xmlns:r="http://schemas.openxmlformats.org/officeDocument/2006/relationships" xmlns:p="http://schemas.openxmlformats.org/presentationml/2006/main">
  <p:tag name="NUM" val="2"/>
</p:tagLst>
</file>

<file path=ppt/tags/tag132.xml><?xml version="1.0" encoding="utf-8"?>
<p:tagLst xmlns:a="http://schemas.openxmlformats.org/drawingml/2006/main" xmlns:r="http://schemas.openxmlformats.org/officeDocument/2006/relationships" xmlns:p="http://schemas.openxmlformats.org/presentationml/2006/main">
  <p:tag name="NUM" val="3"/>
</p:tagLst>
</file>

<file path=ppt/tags/tag133.xml><?xml version="1.0" encoding="utf-8"?>
<p:tagLst xmlns:a="http://schemas.openxmlformats.org/drawingml/2006/main" xmlns:r="http://schemas.openxmlformats.org/officeDocument/2006/relationships" xmlns:p="http://schemas.openxmlformats.org/presentationml/2006/main">
  <p:tag name="NUM" val="1"/>
</p:tagLst>
</file>

<file path=ppt/tags/tag134.xml><?xml version="1.0" encoding="utf-8"?>
<p:tagLst xmlns:a="http://schemas.openxmlformats.org/drawingml/2006/main" xmlns:r="http://schemas.openxmlformats.org/officeDocument/2006/relationships" xmlns:p="http://schemas.openxmlformats.org/presentationml/2006/main">
  <p:tag name="NUM" val="2"/>
</p:tagLst>
</file>

<file path=ppt/tags/tag135.xml><?xml version="1.0" encoding="utf-8"?>
<p:tagLst xmlns:a="http://schemas.openxmlformats.org/drawingml/2006/main" xmlns:r="http://schemas.openxmlformats.org/officeDocument/2006/relationships" xmlns:p="http://schemas.openxmlformats.org/presentationml/2006/main">
  <p:tag name="NUM" val="3"/>
</p:tagLst>
</file>

<file path=ppt/tags/tag136.xml><?xml version="1.0" encoding="utf-8"?>
<p:tagLst xmlns:a="http://schemas.openxmlformats.org/drawingml/2006/main" xmlns:r="http://schemas.openxmlformats.org/officeDocument/2006/relationships" xmlns:p="http://schemas.openxmlformats.org/presentationml/2006/main">
  <p:tag name="NUM" val="1"/>
</p:tagLst>
</file>

<file path=ppt/tags/tag137.xml><?xml version="1.0" encoding="utf-8"?>
<p:tagLst xmlns:a="http://schemas.openxmlformats.org/drawingml/2006/main" xmlns:r="http://schemas.openxmlformats.org/officeDocument/2006/relationships" xmlns:p="http://schemas.openxmlformats.org/presentationml/2006/main">
  <p:tag name="NUM" val="2"/>
</p:tagLst>
</file>

<file path=ppt/tags/tag138.xml><?xml version="1.0" encoding="utf-8"?>
<p:tagLst xmlns:a="http://schemas.openxmlformats.org/drawingml/2006/main" xmlns:r="http://schemas.openxmlformats.org/officeDocument/2006/relationships" xmlns:p="http://schemas.openxmlformats.org/presentationml/2006/main">
  <p:tag name="NUM" val="1"/>
</p:tagLst>
</file>

<file path=ppt/tags/tag139.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4"/>
</p:tagLst>
</file>

<file path=ppt/tags/tag140.xml><?xml version="1.0" encoding="utf-8"?>
<p:tagLst xmlns:a="http://schemas.openxmlformats.org/drawingml/2006/main" xmlns:r="http://schemas.openxmlformats.org/officeDocument/2006/relationships" xmlns:p="http://schemas.openxmlformats.org/presentationml/2006/main">
  <p:tag name="NUM" val="3"/>
</p:tagLst>
</file>

<file path=ppt/tags/tag141.xml><?xml version="1.0" encoding="utf-8"?>
<p:tagLst xmlns:a="http://schemas.openxmlformats.org/drawingml/2006/main" xmlns:r="http://schemas.openxmlformats.org/officeDocument/2006/relationships" xmlns:p="http://schemas.openxmlformats.org/presentationml/2006/main">
  <p:tag name="NUM" val="1"/>
</p:tagLst>
</file>

<file path=ppt/tags/tag142.xml><?xml version="1.0" encoding="utf-8"?>
<p:tagLst xmlns:a="http://schemas.openxmlformats.org/drawingml/2006/main" xmlns:r="http://schemas.openxmlformats.org/officeDocument/2006/relationships" xmlns:p="http://schemas.openxmlformats.org/presentationml/2006/main">
  <p:tag name="NUM" val="2"/>
</p:tagLst>
</file>

<file path=ppt/tags/tag143.xml><?xml version="1.0" encoding="utf-8"?>
<p:tagLst xmlns:a="http://schemas.openxmlformats.org/drawingml/2006/main" xmlns:r="http://schemas.openxmlformats.org/officeDocument/2006/relationships" xmlns:p="http://schemas.openxmlformats.org/presentationml/2006/main">
  <p:tag name="NUM" val="3"/>
</p:tagLst>
</file>

<file path=ppt/tags/tag144.xml><?xml version="1.0" encoding="utf-8"?>
<p:tagLst xmlns:a="http://schemas.openxmlformats.org/drawingml/2006/main" xmlns:r="http://schemas.openxmlformats.org/officeDocument/2006/relationships" xmlns:p="http://schemas.openxmlformats.org/presentationml/2006/main">
  <p:tag name="NUM" val="1"/>
</p:tagLst>
</file>

<file path=ppt/tags/tag145.xml><?xml version="1.0" encoding="utf-8"?>
<p:tagLst xmlns:a="http://schemas.openxmlformats.org/drawingml/2006/main" xmlns:r="http://schemas.openxmlformats.org/officeDocument/2006/relationships" xmlns:p="http://schemas.openxmlformats.org/presentationml/2006/main">
  <p:tag name="NUM" val="2"/>
</p:tagLst>
</file>

<file path=ppt/tags/tag146.xml><?xml version="1.0" encoding="utf-8"?>
<p:tagLst xmlns:a="http://schemas.openxmlformats.org/drawingml/2006/main" xmlns:r="http://schemas.openxmlformats.org/officeDocument/2006/relationships" xmlns:p="http://schemas.openxmlformats.org/presentationml/2006/main">
  <p:tag name="NUM" val="3"/>
</p:tagLst>
</file>

<file path=ppt/tags/tag147.xml><?xml version="1.0" encoding="utf-8"?>
<p:tagLst xmlns:a="http://schemas.openxmlformats.org/drawingml/2006/main" xmlns:r="http://schemas.openxmlformats.org/officeDocument/2006/relationships" xmlns:p="http://schemas.openxmlformats.org/presentationml/2006/main">
  <p:tag name="NUM" val="4"/>
</p:tagLst>
</file>

<file path=ppt/tags/tag148.xml><?xml version="1.0" encoding="utf-8"?>
<p:tagLst xmlns:a="http://schemas.openxmlformats.org/drawingml/2006/main" xmlns:r="http://schemas.openxmlformats.org/officeDocument/2006/relationships" xmlns:p="http://schemas.openxmlformats.org/presentationml/2006/main">
  <p:tag name="NUM" val="5"/>
</p:tagLst>
</file>

<file path=ppt/tags/tag149.xml><?xml version="1.0" encoding="utf-8"?>
<p:tagLst xmlns:a="http://schemas.openxmlformats.org/drawingml/2006/main" xmlns:r="http://schemas.openxmlformats.org/officeDocument/2006/relationships" xmlns:p="http://schemas.openxmlformats.org/presentationml/2006/main">
  <p:tag name="NUM" val="6"/>
</p:tagLst>
</file>

<file path=ppt/tags/tag15.xml><?xml version="1.0" encoding="utf-8"?>
<p:tagLst xmlns:a="http://schemas.openxmlformats.org/drawingml/2006/main" xmlns:r="http://schemas.openxmlformats.org/officeDocument/2006/relationships" xmlns:p="http://schemas.openxmlformats.org/presentationml/2006/main">
  <p:tag name="NUM" val="5"/>
</p:tagLst>
</file>

<file path=ppt/tags/tag150.xml><?xml version="1.0" encoding="utf-8"?>
<p:tagLst xmlns:a="http://schemas.openxmlformats.org/drawingml/2006/main" xmlns:r="http://schemas.openxmlformats.org/officeDocument/2006/relationships" xmlns:p="http://schemas.openxmlformats.org/presentationml/2006/main">
  <p:tag name="NUM" val="7"/>
</p:tagLst>
</file>

<file path=ppt/tags/tag151.xml><?xml version="1.0" encoding="utf-8"?>
<p:tagLst xmlns:a="http://schemas.openxmlformats.org/drawingml/2006/main" xmlns:r="http://schemas.openxmlformats.org/officeDocument/2006/relationships" xmlns:p="http://schemas.openxmlformats.org/presentationml/2006/main">
  <p:tag name="NUM" val="8"/>
</p:tagLst>
</file>

<file path=ppt/tags/tag152.xml><?xml version="1.0" encoding="utf-8"?>
<p:tagLst xmlns:a="http://schemas.openxmlformats.org/drawingml/2006/main" xmlns:r="http://schemas.openxmlformats.org/officeDocument/2006/relationships" xmlns:p="http://schemas.openxmlformats.org/presentationml/2006/main">
  <p:tag name="NUM" val="9"/>
</p:tagLst>
</file>

<file path=ppt/tags/tag153.xml><?xml version="1.0" encoding="utf-8"?>
<p:tagLst xmlns:a="http://schemas.openxmlformats.org/drawingml/2006/main" xmlns:r="http://schemas.openxmlformats.org/officeDocument/2006/relationships" xmlns:p="http://schemas.openxmlformats.org/presentationml/2006/main">
  <p:tag name="NUM" val="10"/>
</p:tagLst>
</file>

<file path=ppt/tags/tag154.xml><?xml version="1.0" encoding="utf-8"?>
<p:tagLst xmlns:a="http://schemas.openxmlformats.org/drawingml/2006/main" xmlns:r="http://schemas.openxmlformats.org/officeDocument/2006/relationships" xmlns:p="http://schemas.openxmlformats.org/presentationml/2006/main">
  <p:tag name="NUM" val="11"/>
</p:tagLst>
</file>

<file path=ppt/tags/tag155.xml><?xml version="1.0" encoding="utf-8"?>
<p:tagLst xmlns:a="http://schemas.openxmlformats.org/drawingml/2006/main" xmlns:r="http://schemas.openxmlformats.org/officeDocument/2006/relationships" xmlns:p="http://schemas.openxmlformats.org/presentationml/2006/main">
  <p:tag name="NUM" val="12"/>
</p:tagLst>
</file>

<file path=ppt/tags/tag156.xml><?xml version="1.0" encoding="utf-8"?>
<p:tagLst xmlns:a="http://schemas.openxmlformats.org/drawingml/2006/main" xmlns:r="http://schemas.openxmlformats.org/officeDocument/2006/relationships" xmlns:p="http://schemas.openxmlformats.org/presentationml/2006/main">
  <p:tag name="NUM" val="13"/>
</p:tagLst>
</file>

<file path=ppt/tags/tag157.xml><?xml version="1.0" encoding="utf-8"?>
<p:tagLst xmlns:a="http://schemas.openxmlformats.org/drawingml/2006/main" xmlns:r="http://schemas.openxmlformats.org/officeDocument/2006/relationships" xmlns:p="http://schemas.openxmlformats.org/presentationml/2006/main">
  <p:tag name="NUM" val="14"/>
</p:tagLst>
</file>

<file path=ppt/tags/tag158.xml><?xml version="1.0" encoding="utf-8"?>
<p:tagLst xmlns:a="http://schemas.openxmlformats.org/drawingml/2006/main" xmlns:r="http://schemas.openxmlformats.org/officeDocument/2006/relationships" xmlns:p="http://schemas.openxmlformats.org/presentationml/2006/main">
  <p:tag name="NUM" val="15"/>
</p:tagLst>
</file>

<file path=ppt/tags/tag159.xml><?xml version="1.0" encoding="utf-8"?>
<p:tagLst xmlns:a="http://schemas.openxmlformats.org/drawingml/2006/main" xmlns:r="http://schemas.openxmlformats.org/officeDocument/2006/relationships" xmlns:p="http://schemas.openxmlformats.org/presentationml/2006/main">
  <p:tag name="NUM" val="16"/>
</p:tagLst>
</file>

<file path=ppt/tags/tag16.xml><?xml version="1.0" encoding="utf-8"?>
<p:tagLst xmlns:a="http://schemas.openxmlformats.org/drawingml/2006/main" xmlns:r="http://schemas.openxmlformats.org/officeDocument/2006/relationships" xmlns:p="http://schemas.openxmlformats.org/presentationml/2006/main">
  <p:tag name="NUM" val="6"/>
</p:tagLst>
</file>

<file path=ppt/tags/tag160.xml><?xml version="1.0" encoding="utf-8"?>
<p:tagLst xmlns:a="http://schemas.openxmlformats.org/drawingml/2006/main" xmlns:r="http://schemas.openxmlformats.org/officeDocument/2006/relationships" xmlns:p="http://schemas.openxmlformats.org/presentationml/2006/main">
  <p:tag name="NUM" val="1"/>
</p:tagLst>
</file>

<file path=ppt/tags/tag161.xml><?xml version="1.0" encoding="utf-8"?>
<p:tagLst xmlns:a="http://schemas.openxmlformats.org/drawingml/2006/main" xmlns:r="http://schemas.openxmlformats.org/officeDocument/2006/relationships" xmlns:p="http://schemas.openxmlformats.org/presentationml/2006/main">
  <p:tag name="NUM" val="2"/>
</p:tagLst>
</file>

<file path=ppt/tags/tag162.xml><?xml version="1.0" encoding="utf-8"?>
<p:tagLst xmlns:a="http://schemas.openxmlformats.org/drawingml/2006/main" xmlns:r="http://schemas.openxmlformats.org/officeDocument/2006/relationships" xmlns:p="http://schemas.openxmlformats.org/presentationml/2006/main">
  <p:tag name="NUM" val="3"/>
</p:tagLst>
</file>

<file path=ppt/tags/tag163.xml><?xml version="1.0" encoding="utf-8"?>
<p:tagLst xmlns:a="http://schemas.openxmlformats.org/drawingml/2006/main" xmlns:r="http://schemas.openxmlformats.org/officeDocument/2006/relationships" xmlns:p="http://schemas.openxmlformats.org/presentationml/2006/main">
  <p:tag name="NUM" val="4"/>
</p:tagLst>
</file>

<file path=ppt/tags/tag164.xml><?xml version="1.0" encoding="utf-8"?>
<p:tagLst xmlns:a="http://schemas.openxmlformats.org/drawingml/2006/main" xmlns:r="http://schemas.openxmlformats.org/officeDocument/2006/relationships" xmlns:p="http://schemas.openxmlformats.org/presentationml/2006/main">
  <p:tag name="NUM" val="1"/>
</p:tagLst>
</file>

<file path=ppt/tags/tag165.xml><?xml version="1.0" encoding="utf-8"?>
<p:tagLst xmlns:a="http://schemas.openxmlformats.org/drawingml/2006/main" xmlns:r="http://schemas.openxmlformats.org/officeDocument/2006/relationships" xmlns:p="http://schemas.openxmlformats.org/presentationml/2006/main">
  <p:tag name="NUM" val="2"/>
</p:tagLst>
</file>

<file path=ppt/tags/tag166.xml><?xml version="1.0" encoding="utf-8"?>
<p:tagLst xmlns:a="http://schemas.openxmlformats.org/drawingml/2006/main" xmlns:r="http://schemas.openxmlformats.org/officeDocument/2006/relationships" xmlns:p="http://schemas.openxmlformats.org/presentationml/2006/main">
  <p:tag name="NUM" val="3"/>
</p:tagLst>
</file>

<file path=ppt/tags/tag167.xml><?xml version="1.0" encoding="utf-8"?>
<p:tagLst xmlns:a="http://schemas.openxmlformats.org/drawingml/2006/main" xmlns:r="http://schemas.openxmlformats.org/officeDocument/2006/relationships" xmlns:p="http://schemas.openxmlformats.org/presentationml/2006/main">
  <p:tag name="NUM" val="1"/>
</p:tagLst>
</file>

<file path=ppt/tags/tag168.xml><?xml version="1.0" encoding="utf-8"?>
<p:tagLst xmlns:a="http://schemas.openxmlformats.org/drawingml/2006/main" xmlns:r="http://schemas.openxmlformats.org/officeDocument/2006/relationships" xmlns:p="http://schemas.openxmlformats.org/presentationml/2006/main">
  <p:tag name="NUM" val="2"/>
</p:tagLst>
</file>

<file path=ppt/tags/tag169.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7"/>
</p:tagLst>
</file>

<file path=ppt/tags/tag170.xml><?xml version="1.0" encoding="utf-8"?>
<p:tagLst xmlns:a="http://schemas.openxmlformats.org/drawingml/2006/main" xmlns:r="http://schemas.openxmlformats.org/officeDocument/2006/relationships" xmlns:p="http://schemas.openxmlformats.org/presentationml/2006/main">
  <p:tag name="NUM" val="4"/>
</p:tagLst>
</file>

<file path=ppt/tags/tag171.xml><?xml version="1.0" encoding="utf-8"?>
<p:tagLst xmlns:a="http://schemas.openxmlformats.org/drawingml/2006/main" xmlns:r="http://schemas.openxmlformats.org/officeDocument/2006/relationships" xmlns:p="http://schemas.openxmlformats.org/presentationml/2006/main">
  <p:tag name="NUM" val="5"/>
</p:tagLst>
</file>

<file path=ppt/tags/tag172.xml><?xml version="1.0" encoding="utf-8"?>
<p:tagLst xmlns:a="http://schemas.openxmlformats.org/drawingml/2006/main" xmlns:r="http://schemas.openxmlformats.org/officeDocument/2006/relationships" xmlns:p="http://schemas.openxmlformats.org/presentationml/2006/main">
  <p:tag name="NUM" val="1"/>
</p:tagLst>
</file>

<file path=ppt/tags/tag173.xml><?xml version="1.0" encoding="utf-8"?>
<p:tagLst xmlns:a="http://schemas.openxmlformats.org/drawingml/2006/main" xmlns:r="http://schemas.openxmlformats.org/officeDocument/2006/relationships" xmlns:p="http://schemas.openxmlformats.org/presentationml/2006/main">
  <p:tag name="NUM" val="2"/>
</p:tagLst>
</file>

<file path=ppt/tags/tag174.xml><?xml version="1.0" encoding="utf-8"?>
<p:tagLst xmlns:a="http://schemas.openxmlformats.org/drawingml/2006/main" xmlns:r="http://schemas.openxmlformats.org/officeDocument/2006/relationships" xmlns:p="http://schemas.openxmlformats.org/presentationml/2006/main">
  <p:tag name="NUM" val="3"/>
</p:tagLst>
</file>

<file path=ppt/tags/tag175.xml><?xml version="1.0" encoding="utf-8"?>
<p:tagLst xmlns:a="http://schemas.openxmlformats.org/drawingml/2006/main" xmlns:r="http://schemas.openxmlformats.org/officeDocument/2006/relationships" xmlns:p="http://schemas.openxmlformats.org/presentationml/2006/main">
  <p:tag name="NUM" val="1"/>
</p:tagLst>
</file>

<file path=ppt/tags/tag176.xml><?xml version="1.0" encoding="utf-8"?>
<p:tagLst xmlns:a="http://schemas.openxmlformats.org/drawingml/2006/main" xmlns:r="http://schemas.openxmlformats.org/officeDocument/2006/relationships" xmlns:p="http://schemas.openxmlformats.org/presentationml/2006/main">
  <p:tag name="NUM" val="2"/>
</p:tagLst>
</file>

<file path=ppt/tags/tag177.xml><?xml version="1.0" encoding="utf-8"?>
<p:tagLst xmlns:a="http://schemas.openxmlformats.org/drawingml/2006/main" xmlns:r="http://schemas.openxmlformats.org/officeDocument/2006/relationships" xmlns:p="http://schemas.openxmlformats.org/presentationml/2006/main">
  <p:tag name="NUM" val="3"/>
</p:tagLst>
</file>

<file path=ppt/tags/tag178.xml><?xml version="1.0" encoding="utf-8"?>
<p:tagLst xmlns:a="http://schemas.openxmlformats.org/drawingml/2006/main" xmlns:r="http://schemas.openxmlformats.org/officeDocument/2006/relationships" xmlns:p="http://schemas.openxmlformats.org/presentationml/2006/main">
  <p:tag name="NUM" val="1"/>
</p:tagLst>
</file>

<file path=ppt/tags/tag179.xml><?xml version="1.0" encoding="utf-8"?>
<p:tagLst xmlns:a="http://schemas.openxmlformats.org/drawingml/2006/main" xmlns:r="http://schemas.openxmlformats.org/officeDocument/2006/relationships" xmlns:p="http://schemas.openxmlformats.org/presentationml/2006/main">
  <p:tag name="NUM" val="2"/>
</p:tagLst>
</file>

<file path=ppt/tags/tag18.xml><?xml version="1.0" encoding="utf-8"?>
<p:tagLst xmlns:a="http://schemas.openxmlformats.org/drawingml/2006/main" xmlns:r="http://schemas.openxmlformats.org/officeDocument/2006/relationships" xmlns:p="http://schemas.openxmlformats.org/presentationml/2006/main">
  <p:tag name="NUM" val="8"/>
</p:tagLst>
</file>

<file path=ppt/tags/tag180.xml><?xml version="1.0" encoding="utf-8"?>
<p:tagLst xmlns:a="http://schemas.openxmlformats.org/drawingml/2006/main" xmlns:r="http://schemas.openxmlformats.org/officeDocument/2006/relationships" xmlns:p="http://schemas.openxmlformats.org/presentationml/2006/main">
  <p:tag name="NUM" val="3"/>
</p:tagLst>
</file>

<file path=ppt/tags/tag181.xml><?xml version="1.0" encoding="utf-8"?>
<p:tagLst xmlns:a="http://schemas.openxmlformats.org/drawingml/2006/main" xmlns:r="http://schemas.openxmlformats.org/officeDocument/2006/relationships" xmlns:p="http://schemas.openxmlformats.org/presentationml/2006/main">
  <p:tag name="NUM" val="1"/>
</p:tagLst>
</file>

<file path=ppt/tags/tag182.xml><?xml version="1.0" encoding="utf-8"?>
<p:tagLst xmlns:a="http://schemas.openxmlformats.org/drawingml/2006/main" xmlns:r="http://schemas.openxmlformats.org/officeDocument/2006/relationships" xmlns:p="http://schemas.openxmlformats.org/presentationml/2006/main">
  <p:tag name="NUM" val="2"/>
</p:tagLst>
</file>

<file path=ppt/tags/tag183.xml><?xml version="1.0" encoding="utf-8"?>
<p:tagLst xmlns:a="http://schemas.openxmlformats.org/drawingml/2006/main" xmlns:r="http://schemas.openxmlformats.org/officeDocument/2006/relationships" xmlns:p="http://schemas.openxmlformats.org/presentationml/2006/main">
  <p:tag name="NUM" val="3"/>
</p:tagLst>
</file>

<file path=ppt/tags/tag184.xml><?xml version="1.0" encoding="utf-8"?>
<p:tagLst xmlns:a="http://schemas.openxmlformats.org/drawingml/2006/main" xmlns:r="http://schemas.openxmlformats.org/officeDocument/2006/relationships" xmlns:p="http://schemas.openxmlformats.org/presentationml/2006/main">
  <p:tag name="NUM" val="1"/>
</p:tagLst>
</file>

<file path=ppt/tags/tag185.xml><?xml version="1.0" encoding="utf-8"?>
<p:tagLst xmlns:a="http://schemas.openxmlformats.org/drawingml/2006/main" xmlns:r="http://schemas.openxmlformats.org/officeDocument/2006/relationships" xmlns:p="http://schemas.openxmlformats.org/presentationml/2006/main">
  <p:tag name="NUM" val="2"/>
</p:tagLst>
</file>

<file path=ppt/tags/tag186.xml><?xml version="1.0" encoding="utf-8"?>
<p:tagLst xmlns:a="http://schemas.openxmlformats.org/drawingml/2006/main" xmlns:r="http://schemas.openxmlformats.org/officeDocument/2006/relationships" xmlns:p="http://schemas.openxmlformats.org/presentationml/2006/main">
  <p:tag name="NUM" val="3"/>
</p:tagLst>
</file>

<file path=ppt/tags/tag187.xml><?xml version="1.0" encoding="utf-8"?>
<p:tagLst xmlns:a="http://schemas.openxmlformats.org/drawingml/2006/main" xmlns:r="http://schemas.openxmlformats.org/officeDocument/2006/relationships" xmlns:p="http://schemas.openxmlformats.org/presentationml/2006/main">
  <p:tag name="NUM" val="1"/>
</p:tagLst>
</file>

<file path=ppt/tags/tag188.xml><?xml version="1.0" encoding="utf-8"?>
<p:tagLst xmlns:a="http://schemas.openxmlformats.org/drawingml/2006/main" xmlns:r="http://schemas.openxmlformats.org/officeDocument/2006/relationships" xmlns:p="http://schemas.openxmlformats.org/presentationml/2006/main">
  <p:tag name="NUM" val="2"/>
</p:tagLst>
</file>

<file path=ppt/tags/tag189.xml><?xml version="1.0" encoding="utf-8"?>
<p:tagLst xmlns:a="http://schemas.openxmlformats.org/drawingml/2006/main" xmlns:r="http://schemas.openxmlformats.org/officeDocument/2006/relationships" xmlns:p="http://schemas.openxmlformats.org/presentationml/2006/main">
  <p:tag name="NUM" val="3"/>
</p:tagLst>
</file>

<file path=ppt/tags/tag19.xml><?xml version="1.0" encoding="utf-8"?>
<p:tagLst xmlns:a="http://schemas.openxmlformats.org/drawingml/2006/main" xmlns:r="http://schemas.openxmlformats.org/officeDocument/2006/relationships" xmlns:p="http://schemas.openxmlformats.org/presentationml/2006/main">
  <p:tag name="NUM" val="9"/>
</p:tagLst>
</file>

<file path=ppt/tags/tag190.xml><?xml version="1.0" encoding="utf-8"?>
<p:tagLst xmlns:a="http://schemas.openxmlformats.org/drawingml/2006/main" xmlns:r="http://schemas.openxmlformats.org/officeDocument/2006/relationships" xmlns:p="http://schemas.openxmlformats.org/presentationml/2006/main">
  <p:tag name="NUM" val="4"/>
</p:tagLst>
</file>

<file path=ppt/tags/tag191.xml><?xml version="1.0" encoding="utf-8"?>
<p:tagLst xmlns:a="http://schemas.openxmlformats.org/drawingml/2006/main" xmlns:r="http://schemas.openxmlformats.org/officeDocument/2006/relationships" xmlns:p="http://schemas.openxmlformats.org/presentationml/2006/main">
  <p:tag name="NUM" val="1"/>
</p:tagLst>
</file>

<file path=ppt/tags/tag192.xml><?xml version="1.0" encoding="utf-8"?>
<p:tagLst xmlns:a="http://schemas.openxmlformats.org/drawingml/2006/main" xmlns:r="http://schemas.openxmlformats.org/officeDocument/2006/relationships" xmlns:p="http://schemas.openxmlformats.org/presentationml/2006/main">
  <p:tag name="NUM" val="2"/>
</p:tagLst>
</file>

<file path=ppt/tags/tag193.xml><?xml version="1.0" encoding="utf-8"?>
<p:tagLst xmlns:a="http://schemas.openxmlformats.org/drawingml/2006/main" xmlns:r="http://schemas.openxmlformats.org/officeDocument/2006/relationships" xmlns:p="http://schemas.openxmlformats.org/presentationml/2006/main">
  <p:tag name="NUM" val="3"/>
</p:tagLst>
</file>

<file path=ppt/tags/tag194.xml><?xml version="1.0" encoding="utf-8"?>
<p:tagLst xmlns:a="http://schemas.openxmlformats.org/drawingml/2006/main" xmlns:r="http://schemas.openxmlformats.org/officeDocument/2006/relationships" xmlns:p="http://schemas.openxmlformats.org/presentationml/2006/main">
  <p:tag name="NUM" val="4"/>
</p:tagLst>
</file>

<file path=ppt/tags/tag195.xml><?xml version="1.0" encoding="utf-8"?>
<p:tagLst xmlns:a="http://schemas.openxmlformats.org/drawingml/2006/main" xmlns:r="http://schemas.openxmlformats.org/officeDocument/2006/relationships" xmlns:p="http://schemas.openxmlformats.org/presentationml/2006/main">
  <p:tag name="NUM" val="5"/>
</p:tagLst>
</file>

<file path=ppt/tags/tag196.xml><?xml version="1.0" encoding="utf-8"?>
<p:tagLst xmlns:a="http://schemas.openxmlformats.org/drawingml/2006/main" xmlns:r="http://schemas.openxmlformats.org/officeDocument/2006/relationships" xmlns:p="http://schemas.openxmlformats.org/presentationml/2006/main">
  <p:tag name="NUM" val="6"/>
</p:tagLst>
</file>

<file path=ppt/tags/tag197.xml><?xml version="1.0" encoding="utf-8"?>
<p:tagLst xmlns:a="http://schemas.openxmlformats.org/drawingml/2006/main" xmlns:r="http://schemas.openxmlformats.org/officeDocument/2006/relationships" xmlns:p="http://schemas.openxmlformats.org/presentationml/2006/main">
  <p:tag name="NUM" val="7"/>
</p:tagLst>
</file>

<file path=ppt/tags/tag198.xml><?xml version="1.0" encoding="utf-8"?>
<p:tagLst xmlns:a="http://schemas.openxmlformats.org/drawingml/2006/main" xmlns:r="http://schemas.openxmlformats.org/officeDocument/2006/relationships" xmlns:p="http://schemas.openxmlformats.org/presentationml/2006/main">
  <p:tag name="NUM" val="1"/>
</p:tagLst>
</file>

<file path=ppt/tags/tag199.xml><?xml version="1.0" encoding="utf-8"?>
<p:tagLst xmlns:a="http://schemas.openxmlformats.org/drawingml/2006/main" xmlns:r="http://schemas.openxmlformats.org/officeDocument/2006/relationships" xmlns:p="http://schemas.openxmlformats.org/presentationml/2006/main">
  <p:tag name="NUM" val="2"/>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10"/>
</p:tagLst>
</file>

<file path=ppt/tags/tag200.xml><?xml version="1.0" encoding="utf-8"?>
<p:tagLst xmlns:a="http://schemas.openxmlformats.org/drawingml/2006/main" xmlns:r="http://schemas.openxmlformats.org/officeDocument/2006/relationships" xmlns:p="http://schemas.openxmlformats.org/presentationml/2006/main">
  <p:tag name="NUM" val="3"/>
</p:tagLst>
</file>

<file path=ppt/tags/tag201.xml><?xml version="1.0" encoding="utf-8"?>
<p:tagLst xmlns:a="http://schemas.openxmlformats.org/drawingml/2006/main" xmlns:r="http://schemas.openxmlformats.org/officeDocument/2006/relationships" xmlns:p="http://schemas.openxmlformats.org/presentationml/2006/main">
  <p:tag name="NUM" val="4"/>
</p:tagLst>
</file>

<file path=ppt/tags/tag202.xml><?xml version="1.0" encoding="utf-8"?>
<p:tagLst xmlns:a="http://schemas.openxmlformats.org/drawingml/2006/main" xmlns:r="http://schemas.openxmlformats.org/officeDocument/2006/relationships" xmlns:p="http://schemas.openxmlformats.org/presentationml/2006/main">
  <p:tag name="NUM" val="1"/>
</p:tagLst>
</file>

<file path=ppt/tags/tag203.xml><?xml version="1.0" encoding="utf-8"?>
<p:tagLst xmlns:a="http://schemas.openxmlformats.org/drawingml/2006/main" xmlns:r="http://schemas.openxmlformats.org/officeDocument/2006/relationships" xmlns:p="http://schemas.openxmlformats.org/presentationml/2006/main">
  <p:tag name="NUM" val="2"/>
</p:tagLst>
</file>

<file path=ppt/tags/tag204.xml><?xml version="1.0" encoding="utf-8"?>
<p:tagLst xmlns:a="http://schemas.openxmlformats.org/drawingml/2006/main" xmlns:r="http://schemas.openxmlformats.org/officeDocument/2006/relationships" xmlns:p="http://schemas.openxmlformats.org/presentationml/2006/main">
  <p:tag name="NUM" val="3"/>
</p:tagLst>
</file>

<file path=ppt/tags/tag205.xml><?xml version="1.0" encoding="utf-8"?>
<p:tagLst xmlns:a="http://schemas.openxmlformats.org/drawingml/2006/main" xmlns:r="http://schemas.openxmlformats.org/officeDocument/2006/relationships" xmlns:p="http://schemas.openxmlformats.org/presentationml/2006/main">
  <p:tag name="NUM" val="4"/>
</p:tagLst>
</file>

<file path=ppt/tags/tag206.xml><?xml version="1.0" encoding="utf-8"?>
<p:tagLst xmlns:a="http://schemas.openxmlformats.org/drawingml/2006/main" xmlns:r="http://schemas.openxmlformats.org/officeDocument/2006/relationships" xmlns:p="http://schemas.openxmlformats.org/presentationml/2006/main">
  <p:tag name="NUM" val="1"/>
</p:tagLst>
</file>

<file path=ppt/tags/tag207.xml><?xml version="1.0" encoding="utf-8"?>
<p:tagLst xmlns:a="http://schemas.openxmlformats.org/drawingml/2006/main" xmlns:r="http://schemas.openxmlformats.org/officeDocument/2006/relationships" xmlns:p="http://schemas.openxmlformats.org/presentationml/2006/main">
  <p:tag name="NUM" val="2"/>
</p:tagLst>
</file>

<file path=ppt/tags/tag208.xml><?xml version="1.0" encoding="utf-8"?>
<p:tagLst xmlns:a="http://schemas.openxmlformats.org/drawingml/2006/main" xmlns:r="http://schemas.openxmlformats.org/officeDocument/2006/relationships" xmlns:p="http://schemas.openxmlformats.org/presentationml/2006/main">
  <p:tag name="NUM" val="3"/>
</p:tagLst>
</file>

<file path=ppt/tags/tag209.xml><?xml version="1.0" encoding="utf-8"?>
<p:tagLst xmlns:a="http://schemas.openxmlformats.org/drawingml/2006/main" xmlns:r="http://schemas.openxmlformats.org/officeDocument/2006/relationships" xmlns:p="http://schemas.openxmlformats.org/presentationml/2006/main">
  <p:tag name="NUM" val="4"/>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10.xml><?xml version="1.0" encoding="utf-8"?>
<p:tagLst xmlns:a="http://schemas.openxmlformats.org/drawingml/2006/main" xmlns:r="http://schemas.openxmlformats.org/officeDocument/2006/relationships" xmlns:p="http://schemas.openxmlformats.org/presentationml/2006/main">
  <p:tag name="NUM" val="5"/>
</p:tagLst>
</file>

<file path=ppt/tags/tag211.xml><?xml version="1.0" encoding="utf-8"?>
<p:tagLst xmlns:a="http://schemas.openxmlformats.org/drawingml/2006/main" xmlns:r="http://schemas.openxmlformats.org/officeDocument/2006/relationships" xmlns:p="http://schemas.openxmlformats.org/presentationml/2006/main">
  <p:tag name="NUM" val="6"/>
</p:tagLst>
</file>

<file path=ppt/tags/tag212.xml><?xml version="1.0" encoding="utf-8"?>
<p:tagLst xmlns:a="http://schemas.openxmlformats.org/drawingml/2006/main" xmlns:r="http://schemas.openxmlformats.org/officeDocument/2006/relationships" xmlns:p="http://schemas.openxmlformats.org/presentationml/2006/main">
  <p:tag name="NUM" val="1"/>
</p:tagLst>
</file>

<file path=ppt/tags/tag213.xml><?xml version="1.0" encoding="utf-8"?>
<p:tagLst xmlns:a="http://schemas.openxmlformats.org/drawingml/2006/main" xmlns:r="http://schemas.openxmlformats.org/officeDocument/2006/relationships" xmlns:p="http://schemas.openxmlformats.org/presentationml/2006/main">
  <p:tag name="NUM" val="2"/>
</p:tagLst>
</file>

<file path=ppt/tags/tag214.xml><?xml version="1.0" encoding="utf-8"?>
<p:tagLst xmlns:a="http://schemas.openxmlformats.org/drawingml/2006/main" xmlns:r="http://schemas.openxmlformats.org/officeDocument/2006/relationships" xmlns:p="http://schemas.openxmlformats.org/presentationml/2006/main">
  <p:tag name="NUM" val="3"/>
</p:tagLst>
</file>

<file path=ppt/tags/tag215.xml><?xml version="1.0" encoding="utf-8"?>
<p:tagLst xmlns:a="http://schemas.openxmlformats.org/drawingml/2006/main" xmlns:r="http://schemas.openxmlformats.org/officeDocument/2006/relationships" xmlns:p="http://schemas.openxmlformats.org/presentationml/2006/main">
  <p:tag name="NUM" val="4"/>
</p:tagLst>
</file>

<file path=ppt/tags/tag216.xml><?xml version="1.0" encoding="utf-8"?>
<p:tagLst xmlns:a="http://schemas.openxmlformats.org/drawingml/2006/main" xmlns:r="http://schemas.openxmlformats.org/officeDocument/2006/relationships" xmlns:p="http://schemas.openxmlformats.org/presentationml/2006/main">
  <p:tag name="NUM" val="5"/>
</p:tagLst>
</file>

<file path=ppt/tags/tag217.xml><?xml version="1.0" encoding="utf-8"?>
<p:tagLst xmlns:a="http://schemas.openxmlformats.org/drawingml/2006/main" xmlns:r="http://schemas.openxmlformats.org/officeDocument/2006/relationships" xmlns:p="http://schemas.openxmlformats.org/presentationml/2006/main">
  <p:tag name="NUM" val="6"/>
</p:tagLst>
</file>

<file path=ppt/tags/tag218.xml><?xml version="1.0" encoding="utf-8"?>
<p:tagLst xmlns:a="http://schemas.openxmlformats.org/drawingml/2006/main" xmlns:r="http://schemas.openxmlformats.org/officeDocument/2006/relationships" xmlns:p="http://schemas.openxmlformats.org/presentationml/2006/main">
  <p:tag name="NUM" val="1"/>
</p:tagLst>
</file>

<file path=ppt/tags/tag219.xml><?xml version="1.0" encoding="utf-8"?>
<p:tagLst xmlns:a="http://schemas.openxmlformats.org/drawingml/2006/main" xmlns:r="http://schemas.openxmlformats.org/officeDocument/2006/relationships" xmlns:p="http://schemas.openxmlformats.org/presentationml/2006/main">
  <p:tag name="NUM" val="2"/>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20.xml><?xml version="1.0" encoding="utf-8"?>
<p:tagLst xmlns:a="http://schemas.openxmlformats.org/drawingml/2006/main" xmlns:r="http://schemas.openxmlformats.org/officeDocument/2006/relationships" xmlns:p="http://schemas.openxmlformats.org/presentationml/2006/main">
  <p:tag name="NUM" val="3"/>
</p:tagLst>
</file>

<file path=ppt/tags/tag221.xml><?xml version="1.0" encoding="utf-8"?>
<p:tagLst xmlns:a="http://schemas.openxmlformats.org/drawingml/2006/main" xmlns:r="http://schemas.openxmlformats.org/officeDocument/2006/relationships" xmlns:p="http://schemas.openxmlformats.org/presentationml/2006/main">
  <p:tag name="NUM" val="4"/>
</p:tagLst>
</file>

<file path=ppt/tags/tag222.xml><?xml version="1.0" encoding="utf-8"?>
<p:tagLst xmlns:a="http://schemas.openxmlformats.org/drawingml/2006/main" xmlns:r="http://schemas.openxmlformats.org/officeDocument/2006/relationships" xmlns:p="http://schemas.openxmlformats.org/presentationml/2006/main">
  <p:tag name="NUM" val="5"/>
</p:tagLst>
</file>

<file path=ppt/tags/tag223.xml><?xml version="1.0" encoding="utf-8"?>
<p:tagLst xmlns:a="http://schemas.openxmlformats.org/drawingml/2006/main" xmlns:r="http://schemas.openxmlformats.org/officeDocument/2006/relationships" xmlns:p="http://schemas.openxmlformats.org/presentationml/2006/main">
  <p:tag name="NUM" val="6"/>
</p:tagLst>
</file>

<file path=ppt/tags/tag224.xml><?xml version="1.0" encoding="utf-8"?>
<p:tagLst xmlns:a="http://schemas.openxmlformats.org/drawingml/2006/main" xmlns:r="http://schemas.openxmlformats.org/officeDocument/2006/relationships" xmlns:p="http://schemas.openxmlformats.org/presentationml/2006/main">
  <p:tag name="NUM" val="1"/>
</p:tagLst>
</file>

<file path=ppt/tags/tag225.xml><?xml version="1.0" encoding="utf-8"?>
<p:tagLst xmlns:a="http://schemas.openxmlformats.org/drawingml/2006/main" xmlns:r="http://schemas.openxmlformats.org/officeDocument/2006/relationships" xmlns:p="http://schemas.openxmlformats.org/presentationml/2006/main">
  <p:tag name="NUM" val="2"/>
</p:tagLst>
</file>

<file path=ppt/tags/tag226.xml><?xml version="1.0" encoding="utf-8"?>
<p:tagLst xmlns:a="http://schemas.openxmlformats.org/drawingml/2006/main" xmlns:r="http://schemas.openxmlformats.org/officeDocument/2006/relationships" xmlns:p="http://schemas.openxmlformats.org/presentationml/2006/main">
  <p:tag name="NUM" val="3"/>
</p:tagLst>
</file>

<file path=ppt/tags/tag227.xml><?xml version="1.0" encoding="utf-8"?>
<p:tagLst xmlns:a="http://schemas.openxmlformats.org/drawingml/2006/main" xmlns:r="http://schemas.openxmlformats.org/officeDocument/2006/relationships" xmlns:p="http://schemas.openxmlformats.org/presentationml/2006/main">
  <p:tag name="NUM" val="4"/>
</p:tagLst>
</file>

<file path=ppt/tags/tag228.xml><?xml version="1.0" encoding="utf-8"?>
<p:tagLst xmlns:a="http://schemas.openxmlformats.org/drawingml/2006/main" xmlns:r="http://schemas.openxmlformats.org/officeDocument/2006/relationships" xmlns:p="http://schemas.openxmlformats.org/presentationml/2006/main">
  <p:tag name="NUM" val="5"/>
</p:tagLst>
</file>

<file path=ppt/tags/tag229.xml><?xml version="1.0" encoding="utf-8"?>
<p:tagLst xmlns:a="http://schemas.openxmlformats.org/drawingml/2006/main" xmlns:r="http://schemas.openxmlformats.org/officeDocument/2006/relationships" xmlns:p="http://schemas.openxmlformats.org/presentationml/2006/main">
  <p:tag name="NUM" val="6"/>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30.xml><?xml version="1.0" encoding="utf-8"?>
<p:tagLst xmlns:a="http://schemas.openxmlformats.org/drawingml/2006/main" xmlns:r="http://schemas.openxmlformats.org/officeDocument/2006/relationships" xmlns:p="http://schemas.openxmlformats.org/presentationml/2006/main">
  <p:tag name="NUM" val="1"/>
</p:tagLst>
</file>

<file path=ppt/tags/tag231.xml><?xml version="1.0" encoding="utf-8"?>
<p:tagLst xmlns:a="http://schemas.openxmlformats.org/drawingml/2006/main" xmlns:r="http://schemas.openxmlformats.org/officeDocument/2006/relationships" xmlns:p="http://schemas.openxmlformats.org/presentationml/2006/main">
  <p:tag name="NUM" val="2"/>
</p:tagLst>
</file>

<file path=ppt/tags/tag232.xml><?xml version="1.0" encoding="utf-8"?>
<p:tagLst xmlns:a="http://schemas.openxmlformats.org/drawingml/2006/main" xmlns:r="http://schemas.openxmlformats.org/officeDocument/2006/relationships" xmlns:p="http://schemas.openxmlformats.org/presentationml/2006/main">
  <p:tag name="NUM" val="3"/>
</p:tagLst>
</file>

<file path=ppt/tags/tag233.xml><?xml version="1.0" encoding="utf-8"?>
<p:tagLst xmlns:a="http://schemas.openxmlformats.org/drawingml/2006/main" xmlns:r="http://schemas.openxmlformats.org/officeDocument/2006/relationships" xmlns:p="http://schemas.openxmlformats.org/presentationml/2006/main">
  <p:tag name="NUM" val="4"/>
</p:tagLst>
</file>

<file path=ppt/tags/tag234.xml><?xml version="1.0" encoding="utf-8"?>
<p:tagLst xmlns:a="http://schemas.openxmlformats.org/drawingml/2006/main" xmlns:r="http://schemas.openxmlformats.org/officeDocument/2006/relationships" xmlns:p="http://schemas.openxmlformats.org/presentationml/2006/main">
  <p:tag name="NUM" val="1"/>
</p:tagLst>
</file>

<file path=ppt/tags/tag235.xml><?xml version="1.0" encoding="utf-8"?>
<p:tagLst xmlns:a="http://schemas.openxmlformats.org/drawingml/2006/main" xmlns:r="http://schemas.openxmlformats.org/officeDocument/2006/relationships" xmlns:p="http://schemas.openxmlformats.org/presentationml/2006/main">
  <p:tag name="NUM" val="2"/>
</p:tagLst>
</file>

<file path=ppt/tags/tag236.xml><?xml version="1.0" encoding="utf-8"?>
<p:tagLst xmlns:a="http://schemas.openxmlformats.org/drawingml/2006/main" xmlns:r="http://schemas.openxmlformats.org/officeDocument/2006/relationships" xmlns:p="http://schemas.openxmlformats.org/presentationml/2006/main">
  <p:tag name="NUM" val="3"/>
</p:tagLst>
</file>

<file path=ppt/tags/tag237.xml><?xml version="1.0" encoding="utf-8"?>
<p:tagLst xmlns:a="http://schemas.openxmlformats.org/drawingml/2006/main" xmlns:r="http://schemas.openxmlformats.org/officeDocument/2006/relationships" xmlns:p="http://schemas.openxmlformats.org/presentationml/2006/main">
  <p:tag name="NUM" val="4"/>
</p:tagLst>
</file>

<file path=ppt/tags/tag238.xml><?xml version="1.0" encoding="utf-8"?>
<p:tagLst xmlns:a="http://schemas.openxmlformats.org/drawingml/2006/main" xmlns:r="http://schemas.openxmlformats.org/officeDocument/2006/relationships" xmlns:p="http://schemas.openxmlformats.org/presentationml/2006/main">
  <p:tag name="NUM" val="5"/>
</p:tagLst>
</file>

<file path=ppt/tags/tag239.xml><?xml version="1.0" encoding="utf-8"?>
<p:tagLst xmlns:a="http://schemas.openxmlformats.org/drawingml/2006/main" xmlns:r="http://schemas.openxmlformats.org/officeDocument/2006/relationships" xmlns:p="http://schemas.openxmlformats.org/presentationml/2006/main">
  <p:tag name="NUM" val="6"/>
</p:tagLst>
</file>

<file path=ppt/tags/tag24.xml><?xml version="1.0" encoding="utf-8"?>
<p:tagLst xmlns:a="http://schemas.openxmlformats.org/drawingml/2006/main" xmlns:r="http://schemas.openxmlformats.org/officeDocument/2006/relationships" xmlns:p="http://schemas.openxmlformats.org/presentationml/2006/main">
  <p:tag name="NUM" val="1"/>
</p:tagLst>
</file>

<file path=ppt/tags/tag240.xml><?xml version="1.0" encoding="utf-8"?>
<p:tagLst xmlns:a="http://schemas.openxmlformats.org/drawingml/2006/main" xmlns:r="http://schemas.openxmlformats.org/officeDocument/2006/relationships" xmlns:p="http://schemas.openxmlformats.org/presentationml/2006/main">
  <p:tag name="NUM" val="1"/>
</p:tagLst>
</file>

<file path=ppt/tags/tag241.xml><?xml version="1.0" encoding="utf-8"?>
<p:tagLst xmlns:a="http://schemas.openxmlformats.org/drawingml/2006/main" xmlns:r="http://schemas.openxmlformats.org/officeDocument/2006/relationships" xmlns:p="http://schemas.openxmlformats.org/presentationml/2006/main">
  <p:tag name="NUM" val="2"/>
</p:tagLst>
</file>

<file path=ppt/tags/tag242.xml><?xml version="1.0" encoding="utf-8"?>
<p:tagLst xmlns:a="http://schemas.openxmlformats.org/drawingml/2006/main" xmlns:r="http://schemas.openxmlformats.org/officeDocument/2006/relationships" xmlns:p="http://schemas.openxmlformats.org/presentationml/2006/main">
  <p:tag name="NUM" val="3"/>
</p:tagLst>
</file>

<file path=ppt/tags/tag243.xml><?xml version="1.0" encoding="utf-8"?>
<p:tagLst xmlns:a="http://schemas.openxmlformats.org/drawingml/2006/main" xmlns:r="http://schemas.openxmlformats.org/officeDocument/2006/relationships" xmlns:p="http://schemas.openxmlformats.org/presentationml/2006/main">
  <p:tag name="NUM" val="1"/>
</p:tagLst>
</file>

<file path=ppt/tags/tag244.xml><?xml version="1.0" encoding="utf-8"?>
<p:tagLst xmlns:a="http://schemas.openxmlformats.org/drawingml/2006/main" xmlns:r="http://schemas.openxmlformats.org/officeDocument/2006/relationships" xmlns:p="http://schemas.openxmlformats.org/presentationml/2006/main">
  <p:tag name="NUM" val="2"/>
</p:tagLst>
</file>

<file path=ppt/tags/tag245.xml><?xml version="1.0" encoding="utf-8"?>
<p:tagLst xmlns:a="http://schemas.openxmlformats.org/drawingml/2006/main" xmlns:r="http://schemas.openxmlformats.org/officeDocument/2006/relationships" xmlns:p="http://schemas.openxmlformats.org/presentationml/2006/main">
  <p:tag name="NUM" val="3"/>
</p:tagLst>
</file>

<file path=ppt/tags/tag246.xml><?xml version="1.0" encoding="utf-8"?>
<p:tagLst xmlns:a="http://schemas.openxmlformats.org/drawingml/2006/main" xmlns:r="http://schemas.openxmlformats.org/officeDocument/2006/relationships" xmlns:p="http://schemas.openxmlformats.org/presentationml/2006/main">
  <p:tag name="NUM" val="4"/>
</p:tagLst>
</file>

<file path=ppt/tags/tag247.xml><?xml version="1.0" encoding="utf-8"?>
<p:tagLst xmlns:a="http://schemas.openxmlformats.org/drawingml/2006/main" xmlns:r="http://schemas.openxmlformats.org/officeDocument/2006/relationships" xmlns:p="http://schemas.openxmlformats.org/presentationml/2006/main">
  <p:tag name="NUM" val="5"/>
</p:tagLst>
</file>

<file path=ppt/tags/tag248.xml><?xml version="1.0" encoding="utf-8"?>
<p:tagLst xmlns:a="http://schemas.openxmlformats.org/drawingml/2006/main" xmlns:r="http://schemas.openxmlformats.org/officeDocument/2006/relationships" xmlns:p="http://schemas.openxmlformats.org/presentationml/2006/main">
  <p:tag name="NUM" val="1"/>
</p:tagLst>
</file>

<file path=ppt/tags/tag249.xml><?xml version="1.0" encoding="utf-8"?>
<p:tagLst xmlns:a="http://schemas.openxmlformats.org/drawingml/2006/main" xmlns:r="http://schemas.openxmlformats.org/officeDocument/2006/relationships" xmlns:p="http://schemas.openxmlformats.org/presentationml/2006/main">
  <p:tag name="NUM" val="2"/>
</p:tagLst>
</file>

<file path=ppt/tags/tag25.xml><?xml version="1.0" encoding="utf-8"?>
<p:tagLst xmlns:a="http://schemas.openxmlformats.org/drawingml/2006/main" xmlns:r="http://schemas.openxmlformats.org/officeDocument/2006/relationships" xmlns:p="http://schemas.openxmlformats.org/presentationml/2006/main">
  <p:tag name="NUM" val="2"/>
</p:tagLst>
</file>

<file path=ppt/tags/tag250.xml><?xml version="1.0" encoding="utf-8"?>
<p:tagLst xmlns:a="http://schemas.openxmlformats.org/drawingml/2006/main" xmlns:r="http://schemas.openxmlformats.org/officeDocument/2006/relationships" xmlns:p="http://schemas.openxmlformats.org/presentationml/2006/main">
  <p:tag name="NUM" val="3"/>
</p:tagLst>
</file>

<file path=ppt/tags/tag251.xml><?xml version="1.0" encoding="utf-8"?>
<p:tagLst xmlns:a="http://schemas.openxmlformats.org/drawingml/2006/main" xmlns:r="http://schemas.openxmlformats.org/officeDocument/2006/relationships" xmlns:p="http://schemas.openxmlformats.org/presentationml/2006/main">
  <p:tag name="NUM" val="4"/>
</p:tagLst>
</file>

<file path=ppt/tags/tag252.xml><?xml version="1.0" encoding="utf-8"?>
<p:tagLst xmlns:a="http://schemas.openxmlformats.org/drawingml/2006/main" xmlns:r="http://schemas.openxmlformats.org/officeDocument/2006/relationships" xmlns:p="http://schemas.openxmlformats.org/presentationml/2006/main">
  <p:tag name="NUM" val="5"/>
</p:tagLst>
</file>

<file path=ppt/tags/tag253.xml><?xml version="1.0" encoding="utf-8"?>
<p:tagLst xmlns:a="http://schemas.openxmlformats.org/drawingml/2006/main" xmlns:r="http://schemas.openxmlformats.org/officeDocument/2006/relationships" xmlns:p="http://schemas.openxmlformats.org/presentationml/2006/main">
  <p:tag name="NUM" val="6"/>
</p:tagLst>
</file>

<file path=ppt/tags/tag254.xml><?xml version="1.0" encoding="utf-8"?>
<p:tagLst xmlns:a="http://schemas.openxmlformats.org/drawingml/2006/main" xmlns:r="http://schemas.openxmlformats.org/officeDocument/2006/relationships" xmlns:p="http://schemas.openxmlformats.org/presentationml/2006/main">
  <p:tag name="NUM" val="1"/>
</p:tagLst>
</file>

<file path=ppt/tags/tag255.xml><?xml version="1.0" encoding="utf-8"?>
<p:tagLst xmlns:a="http://schemas.openxmlformats.org/drawingml/2006/main" xmlns:r="http://schemas.openxmlformats.org/officeDocument/2006/relationships" xmlns:p="http://schemas.openxmlformats.org/presentationml/2006/main">
  <p:tag name="NUM" val="2"/>
</p:tagLst>
</file>

<file path=ppt/tags/tag256.xml><?xml version="1.0" encoding="utf-8"?>
<p:tagLst xmlns:a="http://schemas.openxmlformats.org/drawingml/2006/main" xmlns:r="http://schemas.openxmlformats.org/officeDocument/2006/relationships" xmlns:p="http://schemas.openxmlformats.org/presentationml/2006/main">
  <p:tag name="NUM" val="3"/>
</p:tagLst>
</file>

<file path=ppt/tags/tag257.xml><?xml version="1.0" encoding="utf-8"?>
<p:tagLst xmlns:a="http://schemas.openxmlformats.org/drawingml/2006/main" xmlns:r="http://schemas.openxmlformats.org/officeDocument/2006/relationships" xmlns:p="http://schemas.openxmlformats.org/presentationml/2006/main">
  <p:tag name="NUM" val="4"/>
</p:tagLst>
</file>

<file path=ppt/tags/tag258.xml><?xml version="1.0" encoding="utf-8"?>
<p:tagLst xmlns:a="http://schemas.openxmlformats.org/drawingml/2006/main" xmlns:r="http://schemas.openxmlformats.org/officeDocument/2006/relationships" xmlns:p="http://schemas.openxmlformats.org/presentationml/2006/main">
  <p:tag name="NUM" val="5"/>
</p:tagLst>
</file>

<file path=ppt/tags/tag259.xml><?xml version="1.0" encoding="utf-8"?>
<p:tagLst xmlns:a="http://schemas.openxmlformats.org/drawingml/2006/main" xmlns:r="http://schemas.openxmlformats.org/officeDocument/2006/relationships" xmlns:p="http://schemas.openxmlformats.org/presentationml/2006/main">
  <p:tag name="NUM" val="6"/>
</p:tagLst>
</file>

<file path=ppt/tags/tag26.xml><?xml version="1.0" encoding="utf-8"?>
<p:tagLst xmlns:a="http://schemas.openxmlformats.org/drawingml/2006/main" xmlns:r="http://schemas.openxmlformats.org/officeDocument/2006/relationships" xmlns:p="http://schemas.openxmlformats.org/presentationml/2006/main">
  <p:tag name="NUM" val="3"/>
</p:tagLst>
</file>

<file path=ppt/tags/tag260.xml><?xml version="1.0" encoding="utf-8"?>
<p:tagLst xmlns:a="http://schemas.openxmlformats.org/drawingml/2006/main" xmlns:r="http://schemas.openxmlformats.org/officeDocument/2006/relationships" xmlns:p="http://schemas.openxmlformats.org/presentationml/2006/main">
  <p:tag name="NUM" val="1"/>
</p:tagLst>
</file>

<file path=ppt/tags/tag261.xml><?xml version="1.0" encoding="utf-8"?>
<p:tagLst xmlns:a="http://schemas.openxmlformats.org/drawingml/2006/main" xmlns:r="http://schemas.openxmlformats.org/officeDocument/2006/relationships" xmlns:p="http://schemas.openxmlformats.org/presentationml/2006/main">
  <p:tag name="NUM" val="2"/>
</p:tagLst>
</file>

<file path=ppt/tags/tag262.xml><?xml version="1.0" encoding="utf-8"?>
<p:tagLst xmlns:a="http://schemas.openxmlformats.org/drawingml/2006/main" xmlns:r="http://schemas.openxmlformats.org/officeDocument/2006/relationships" xmlns:p="http://schemas.openxmlformats.org/presentationml/2006/main">
  <p:tag name="NUM" val="3"/>
</p:tagLst>
</file>

<file path=ppt/tags/tag263.xml><?xml version="1.0" encoding="utf-8"?>
<p:tagLst xmlns:a="http://schemas.openxmlformats.org/drawingml/2006/main" xmlns:r="http://schemas.openxmlformats.org/officeDocument/2006/relationships" xmlns:p="http://schemas.openxmlformats.org/presentationml/2006/main">
  <p:tag name="NUM" val="4"/>
</p:tagLst>
</file>

<file path=ppt/tags/tag264.xml><?xml version="1.0" encoding="utf-8"?>
<p:tagLst xmlns:a="http://schemas.openxmlformats.org/drawingml/2006/main" xmlns:r="http://schemas.openxmlformats.org/officeDocument/2006/relationships" xmlns:p="http://schemas.openxmlformats.org/presentationml/2006/main">
  <p:tag name="NUM" val="5"/>
</p:tagLst>
</file>

<file path=ppt/tags/tag265.xml><?xml version="1.0" encoding="utf-8"?>
<p:tagLst xmlns:a="http://schemas.openxmlformats.org/drawingml/2006/main" xmlns:r="http://schemas.openxmlformats.org/officeDocument/2006/relationships" xmlns:p="http://schemas.openxmlformats.org/presentationml/2006/main">
  <p:tag name="NUM" val="6"/>
</p:tagLst>
</file>

<file path=ppt/tags/tag266.xml><?xml version="1.0" encoding="utf-8"?>
<p:tagLst xmlns:a="http://schemas.openxmlformats.org/drawingml/2006/main" xmlns:r="http://schemas.openxmlformats.org/officeDocument/2006/relationships" xmlns:p="http://schemas.openxmlformats.org/presentationml/2006/main">
  <p:tag name="NUM" val="1"/>
</p:tagLst>
</file>

<file path=ppt/tags/tag267.xml><?xml version="1.0" encoding="utf-8"?>
<p:tagLst xmlns:a="http://schemas.openxmlformats.org/drawingml/2006/main" xmlns:r="http://schemas.openxmlformats.org/officeDocument/2006/relationships" xmlns:p="http://schemas.openxmlformats.org/presentationml/2006/main">
  <p:tag name="NUM" val="2"/>
</p:tagLst>
</file>

<file path=ppt/tags/tag268.xml><?xml version="1.0" encoding="utf-8"?>
<p:tagLst xmlns:a="http://schemas.openxmlformats.org/drawingml/2006/main" xmlns:r="http://schemas.openxmlformats.org/officeDocument/2006/relationships" xmlns:p="http://schemas.openxmlformats.org/presentationml/2006/main">
  <p:tag name="NUM" val="3"/>
</p:tagLst>
</file>

<file path=ppt/tags/tag269.xml><?xml version="1.0" encoding="utf-8"?>
<p:tagLst xmlns:a="http://schemas.openxmlformats.org/drawingml/2006/main" xmlns:r="http://schemas.openxmlformats.org/officeDocument/2006/relationships" xmlns:p="http://schemas.openxmlformats.org/presentationml/2006/main">
  <p:tag name="NUM" val="1"/>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70.xml><?xml version="1.0" encoding="utf-8"?>
<p:tagLst xmlns:a="http://schemas.openxmlformats.org/drawingml/2006/main" xmlns:r="http://schemas.openxmlformats.org/officeDocument/2006/relationships" xmlns:p="http://schemas.openxmlformats.org/presentationml/2006/main">
  <p:tag name="NUM" val="2"/>
</p:tagLst>
</file>

<file path=ppt/tags/tag271.xml><?xml version="1.0" encoding="utf-8"?>
<p:tagLst xmlns:a="http://schemas.openxmlformats.org/drawingml/2006/main" xmlns:r="http://schemas.openxmlformats.org/officeDocument/2006/relationships" xmlns:p="http://schemas.openxmlformats.org/presentationml/2006/main">
  <p:tag name="NUM" val="3"/>
</p:tagLst>
</file>

<file path=ppt/tags/tag272.xml><?xml version="1.0" encoding="utf-8"?>
<p:tagLst xmlns:a="http://schemas.openxmlformats.org/drawingml/2006/main" xmlns:r="http://schemas.openxmlformats.org/officeDocument/2006/relationships" xmlns:p="http://schemas.openxmlformats.org/presentationml/2006/main">
  <p:tag name="NUM" val="1"/>
</p:tagLst>
</file>

<file path=ppt/tags/tag273.xml><?xml version="1.0" encoding="utf-8"?>
<p:tagLst xmlns:a="http://schemas.openxmlformats.org/drawingml/2006/main" xmlns:r="http://schemas.openxmlformats.org/officeDocument/2006/relationships" xmlns:p="http://schemas.openxmlformats.org/presentationml/2006/main">
  <p:tag name="NUM" val="2"/>
</p:tagLst>
</file>

<file path=ppt/tags/tag274.xml><?xml version="1.0" encoding="utf-8"?>
<p:tagLst xmlns:a="http://schemas.openxmlformats.org/drawingml/2006/main" xmlns:r="http://schemas.openxmlformats.org/officeDocument/2006/relationships" xmlns:p="http://schemas.openxmlformats.org/presentationml/2006/main">
  <p:tag name="NUM" val="3"/>
</p:tagLst>
</file>

<file path=ppt/tags/tag275.xml><?xml version="1.0" encoding="utf-8"?>
<p:tagLst xmlns:a="http://schemas.openxmlformats.org/drawingml/2006/main" xmlns:r="http://schemas.openxmlformats.org/officeDocument/2006/relationships" xmlns:p="http://schemas.openxmlformats.org/presentationml/2006/main">
  <p:tag name="NUM" val="1"/>
</p:tagLst>
</file>

<file path=ppt/tags/tag276.xml><?xml version="1.0" encoding="utf-8"?>
<p:tagLst xmlns:a="http://schemas.openxmlformats.org/drawingml/2006/main" xmlns:r="http://schemas.openxmlformats.org/officeDocument/2006/relationships" xmlns:p="http://schemas.openxmlformats.org/presentationml/2006/main">
  <p:tag name="NUM" val="2"/>
</p:tagLst>
</file>

<file path=ppt/tags/tag277.xml><?xml version="1.0" encoding="utf-8"?>
<p:tagLst xmlns:a="http://schemas.openxmlformats.org/drawingml/2006/main" xmlns:r="http://schemas.openxmlformats.org/officeDocument/2006/relationships" xmlns:p="http://schemas.openxmlformats.org/presentationml/2006/main">
  <p:tag name="NUM" val="3"/>
</p:tagLst>
</file>

<file path=ppt/tags/tag278.xml><?xml version="1.0" encoding="utf-8"?>
<p:tagLst xmlns:a="http://schemas.openxmlformats.org/drawingml/2006/main" xmlns:r="http://schemas.openxmlformats.org/officeDocument/2006/relationships" xmlns:p="http://schemas.openxmlformats.org/presentationml/2006/main">
  <p:tag name="NUM" val="4"/>
</p:tagLst>
</file>

<file path=ppt/tags/tag279.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80.xml><?xml version="1.0" encoding="utf-8"?>
<p:tagLst xmlns:a="http://schemas.openxmlformats.org/drawingml/2006/main" xmlns:r="http://schemas.openxmlformats.org/officeDocument/2006/relationships" xmlns:p="http://schemas.openxmlformats.org/presentationml/2006/main">
  <p:tag name="NUM" val="2"/>
</p:tagLst>
</file>

<file path=ppt/tags/tag281.xml><?xml version="1.0" encoding="utf-8"?>
<p:tagLst xmlns:a="http://schemas.openxmlformats.org/drawingml/2006/main" xmlns:r="http://schemas.openxmlformats.org/officeDocument/2006/relationships" xmlns:p="http://schemas.openxmlformats.org/presentationml/2006/main">
  <p:tag name="NUM" val="3"/>
</p:tagLst>
</file>

<file path=ppt/tags/tag282.xml><?xml version="1.0" encoding="utf-8"?>
<p:tagLst xmlns:a="http://schemas.openxmlformats.org/drawingml/2006/main" xmlns:r="http://schemas.openxmlformats.org/officeDocument/2006/relationships" xmlns:p="http://schemas.openxmlformats.org/presentationml/2006/main">
  <p:tag name="NUM" val="4"/>
</p:tagLst>
</file>

<file path=ppt/tags/tag283.xml><?xml version="1.0" encoding="utf-8"?>
<p:tagLst xmlns:a="http://schemas.openxmlformats.org/drawingml/2006/main" xmlns:r="http://schemas.openxmlformats.org/officeDocument/2006/relationships" xmlns:p="http://schemas.openxmlformats.org/presentationml/2006/main">
  <p:tag name="NUM" val="1"/>
</p:tagLst>
</file>

<file path=ppt/tags/tag284.xml><?xml version="1.0" encoding="utf-8"?>
<p:tagLst xmlns:a="http://schemas.openxmlformats.org/drawingml/2006/main" xmlns:r="http://schemas.openxmlformats.org/officeDocument/2006/relationships" xmlns:p="http://schemas.openxmlformats.org/presentationml/2006/main">
  <p:tag name="NUM" val="2"/>
</p:tagLst>
</file>

<file path=ppt/tags/tag285.xml><?xml version="1.0" encoding="utf-8"?>
<p:tagLst xmlns:a="http://schemas.openxmlformats.org/drawingml/2006/main" xmlns:r="http://schemas.openxmlformats.org/officeDocument/2006/relationships" xmlns:p="http://schemas.openxmlformats.org/presentationml/2006/main">
  <p:tag name="NUM" val="3"/>
</p:tagLst>
</file>

<file path=ppt/tags/tag286.xml><?xml version="1.0" encoding="utf-8"?>
<p:tagLst xmlns:a="http://schemas.openxmlformats.org/drawingml/2006/main" xmlns:r="http://schemas.openxmlformats.org/officeDocument/2006/relationships" xmlns:p="http://schemas.openxmlformats.org/presentationml/2006/main">
  <p:tag name="NUM" val="1"/>
</p:tagLst>
</file>

<file path=ppt/tags/tag287.xml><?xml version="1.0" encoding="utf-8"?>
<p:tagLst xmlns:a="http://schemas.openxmlformats.org/drawingml/2006/main" xmlns:r="http://schemas.openxmlformats.org/officeDocument/2006/relationships" xmlns:p="http://schemas.openxmlformats.org/presentationml/2006/main">
  <p:tag name="NUM" val="2"/>
</p:tagLst>
</file>

<file path=ppt/tags/tag288.xml><?xml version="1.0" encoding="utf-8"?>
<p:tagLst xmlns:a="http://schemas.openxmlformats.org/drawingml/2006/main" xmlns:r="http://schemas.openxmlformats.org/officeDocument/2006/relationships" xmlns:p="http://schemas.openxmlformats.org/presentationml/2006/main">
  <p:tag name="NUM" val="3"/>
</p:tagLst>
</file>

<file path=ppt/tags/tag289.xml><?xml version="1.0" encoding="utf-8"?>
<p:tagLst xmlns:a="http://schemas.openxmlformats.org/drawingml/2006/main" xmlns:r="http://schemas.openxmlformats.org/officeDocument/2006/relationships" xmlns:p="http://schemas.openxmlformats.org/presentationml/2006/main">
  <p:tag name="NUM" val="4"/>
</p:tagLst>
</file>

<file path=ppt/tags/tag29.xml><?xml version="1.0" encoding="utf-8"?>
<p:tagLst xmlns:a="http://schemas.openxmlformats.org/drawingml/2006/main" xmlns:r="http://schemas.openxmlformats.org/officeDocument/2006/relationships" xmlns:p="http://schemas.openxmlformats.org/presentationml/2006/main">
  <p:tag name="NUM" val="1"/>
</p:tagLst>
</file>

<file path=ppt/tags/tag290.xml><?xml version="1.0" encoding="utf-8"?>
<p:tagLst xmlns:a="http://schemas.openxmlformats.org/drawingml/2006/main" xmlns:r="http://schemas.openxmlformats.org/officeDocument/2006/relationships" xmlns:p="http://schemas.openxmlformats.org/presentationml/2006/main">
  <p:tag name="NUM" val="1"/>
</p:tagLst>
</file>

<file path=ppt/tags/tag291.xml><?xml version="1.0" encoding="utf-8"?>
<p:tagLst xmlns:a="http://schemas.openxmlformats.org/drawingml/2006/main" xmlns:r="http://schemas.openxmlformats.org/officeDocument/2006/relationships" xmlns:p="http://schemas.openxmlformats.org/presentationml/2006/main">
  <p:tag name="NUM" val="2"/>
</p:tagLst>
</file>

<file path=ppt/tags/tag292.xml><?xml version="1.0" encoding="utf-8"?>
<p:tagLst xmlns:a="http://schemas.openxmlformats.org/drawingml/2006/main" xmlns:r="http://schemas.openxmlformats.org/officeDocument/2006/relationships" xmlns:p="http://schemas.openxmlformats.org/presentationml/2006/main">
  <p:tag name="NUM" val="3"/>
</p:tagLst>
</file>

<file path=ppt/tags/tag293.xml><?xml version="1.0" encoding="utf-8"?>
<p:tagLst xmlns:a="http://schemas.openxmlformats.org/drawingml/2006/main" xmlns:r="http://schemas.openxmlformats.org/officeDocument/2006/relationships" xmlns:p="http://schemas.openxmlformats.org/presentationml/2006/main">
  <p:tag name="NUM" val="4"/>
</p:tagLst>
</file>

<file path=ppt/tags/tag294.xml><?xml version="1.0" encoding="utf-8"?>
<p:tagLst xmlns:a="http://schemas.openxmlformats.org/drawingml/2006/main" xmlns:r="http://schemas.openxmlformats.org/officeDocument/2006/relationships" xmlns:p="http://schemas.openxmlformats.org/presentationml/2006/main">
  <p:tag name="NUM" val="1"/>
</p:tagLst>
</file>

<file path=ppt/tags/tag295.xml><?xml version="1.0" encoding="utf-8"?>
<p:tagLst xmlns:a="http://schemas.openxmlformats.org/drawingml/2006/main" xmlns:r="http://schemas.openxmlformats.org/officeDocument/2006/relationships" xmlns:p="http://schemas.openxmlformats.org/presentationml/2006/main">
  <p:tag name="NUM" val="2"/>
</p:tagLst>
</file>

<file path=ppt/tags/tag296.xml><?xml version="1.0" encoding="utf-8"?>
<p:tagLst xmlns:a="http://schemas.openxmlformats.org/drawingml/2006/main" xmlns:r="http://schemas.openxmlformats.org/officeDocument/2006/relationships" xmlns:p="http://schemas.openxmlformats.org/presentationml/2006/main">
  <p:tag name="NUM" val="3"/>
</p:tagLst>
</file>

<file path=ppt/tags/tag297.xml><?xml version="1.0" encoding="utf-8"?>
<p:tagLst xmlns:a="http://schemas.openxmlformats.org/drawingml/2006/main" xmlns:r="http://schemas.openxmlformats.org/officeDocument/2006/relationships" xmlns:p="http://schemas.openxmlformats.org/presentationml/2006/main">
  <p:tag name="NUM" val="1"/>
</p:tagLst>
</file>

<file path=ppt/tags/tag298.xml><?xml version="1.0" encoding="utf-8"?>
<p:tagLst xmlns:a="http://schemas.openxmlformats.org/drawingml/2006/main" xmlns:r="http://schemas.openxmlformats.org/officeDocument/2006/relationships" xmlns:p="http://schemas.openxmlformats.org/presentationml/2006/main">
  <p:tag name="NUM" val="2"/>
</p:tagLst>
</file>

<file path=ppt/tags/tag29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2"/>
</p:tagLst>
</file>

<file path=ppt/tags/tag300.xml><?xml version="1.0" encoding="utf-8"?>
<p:tagLst xmlns:a="http://schemas.openxmlformats.org/drawingml/2006/main" xmlns:r="http://schemas.openxmlformats.org/officeDocument/2006/relationships" xmlns:p="http://schemas.openxmlformats.org/presentationml/2006/main">
  <p:tag name="NUM" val="4"/>
</p:tagLst>
</file>

<file path=ppt/tags/tag301.xml><?xml version="1.0" encoding="utf-8"?>
<p:tagLst xmlns:a="http://schemas.openxmlformats.org/drawingml/2006/main" xmlns:r="http://schemas.openxmlformats.org/officeDocument/2006/relationships" xmlns:p="http://schemas.openxmlformats.org/presentationml/2006/main">
  <p:tag name="NUM" val="5"/>
</p:tagLst>
</file>

<file path=ppt/tags/tag302.xml><?xml version="1.0" encoding="utf-8"?>
<p:tagLst xmlns:a="http://schemas.openxmlformats.org/drawingml/2006/main" xmlns:r="http://schemas.openxmlformats.org/officeDocument/2006/relationships" xmlns:p="http://schemas.openxmlformats.org/presentationml/2006/main">
  <p:tag name="NUM" val="6"/>
</p:tagLst>
</file>

<file path=ppt/tags/tag303.xml><?xml version="1.0" encoding="utf-8"?>
<p:tagLst xmlns:a="http://schemas.openxmlformats.org/drawingml/2006/main" xmlns:r="http://schemas.openxmlformats.org/officeDocument/2006/relationships" xmlns:p="http://schemas.openxmlformats.org/presentationml/2006/main">
  <p:tag name="NUM" val="1"/>
</p:tagLst>
</file>

<file path=ppt/tags/tag304.xml><?xml version="1.0" encoding="utf-8"?>
<p:tagLst xmlns:a="http://schemas.openxmlformats.org/drawingml/2006/main" xmlns:r="http://schemas.openxmlformats.org/officeDocument/2006/relationships" xmlns:p="http://schemas.openxmlformats.org/presentationml/2006/main">
  <p:tag name="NUM" val="2"/>
</p:tagLst>
</file>

<file path=ppt/tags/tag305.xml><?xml version="1.0" encoding="utf-8"?>
<p:tagLst xmlns:a="http://schemas.openxmlformats.org/drawingml/2006/main" xmlns:r="http://schemas.openxmlformats.org/officeDocument/2006/relationships" xmlns:p="http://schemas.openxmlformats.org/presentationml/2006/main">
  <p:tag name="NUM" val="1"/>
</p:tagLst>
</file>

<file path=ppt/tags/tag306.xml><?xml version="1.0" encoding="utf-8"?>
<p:tagLst xmlns:a="http://schemas.openxmlformats.org/drawingml/2006/main" xmlns:r="http://schemas.openxmlformats.org/officeDocument/2006/relationships" xmlns:p="http://schemas.openxmlformats.org/presentationml/2006/main">
  <p:tag name="NUM" val="2"/>
</p:tagLst>
</file>

<file path=ppt/tags/tag307.xml><?xml version="1.0" encoding="utf-8"?>
<p:tagLst xmlns:a="http://schemas.openxmlformats.org/drawingml/2006/main" xmlns:r="http://schemas.openxmlformats.org/officeDocument/2006/relationships" xmlns:p="http://schemas.openxmlformats.org/presentationml/2006/main">
  <p:tag name="NUM" val="3"/>
</p:tagLst>
</file>

<file path=ppt/tags/tag308.xml><?xml version="1.0" encoding="utf-8"?>
<p:tagLst xmlns:a="http://schemas.openxmlformats.org/drawingml/2006/main" xmlns:r="http://schemas.openxmlformats.org/officeDocument/2006/relationships" xmlns:p="http://schemas.openxmlformats.org/presentationml/2006/main">
  <p:tag name="NUM" val="4"/>
</p:tagLst>
</file>

<file path=ppt/tags/tag309.xml><?xml version="1.0" encoding="utf-8"?>
<p:tagLst xmlns:a="http://schemas.openxmlformats.org/drawingml/2006/main" xmlns:r="http://schemas.openxmlformats.org/officeDocument/2006/relationships" xmlns:p="http://schemas.openxmlformats.org/presentationml/2006/main">
  <p:tag name="NUM" val="1"/>
</p:tagLst>
</file>

<file path=ppt/tags/tag31.xml><?xml version="1.0" encoding="utf-8"?>
<p:tagLst xmlns:a="http://schemas.openxmlformats.org/drawingml/2006/main" xmlns:r="http://schemas.openxmlformats.org/officeDocument/2006/relationships" xmlns:p="http://schemas.openxmlformats.org/presentationml/2006/main">
  <p:tag name="NUM" val="3"/>
</p:tagLst>
</file>

<file path=ppt/tags/tag310.xml><?xml version="1.0" encoding="utf-8"?>
<p:tagLst xmlns:a="http://schemas.openxmlformats.org/drawingml/2006/main" xmlns:r="http://schemas.openxmlformats.org/officeDocument/2006/relationships" xmlns:p="http://schemas.openxmlformats.org/presentationml/2006/main">
  <p:tag name="NUM" val="2"/>
</p:tagLst>
</file>

<file path=ppt/tags/tag311.xml><?xml version="1.0" encoding="utf-8"?>
<p:tagLst xmlns:a="http://schemas.openxmlformats.org/drawingml/2006/main" xmlns:r="http://schemas.openxmlformats.org/officeDocument/2006/relationships" xmlns:p="http://schemas.openxmlformats.org/presentationml/2006/main">
  <p:tag name="NUM" val="3"/>
</p:tagLst>
</file>

<file path=ppt/tags/tag312.xml><?xml version="1.0" encoding="utf-8"?>
<p:tagLst xmlns:a="http://schemas.openxmlformats.org/drawingml/2006/main" xmlns:r="http://schemas.openxmlformats.org/officeDocument/2006/relationships" xmlns:p="http://schemas.openxmlformats.org/presentationml/2006/main">
  <p:tag name="NUM" val="4"/>
</p:tagLst>
</file>

<file path=ppt/tags/tag313.xml><?xml version="1.0" encoding="utf-8"?>
<p:tagLst xmlns:a="http://schemas.openxmlformats.org/drawingml/2006/main" xmlns:r="http://schemas.openxmlformats.org/officeDocument/2006/relationships" xmlns:p="http://schemas.openxmlformats.org/presentationml/2006/main">
  <p:tag name="NUM" val="5"/>
</p:tagLst>
</file>

<file path=ppt/tags/tag314.xml><?xml version="1.0" encoding="utf-8"?>
<p:tagLst xmlns:a="http://schemas.openxmlformats.org/drawingml/2006/main" xmlns:r="http://schemas.openxmlformats.org/officeDocument/2006/relationships" xmlns:p="http://schemas.openxmlformats.org/presentationml/2006/main">
  <p:tag name="NUM" val="6"/>
</p:tagLst>
</file>

<file path=ppt/tags/tag315.xml><?xml version="1.0" encoding="utf-8"?>
<p:tagLst xmlns:a="http://schemas.openxmlformats.org/drawingml/2006/main" xmlns:r="http://schemas.openxmlformats.org/officeDocument/2006/relationships" xmlns:p="http://schemas.openxmlformats.org/presentationml/2006/main">
  <p:tag name="NUM" val="7"/>
</p:tagLst>
</file>

<file path=ppt/tags/tag316.xml><?xml version="1.0" encoding="utf-8"?>
<p:tagLst xmlns:a="http://schemas.openxmlformats.org/drawingml/2006/main" xmlns:r="http://schemas.openxmlformats.org/officeDocument/2006/relationships" xmlns:p="http://schemas.openxmlformats.org/presentationml/2006/main">
  <p:tag name="NUM" val="1"/>
</p:tagLst>
</file>

<file path=ppt/tags/tag317.xml><?xml version="1.0" encoding="utf-8"?>
<p:tagLst xmlns:a="http://schemas.openxmlformats.org/drawingml/2006/main" xmlns:r="http://schemas.openxmlformats.org/officeDocument/2006/relationships" xmlns:p="http://schemas.openxmlformats.org/presentationml/2006/main">
  <p:tag name="NUM" val="2"/>
</p:tagLst>
</file>

<file path=ppt/tags/tag318.xml><?xml version="1.0" encoding="utf-8"?>
<p:tagLst xmlns:a="http://schemas.openxmlformats.org/drawingml/2006/main" xmlns:r="http://schemas.openxmlformats.org/officeDocument/2006/relationships" xmlns:p="http://schemas.openxmlformats.org/presentationml/2006/main">
  <p:tag name="NUM" val="3"/>
</p:tagLst>
</file>

<file path=ppt/tags/tag319.xml><?xml version="1.0" encoding="utf-8"?>
<p:tagLst xmlns:a="http://schemas.openxmlformats.org/drawingml/2006/main" xmlns:r="http://schemas.openxmlformats.org/officeDocument/2006/relationships" xmlns:p="http://schemas.openxmlformats.org/presentationml/2006/main">
  <p:tag name="NUM" val="1"/>
</p:tagLst>
</file>

<file path=ppt/tags/tag32.xml><?xml version="1.0" encoding="utf-8"?>
<p:tagLst xmlns:a="http://schemas.openxmlformats.org/drawingml/2006/main" xmlns:r="http://schemas.openxmlformats.org/officeDocument/2006/relationships" xmlns:p="http://schemas.openxmlformats.org/presentationml/2006/main">
  <p:tag name="NUM" val="4"/>
</p:tagLst>
</file>

<file path=ppt/tags/tag320.xml><?xml version="1.0" encoding="utf-8"?>
<p:tagLst xmlns:a="http://schemas.openxmlformats.org/drawingml/2006/main" xmlns:r="http://schemas.openxmlformats.org/officeDocument/2006/relationships" xmlns:p="http://schemas.openxmlformats.org/presentationml/2006/main">
  <p:tag name="NUM" val="2"/>
</p:tagLst>
</file>

<file path=ppt/tags/tag321.xml><?xml version="1.0" encoding="utf-8"?>
<p:tagLst xmlns:a="http://schemas.openxmlformats.org/drawingml/2006/main" xmlns:r="http://schemas.openxmlformats.org/officeDocument/2006/relationships" xmlns:p="http://schemas.openxmlformats.org/presentationml/2006/main">
  <p:tag name="NUM" val="3"/>
</p:tagLst>
</file>

<file path=ppt/tags/tag322.xml><?xml version="1.0" encoding="utf-8"?>
<p:tagLst xmlns:a="http://schemas.openxmlformats.org/drawingml/2006/main" xmlns:r="http://schemas.openxmlformats.org/officeDocument/2006/relationships" xmlns:p="http://schemas.openxmlformats.org/presentationml/2006/main">
  <p:tag name="NUM" val="1"/>
</p:tagLst>
</file>

<file path=ppt/tags/tag323.xml><?xml version="1.0" encoding="utf-8"?>
<p:tagLst xmlns:a="http://schemas.openxmlformats.org/drawingml/2006/main" xmlns:r="http://schemas.openxmlformats.org/officeDocument/2006/relationships" xmlns:p="http://schemas.openxmlformats.org/presentationml/2006/main">
  <p:tag name="NUM" val="2"/>
</p:tagLst>
</file>

<file path=ppt/tags/tag324.xml><?xml version="1.0" encoding="utf-8"?>
<p:tagLst xmlns:a="http://schemas.openxmlformats.org/drawingml/2006/main" xmlns:r="http://schemas.openxmlformats.org/officeDocument/2006/relationships" xmlns:p="http://schemas.openxmlformats.org/presentationml/2006/main">
  <p:tag name="NUM" val="3"/>
</p:tagLst>
</file>

<file path=ppt/tags/tag325.xml><?xml version="1.0" encoding="utf-8"?>
<p:tagLst xmlns:a="http://schemas.openxmlformats.org/drawingml/2006/main" xmlns:r="http://schemas.openxmlformats.org/officeDocument/2006/relationships" xmlns:p="http://schemas.openxmlformats.org/presentationml/2006/main">
  <p:tag name="NUM" val="1"/>
</p:tagLst>
</file>

<file path=ppt/tags/tag326.xml><?xml version="1.0" encoding="utf-8"?>
<p:tagLst xmlns:a="http://schemas.openxmlformats.org/drawingml/2006/main" xmlns:r="http://schemas.openxmlformats.org/officeDocument/2006/relationships" xmlns:p="http://schemas.openxmlformats.org/presentationml/2006/main">
  <p:tag name="NUM" val="2"/>
</p:tagLst>
</file>

<file path=ppt/tags/tag327.xml><?xml version="1.0" encoding="utf-8"?>
<p:tagLst xmlns:a="http://schemas.openxmlformats.org/drawingml/2006/main" xmlns:r="http://schemas.openxmlformats.org/officeDocument/2006/relationships" xmlns:p="http://schemas.openxmlformats.org/presentationml/2006/main">
  <p:tag name="NUM" val="3"/>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5"/>
</p:tagLst>
</file>

<file path=ppt/tags/tag44.xml><?xml version="1.0" encoding="utf-8"?>
<p:tagLst xmlns:a="http://schemas.openxmlformats.org/drawingml/2006/main" xmlns:r="http://schemas.openxmlformats.org/officeDocument/2006/relationships" xmlns:p="http://schemas.openxmlformats.org/presentationml/2006/main">
  <p:tag name="NUM" val="6"/>
</p:tagLst>
</file>

<file path=ppt/tags/tag45.xml><?xml version="1.0" encoding="utf-8"?>
<p:tagLst xmlns:a="http://schemas.openxmlformats.org/drawingml/2006/main" xmlns:r="http://schemas.openxmlformats.org/officeDocument/2006/relationships" xmlns:p="http://schemas.openxmlformats.org/presentationml/2006/main">
  <p:tag name="NUM" val="7"/>
</p:tagLst>
</file>

<file path=ppt/tags/tag46.xml><?xml version="1.0" encoding="utf-8"?>
<p:tagLst xmlns:a="http://schemas.openxmlformats.org/drawingml/2006/main" xmlns:r="http://schemas.openxmlformats.org/officeDocument/2006/relationships" xmlns:p="http://schemas.openxmlformats.org/presentationml/2006/main">
  <p:tag name="NUM" val="8"/>
</p:tagLst>
</file>

<file path=ppt/tags/tag47.xml><?xml version="1.0" encoding="utf-8"?>
<p:tagLst xmlns:a="http://schemas.openxmlformats.org/drawingml/2006/main" xmlns:r="http://schemas.openxmlformats.org/officeDocument/2006/relationships" xmlns:p="http://schemas.openxmlformats.org/presentationml/2006/main">
  <p:tag name="NUM" val="9"/>
</p:tagLst>
</file>

<file path=ppt/tags/tag48.xml><?xml version="1.0" encoding="utf-8"?>
<p:tagLst xmlns:a="http://schemas.openxmlformats.org/drawingml/2006/main" xmlns:r="http://schemas.openxmlformats.org/officeDocument/2006/relationships" xmlns:p="http://schemas.openxmlformats.org/presentationml/2006/main">
  <p:tag name="NUM" val="10"/>
</p:tagLst>
</file>

<file path=ppt/tags/tag49.xml><?xml version="1.0" encoding="utf-8"?>
<p:tagLst xmlns:a="http://schemas.openxmlformats.org/drawingml/2006/main" xmlns:r="http://schemas.openxmlformats.org/officeDocument/2006/relationships" xmlns:p="http://schemas.openxmlformats.org/presentationml/2006/main">
  <p:tag name="NUM" val="11"/>
</p:tagLst>
</file>

<file path=ppt/tags/tag5.xml><?xml version="1.0" encoding="utf-8"?>
<p:tagLst xmlns:a="http://schemas.openxmlformats.org/drawingml/2006/main" xmlns:r="http://schemas.openxmlformats.org/officeDocument/2006/relationships" xmlns:p="http://schemas.openxmlformats.org/presentationml/2006/main">
  <p:tag name="NUM" val="1"/>
</p:tagLst>
</file>

<file path=ppt/tags/tag50.xml><?xml version="1.0" encoding="utf-8"?>
<p:tagLst xmlns:a="http://schemas.openxmlformats.org/drawingml/2006/main" xmlns:r="http://schemas.openxmlformats.org/officeDocument/2006/relationships" xmlns:p="http://schemas.openxmlformats.org/presentationml/2006/main">
  <p:tag name="NUM" val="1"/>
</p:tagLst>
</file>

<file path=ppt/tags/tag51.xml><?xml version="1.0" encoding="utf-8"?>
<p:tagLst xmlns:a="http://schemas.openxmlformats.org/drawingml/2006/main" xmlns:r="http://schemas.openxmlformats.org/officeDocument/2006/relationships" xmlns:p="http://schemas.openxmlformats.org/presentationml/2006/main">
  <p:tag name="NUM" val="2"/>
</p:tagLst>
</file>

<file path=ppt/tags/tag52.xml><?xml version="1.0" encoding="utf-8"?>
<p:tagLst xmlns:a="http://schemas.openxmlformats.org/drawingml/2006/main" xmlns:r="http://schemas.openxmlformats.org/officeDocument/2006/relationships" xmlns:p="http://schemas.openxmlformats.org/presentationml/2006/main">
  <p:tag name="NUM" val="3"/>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1"/>
</p:tagLst>
</file>

<file path=ppt/tags/tag57.xml><?xml version="1.0" encoding="utf-8"?>
<p:tagLst xmlns:a="http://schemas.openxmlformats.org/drawingml/2006/main" xmlns:r="http://schemas.openxmlformats.org/officeDocument/2006/relationships" xmlns:p="http://schemas.openxmlformats.org/presentationml/2006/main">
  <p:tag name="NUM" val="2"/>
</p:tagLst>
</file>

<file path=ppt/tags/tag58.xml><?xml version="1.0" encoding="utf-8"?>
<p:tagLst xmlns:a="http://schemas.openxmlformats.org/drawingml/2006/main" xmlns:r="http://schemas.openxmlformats.org/officeDocument/2006/relationships" xmlns:p="http://schemas.openxmlformats.org/presentationml/2006/main">
  <p:tag name="NUM" val="3"/>
</p:tagLst>
</file>

<file path=ppt/tags/tag59.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60.xml><?xml version="1.0" encoding="utf-8"?>
<p:tagLst xmlns:a="http://schemas.openxmlformats.org/drawingml/2006/main" xmlns:r="http://schemas.openxmlformats.org/officeDocument/2006/relationships" xmlns:p="http://schemas.openxmlformats.org/presentationml/2006/main">
  <p:tag name="NUM" val="5"/>
</p:tagLst>
</file>

<file path=ppt/tags/tag61.xml><?xml version="1.0" encoding="utf-8"?>
<p:tagLst xmlns:a="http://schemas.openxmlformats.org/drawingml/2006/main" xmlns:r="http://schemas.openxmlformats.org/officeDocument/2006/relationships" xmlns:p="http://schemas.openxmlformats.org/presentationml/2006/main">
  <p:tag name="NUM" val="6"/>
</p:tagLst>
</file>

<file path=ppt/tags/tag62.xml><?xml version="1.0" encoding="utf-8"?>
<p:tagLst xmlns:a="http://schemas.openxmlformats.org/drawingml/2006/main" xmlns:r="http://schemas.openxmlformats.org/officeDocument/2006/relationships" xmlns:p="http://schemas.openxmlformats.org/presentationml/2006/main">
  <p:tag name="NUM" val="1"/>
</p:tagLst>
</file>

<file path=ppt/tags/tag63.xml><?xml version="1.0" encoding="utf-8"?>
<p:tagLst xmlns:a="http://schemas.openxmlformats.org/drawingml/2006/main" xmlns:r="http://schemas.openxmlformats.org/officeDocument/2006/relationships" xmlns:p="http://schemas.openxmlformats.org/presentationml/2006/main">
  <p:tag name="NUM" val="2"/>
</p:tagLst>
</file>

<file path=ppt/tags/tag64.xml><?xml version="1.0" encoding="utf-8"?>
<p:tagLst xmlns:a="http://schemas.openxmlformats.org/drawingml/2006/main" xmlns:r="http://schemas.openxmlformats.org/officeDocument/2006/relationships" xmlns:p="http://schemas.openxmlformats.org/presentationml/2006/main">
  <p:tag name="NUM" val="3"/>
</p:tagLst>
</file>

<file path=ppt/tags/tag65.xml><?xml version="1.0" encoding="utf-8"?>
<p:tagLst xmlns:a="http://schemas.openxmlformats.org/drawingml/2006/main" xmlns:r="http://schemas.openxmlformats.org/officeDocument/2006/relationships" xmlns:p="http://schemas.openxmlformats.org/presentationml/2006/main">
  <p:tag name="NUM" val="4"/>
</p:tagLst>
</file>

<file path=ppt/tags/tag66.xml><?xml version="1.0" encoding="utf-8"?>
<p:tagLst xmlns:a="http://schemas.openxmlformats.org/drawingml/2006/main" xmlns:r="http://schemas.openxmlformats.org/officeDocument/2006/relationships" xmlns:p="http://schemas.openxmlformats.org/presentationml/2006/main">
  <p:tag name="NUM" val="1"/>
</p:tagLst>
</file>

<file path=ppt/tags/tag67.xml><?xml version="1.0" encoding="utf-8"?>
<p:tagLst xmlns:a="http://schemas.openxmlformats.org/drawingml/2006/main" xmlns:r="http://schemas.openxmlformats.org/officeDocument/2006/relationships" xmlns:p="http://schemas.openxmlformats.org/presentationml/2006/main">
  <p:tag name="NUM" val="2"/>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3"/>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1"/>
</p:tagLst>
</file>

<file path=ppt/tags/tag76.xml><?xml version="1.0" encoding="utf-8"?>
<p:tagLst xmlns:a="http://schemas.openxmlformats.org/drawingml/2006/main" xmlns:r="http://schemas.openxmlformats.org/officeDocument/2006/relationships" xmlns:p="http://schemas.openxmlformats.org/presentationml/2006/main">
  <p:tag name="NUM" val="2"/>
</p:tagLst>
</file>

<file path=ppt/tags/tag77.xml><?xml version="1.0" encoding="utf-8"?>
<p:tagLst xmlns:a="http://schemas.openxmlformats.org/drawingml/2006/main" xmlns:r="http://schemas.openxmlformats.org/officeDocument/2006/relationships" xmlns:p="http://schemas.openxmlformats.org/presentationml/2006/main">
  <p:tag name="NUM" val="3"/>
</p:tagLst>
</file>

<file path=ppt/tags/tag78.xml><?xml version="1.0" encoding="utf-8"?>
<p:tagLst xmlns:a="http://schemas.openxmlformats.org/drawingml/2006/main" xmlns:r="http://schemas.openxmlformats.org/officeDocument/2006/relationships" xmlns:p="http://schemas.openxmlformats.org/presentationml/2006/main">
  <p:tag name="NUM" val="4"/>
</p:tagLst>
</file>

<file path=ppt/tags/tag79.xml><?xml version="1.0" encoding="utf-8"?>
<p:tagLst xmlns:a="http://schemas.openxmlformats.org/drawingml/2006/main" xmlns:r="http://schemas.openxmlformats.org/officeDocument/2006/relationships" xmlns:p="http://schemas.openxmlformats.org/presentationml/2006/main">
  <p:tag name="NUM" val="5"/>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80.xml><?xml version="1.0" encoding="utf-8"?>
<p:tagLst xmlns:a="http://schemas.openxmlformats.org/drawingml/2006/main" xmlns:r="http://schemas.openxmlformats.org/officeDocument/2006/relationships" xmlns:p="http://schemas.openxmlformats.org/presentationml/2006/main">
  <p:tag name="NUM" val="6"/>
</p:tagLst>
</file>

<file path=ppt/tags/tag81.xml><?xml version="1.0" encoding="utf-8"?>
<p:tagLst xmlns:a="http://schemas.openxmlformats.org/drawingml/2006/main" xmlns:r="http://schemas.openxmlformats.org/officeDocument/2006/relationships" xmlns:p="http://schemas.openxmlformats.org/presentationml/2006/main">
  <p:tag name="NUM" val="1"/>
</p:tagLst>
</file>

<file path=ppt/tags/tag82.xml><?xml version="1.0" encoding="utf-8"?>
<p:tagLst xmlns:a="http://schemas.openxmlformats.org/drawingml/2006/main" xmlns:r="http://schemas.openxmlformats.org/officeDocument/2006/relationships" xmlns:p="http://schemas.openxmlformats.org/presentationml/2006/main">
  <p:tag name="NUM" val="2"/>
</p:tagLst>
</file>

<file path=ppt/tags/tag83.xml><?xml version="1.0" encoding="utf-8"?>
<p:tagLst xmlns:a="http://schemas.openxmlformats.org/drawingml/2006/main" xmlns:r="http://schemas.openxmlformats.org/officeDocument/2006/relationships" xmlns:p="http://schemas.openxmlformats.org/presentationml/2006/main">
  <p:tag name="NUM" val="3"/>
</p:tagLst>
</file>

<file path=ppt/tags/tag84.xml><?xml version="1.0" encoding="utf-8"?>
<p:tagLst xmlns:a="http://schemas.openxmlformats.org/drawingml/2006/main" xmlns:r="http://schemas.openxmlformats.org/officeDocument/2006/relationships" xmlns:p="http://schemas.openxmlformats.org/presentationml/2006/main">
  <p:tag name="NUM" val="4"/>
</p:tagLst>
</file>

<file path=ppt/tags/tag85.xml><?xml version="1.0" encoding="utf-8"?>
<p:tagLst xmlns:a="http://schemas.openxmlformats.org/drawingml/2006/main" xmlns:r="http://schemas.openxmlformats.org/officeDocument/2006/relationships" xmlns:p="http://schemas.openxmlformats.org/presentationml/2006/main">
  <p:tag name="NUM" val="5"/>
</p:tagLst>
</file>

<file path=ppt/tags/tag86.xml><?xml version="1.0" encoding="utf-8"?>
<p:tagLst xmlns:a="http://schemas.openxmlformats.org/drawingml/2006/main" xmlns:r="http://schemas.openxmlformats.org/officeDocument/2006/relationships" xmlns:p="http://schemas.openxmlformats.org/presentationml/2006/main">
  <p:tag name="NUM" val="6"/>
</p:tagLst>
</file>

<file path=ppt/tags/tag87.xml><?xml version="1.0" encoding="utf-8"?>
<p:tagLst xmlns:a="http://schemas.openxmlformats.org/drawingml/2006/main" xmlns:r="http://schemas.openxmlformats.org/officeDocument/2006/relationships" xmlns:p="http://schemas.openxmlformats.org/presentationml/2006/main">
  <p:tag name="NUM" val="1"/>
</p:tagLst>
</file>

<file path=ppt/tags/tag88.xml><?xml version="1.0" encoding="utf-8"?>
<p:tagLst xmlns:a="http://schemas.openxmlformats.org/drawingml/2006/main" xmlns:r="http://schemas.openxmlformats.org/officeDocument/2006/relationships" xmlns:p="http://schemas.openxmlformats.org/presentationml/2006/main">
  <p:tag name="NUM" val="2"/>
</p:tagLst>
</file>

<file path=ppt/tags/tag89.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ags/tag90.xml><?xml version="1.0" encoding="utf-8"?>
<p:tagLst xmlns:a="http://schemas.openxmlformats.org/drawingml/2006/main" xmlns:r="http://schemas.openxmlformats.org/officeDocument/2006/relationships" xmlns:p="http://schemas.openxmlformats.org/presentationml/2006/main">
  <p:tag name="NUM" val="6"/>
</p:tagLst>
</file>

<file path=ppt/tags/tag91.xml><?xml version="1.0" encoding="utf-8"?>
<p:tagLst xmlns:a="http://schemas.openxmlformats.org/drawingml/2006/main" xmlns:r="http://schemas.openxmlformats.org/officeDocument/2006/relationships" xmlns:p="http://schemas.openxmlformats.org/presentationml/2006/main">
  <p:tag name="NUM" val="1"/>
</p:tagLst>
</file>

<file path=ppt/tags/tag92.xml><?xml version="1.0" encoding="utf-8"?>
<p:tagLst xmlns:a="http://schemas.openxmlformats.org/drawingml/2006/main" xmlns:r="http://schemas.openxmlformats.org/officeDocument/2006/relationships" xmlns:p="http://schemas.openxmlformats.org/presentationml/2006/main">
  <p:tag name="NUM" val="2"/>
</p:tagLst>
</file>

<file path=ppt/tags/tag93.xml><?xml version="1.0" encoding="utf-8"?>
<p:tagLst xmlns:a="http://schemas.openxmlformats.org/drawingml/2006/main" xmlns:r="http://schemas.openxmlformats.org/officeDocument/2006/relationships" xmlns:p="http://schemas.openxmlformats.org/presentationml/2006/main">
  <p:tag name="NUM" val="3"/>
</p:tagLst>
</file>

<file path=ppt/tags/tag94.xml><?xml version="1.0" encoding="utf-8"?>
<p:tagLst xmlns:a="http://schemas.openxmlformats.org/drawingml/2006/main" xmlns:r="http://schemas.openxmlformats.org/officeDocument/2006/relationships" xmlns:p="http://schemas.openxmlformats.org/presentationml/2006/main">
  <p:tag name="NUM" val="1"/>
</p:tagLst>
</file>

<file path=ppt/tags/tag95.xml><?xml version="1.0" encoding="utf-8"?>
<p:tagLst xmlns:a="http://schemas.openxmlformats.org/drawingml/2006/main" xmlns:r="http://schemas.openxmlformats.org/officeDocument/2006/relationships" xmlns:p="http://schemas.openxmlformats.org/presentationml/2006/main">
  <p:tag name="NUM" val="2"/>
</p:tagLst>
</file>

<file path=ppt/tags/tag96.xml><?xml version="1.0" encoding="utf-8"?>
<p:tagLst xmlns:a="http://schemas.openxmlformats.org/drawingml/2006/main" xmlns:r="http://schemas.openxmlformats.org/officeDocument/2006/relationships" xmlns:p="http://schemas.openxmlformats.org/presentationml/2006/main">
  <p:tag name="NUM" val="1"/>
</p:tagLst>
</file>

<file path=ppt/tags/tag97.xml><?xml version="1.0" encoding="utf-8"?>
<p:tagLst xmlns:a="http://schemas.openxmlformats.org/drawingml/2006/main" xmlns:r="http://schemas.openxmlformats.org/officeDocument/2006/relationships" xmlns:p="http://schemas.openxmlformats.org/presentationml/2006/main">
  <p:tag name="NUM" val="2"/>
</p:tagLst>
</file>

<file path=ppt/tags/tag98.xml><?xml version="1.0" encoding="utf-8"?>
<p:tagLst xmlns:a="http://schemas.openxmlformats.org/drawingml/2006/main" xmlns:r="http://schemas.openxmlformats.org/officeDocument/2006/relationships" xmlns:p="http://schemas.openxmlformats.org/presentationml/2006/main">
  <p:tag name="NUM" val="3"/>
</p:tagLst>
</file>

<file path=ppt/tags/tag9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ppt/theme/theme2.xml><?xml version="1.0" encoding="utf-8"?>
<a:theme xmlns:a="http://schemas.openxmlformats.org/drawingml/2006/main" name="1_Engineers Canada template - v2019">
  <a:themeElements>
    <a:clrScheme name="Engineers Canada">
      <a:dk1>
        <a:srgbClr val="171F23"/>
      </a:dk1>
      <a:lt1>
        <a:sysClr val="window" lastClr="FFFFFF"/>
      </a:lt1>
      <a:dk2>
        <a:srgbClr val="003C71"/>
      </a:dk2>
      <a:lt2>
        <a:srgbClr val="E7E6E6"/>
      </a:lt2>
      <a:accent1>
        <a:srgbClr val="003C71"/>
      </a:accent1>
      <a:accent2>
        <a:srgbClr val="75BDFF"/>
      </a:accent2>
      <a:accent3>
        <a:srgbClr val="5B7E96"/>
      </a:accent3>
      <a:accent4>
        <a:srgbClr val="67823A"/>
      </a:accent4>
      <a:accent5>
        <a:srgbClr val="C4D7A5"/>
      </a:accent5>
      <a:accent6>
        <a:srgbClr val="9D2235"/>
      </a:accent6>
      <a:hlink>
        <a:srgbClr val="003C71"/>
      </a:hlink>
      <a:folHlink>
        <a:srgbClr val="75BDFF"/>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Uigh" typeface="Microsoft Uighur"/>
        <a:font script="Beng" typeface="Vrinda"/>
        <a:font script="Thai" typeface="Angsana New"/>
        <a:font script="Mlym" typeface="Kartika"/>
        <a:font script="Yiii" typeface="Microsoft Yi Baiti"/>
        <a:font script="Cher" typeface="Plantagenet Cherokee"/>
        <a:font script="Orya" typeface="Kalinga"/>
        <a:font script="Geor" typeface="Sylfaen"/>
        <a:font script="Gujr" typeface="Shruti"/>
        <a:font script="Viet" typeface="Times New Roman"/>
        <a:font script="Arab" typeface="Times New Roman"/>
        <a:font script="Hebr" typeface="Times New Roman"/>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MoolBoran"/>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ajorFont>
      <a:minorFont>
        <a:latin typeface="Calibri"/>
        <a:ea typeface=""/>
        <a:cs typeface=""/>
        <a:font script="Uigh" typeface="Microsoft Uighur"/>
        <a:font script="Beng" typeface="Vrinda"/>
        <a:font script="Thai" typeface="Cordia New"/>
        <a:font script="Mlym" typeface="Kartika"/>
        <a:font script="Yiii" typeface="Microsoft Yi Baiti"/>
        <a:font script="Cher" typeface="Plantagenet Cherokee"/>
        <a:font script="Orya" typeface="Kalinga"/>
        <a:font script="Geor" typeface="Sylfaen"/>
        <a:font script="Gujr" typeface="Shruti"/>
        <a:font script="Viet" typeface="Arial"/>
        <a:font script="Arab" typeface="Arial"/>
        <a:font script="Hebr" typeface="Arial"/>
        <a:font script="Telu" typeface="Gautami"/>
        <a:font script="Ethi" typeface="Nyala"/>
        <a:font script="Jpan" typeface="ＭＳ Ｐゴシック"/>
        <a:font script="Sinh" typeface="Iskoola Pota"/>
        <a:font script="Taml" typeface="Latha"/>
        <a:font script="Deva" typeface="Mangal"/>
        <a:font script="Knda" typeface="Tunga"/>
        <a:font script="Tibt" typeface="Microsoft Himalaya"/>
        <a:font script="Khmr" typeface="DaunPenh"/>
        <a:font script="Hant" typeface="新細明體"/>
        <a:font script="Laoo" typeface="DokChampa"/>
        <a:font script="Mong" typeface="Mongolian Baiti"/>
        <a:font script="Hans" typeface="宋体"/>
        <a:font script="Guru" typeface="Raavi"/>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tileRect/>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tileRect/>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tileRect/>
        </a:gradFill>
        <a:gradFill rotWithShape="1">
          <a:gsLst>
            <a:gs pos="0">
              <a:schemeClr val="phClr">
                <a:tint val="80000"/>
                <a:satMod val="300000"/>
              </a:schemeClr>
            </a:gs>
            <a:gs pos="100000">
              <a:schemeClr val="phClr">
                <a:shade val="30000"/>
                <a:satMod val="200000"/>
              </a:schemeClr>
            </a:gs>
          </a:gsLst>
          <a:path path="circle">
            <a:fillToRect l="50000" t="50000" r="50000" b="50000"/>
          </a:path>
          <a:tileRect/>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Uigh" typeface="Microsoft Uighur"/>
        <a:font script="Beng" typeface="Vrinda"/>
        <a:font script="Thai" typeface="Angsan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Times New Roman"/>
        <a:font script="Tale" typeface="Microsoft Tai Le"/>
        <a:font script="Arab" typeface="Times New Roman"/>
        <a:font script="Hebr" typeface="Times New Roman"/>
        <a:font script="Bopo" typeface="Microsoft JhengHei"/>
        <a:font script="Telu" typeface="Gautami"/>
        <a:font script="Ethi" typeface="Nyala"/>
        <a:font script="Lisu" typeface="Segoe UI"/>
        <a:font script="Jpan" typeface="游ゴシック Light"/>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MoolBoran"/>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Light"/>
        <a:font script="Phag" typeface="Phagspa"/>
        <a:font script="Guru" typeface="Raavi"/>
        <a:font script="Osma" typeface="Ebrima"/>
        <a:font script="Thaa" typeface="MV Boli"/>
        <a:font script="Cans" typeface="Euphemia"/>
        <a:font script="Hang" typeface="맑은 고딕"/>
        <a:font script="Syrc" typeface="Estrangelo Edessa"/>
      </a:majorFont>
      <a:minorFont>
        <a:latin typeface="Calibri" panose="020F0502020204030204"/>
        <a:ea typeface=""/>
        <a:cs typeface=""/>
        <a:font script="Uigh" typeface="Microsoft Uighur"/>
        <a:font script="Beng" typeface="Vrinda"/>
        <a:font script="Thai" typeface="Cordia New"/>
        <a:font script="Syre" typeface="Estrangelo Edessa"/>
        <a:font script="Syrj" typeface="Estrangelo Edessa"/>
        <a:font script="Mlym" typeface="Kartika"/>
        <a:font script="Nkoo" typeface="Ebrima"/>
        <a:font script="Yiii" typeface="Microsoft Yi Baiti"/>
        <a:font script="Cher" typeface="Plantagenet Cherokee"/>
        <a:font script="Orya" typeface="Kalinga"/>
        <a:font script="Geor" typeface="Sylfaen"/>
        <a:font script="Gujr" typeface="Shruti"/>
        <a:font script="Viet" typeface="Arial"/>
        <a:font script="Tale" typeface="Microsoft Tai Le"/>
        <a:font script="Arab" typeface="Arial"/>
        <a:font script="Hebr" typeface="Arial"/>
        <a:font script="Bopo" typeface="Microsoft JhengHei"/>
        <a:font script="Telu" typeface="Gautami"/>
        <a:font script="Ethi" typeface="Nyala"/>
        <a:font script="Lisu" typeface="Segoe UI"/>
        <a:font script="Jpan" typeface="游ゴシック"/>
        <a:font script="Sora" typeface="Nirmala UI"/>
        <a:font script="Talu" typeface="Microsoft New Tai Lue"/>
        <a:font script="Armn" typeface="Arial"/>
        <a:font script="Sinh" typeface="Iskoola Pota"/>
        <a:font script="Taml" typeface="Latha"/>
        <a:font script="Tfng" typeface="Ebrima"/>
        <a:font script="Syrn" typeface="Estrangelo Edessa"/>
        <a:font script="Deva" typeface="Mangal"/>
        <a:font script="Knda" typeface="Tunga"/>
        <a:font script="Tibt" typeface="Microsoft Himalaya"/>
        <a:font script="Khmr" typeface="DaunPenh"/>
        <a:font script="Mymr" typeface="Myanmar Text"/>
        <a:font script="Olck" typeface="Nirmala UI"/>
        <a:font script="Bugi" typeface="Leelawadee UI"/>
        <a:font script="Java" typeface="Javanese Text"/>
        <a:font script="Hant" typeface="新細明體"/>
        <a:font script="Laoo" typeface="DokChampa"/>
        <a:font script="Mong" typeface="Mongolian Baiti"/>
        <a:font script="Hans" typeface="等线"/>
        <a:font script="Phag" typeface="Phagspa"/>
        <a:font script="Guru" typeface="Raavi"/>
        <a:font script="Osma" typeface="Ebrima"/>
        <a:font script="Thaa" typeface="MV Boli"/>
        <a:font script="Cans" typeface="Euphemia"/>
        <a:font script="Hang" typeface="맑은 고딕"/>
        <a:font script="Syrc" typeface="Estrangelo Edess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tileRect/>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tileRect/>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tileRect/>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file>

<file path=customXml/item2.xml><?xml version="1.0" encoding="utf-8"?>
<ct:contentTypeSchema xmlns:ct="http://schemas.microsoft.com/office/2006/metadata/contentType" xmlns:ma="http://schemas.microsoft.com/office/2006/metadata/properties/metaAttributes" ct:_="" ma:_="" ma:contentTypeName="Document" ma:contentTypeID="0x010100E528F652C3351C499003E103ABCACB9B" ma:contentTypeVersion="13" ma:contentTypeDescription="Create a new document." ma:contentTypeScope="" ma:versionID="0c41e16829b2994fd4f6ab764862bde6">
  <xsd:schema xmlns:xsd="http://www.w3.org/2001/XMLSchema" xmlns:xs="http://www.w3.org/2001/XMLSchema" xmlns:p="http://schemas.microsoft.com/office/2006/metadata/properties" xmlns:ns2="70d5c487-b754-429c-89aa-e7657684365d" xmlns:ns3="cb25f3da-5814-4c1f-99f2-d637de11ca73" xmlns:ns4="749ab4a9-f811-4b08-b830-ff305ccf3ffe" targetNamespace="http://schemas.microsoft.com/office/2006/metadata/properties" ma:root="true" ma:fieldsID="3da89aef2dbc5d7840f2886818292a94" ns2:_="" ns3:_="" ns4:_="">
    <xsd:import namespace="70d5c487-b754-429c-89aa-e7657684365d"/>
    <xsd:import namespace="cb25f3da-5814-4c1f-99f2-d637de11ca73"/>
    <xsd:import namespace="749ab4a9-f811-4b08-b830-ff305ccf3ffe"/>
    <xsd:element name="properties">
      <xsd:complexType>
        <xsd:sequence>
          <xsd:element name="documentManagement">
            <xsd:complexType>
              <xsd:all>
                <xsd:element ref="ns2:e84ea212a04c41fcbdea165934b2161a" minOccurs="0"/>
                <xsd:element ref="ns3:TaxCatchAll" minOccurs="0"/>
                <xsd:element ref="ns2:MediaServiceMetadata" minOccurs="0"/>
                <xsd:element ref="ns2:MediaServiceFastMetadata" minOccurs="0"/>
                <xsd:element ref="ns4:Language"/>
                <xsd:element ref="ns4:AccreditationCycle"/>
                <xsd:element ref="ns4:MediaServiceAutoKeyPoints" minOccurs="0"/>
                <xsd:element ref="ns4:MediaServiceKeyPoints" minOccurs="0"/>
                <xsd:element ref="ns3:SharedWithUsers" minOccurs="0"/>
                <xsd:element ref="ns3:SharedWithDetails" minOccurs="0"/>
                <xsd:element ref="ns4:ResourceType"/>
                <xsd:element ref="ns4: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d5c487-b754-429c-89aa-e7657684365d" elementFormDefault="qualified">
    <xsd:import namespace="http://schemas.microsoft.com/office/2006/documentManagement/types"/>
    <xsd:import namespace="http://schemas.microsoft.com/office/infopath/2007/PartnerControls"/>
    <xsd:element name="e84ea212a04c41fcbdea165934b2161a" ma:index="9" nillable="true" ma:taxonomy="true" ma:internalName="e84ea212a04c41fcbdea165934b2161a" ma:taxonomyFieldName="Document_x0020_Type" ma:displayName="Document Type" ma:default="" ma:fieldId="{e84ea212-a04c-41fc-bdea-165934b2161a}" ma:sspId="65dceeaf-3781-424a-bbe4-3913337707d3" ma:termSetId="f10db319-1447-498f-81f1-db260ca6cebc" ma:anchorId="00000000-0000-0000-0000-000000000000" ma:open="fals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b25f3da-5814-4c1f-99f2-d637de11ca73"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d84eb2e6-1f68-446e-90dd-cbccfe80c32c}" ma:internalName="TaxCatchAll" ma:showField="CatchAllData" ma:web="cb25f3da-5814-4c1f-99f2-d637de11ca73">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49ab4a9-f811-4b08-b830-ff305ccf3ffe" elementFormDefault="qualified">
    <xsd:import namespace="http://schemas.microsoft.com/office/2006/documentManagement/types"/>
    <xsd:import namespace="http://schemas.microsoft.com/office/infopath/2007/PartnerControls"/>
    <xsd:element name="Language" ma:index="13" ma:displayName="Language" ma:format="Dropdown" ma:internalName="Language">
      <xsd:simpleType>
        <xsd:restriction base="dms:Choice">
          <xsd:enumeration value="English"/>
          <xsd:enumeration value="French"/>
        </xsd:restriction>
      </xsd:simpleType>
    </xsd:element>
    <xsd:element name="AccreditationCycle" ma:index="14" ma:displayName="Accreditation Cycle" ma:default="None" ma:format="Dropdown" ma:internalName="AccreditationCycle">
      <xsd:simpleType>
        <xsd:restriction base="dms:Choice">
          <xsd:enumeration value="2019-2020"/>
          <xsd:enumeration value="2020-2021"/>
          <xsd:enumeration value="2021-2022"/>
          <xsd:enumeration value="2022-2023"/>
          <xsd:enumeration value="2023-2024"/>
          <xsd:enumeration value="2024-2025"/>
          <xsd:enumeration value="2025-2026"/>
          <xsd:enumeration value="None"/>
          <xsd:enumeration value="2023-2024 October Update"/>
        </xsd:restriction>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ResourceType" ma:index="19" ma:displayName="Resource Type" ma:format="Dropdown" ma:internalName="ResourceType">
      <xsd:simpleType>
        <xsd:restriction base="dms:Choice">
          <xsd:enumeration value="AB Meeting for Johanne"/>
          <xsd:enumeration value="General Visitor"/>
          <xsd:enumeration value="Questionnaire package"/>
          <xsd:enumeration value="Visiting Team Material"/>
          <xsd:enumeration value="IES/OneHub"/>
          <xsd:enumeration value="HEI Material"/>
          <xsd:enumeration value="Secretariat Material"/>
        </xsd:restrictio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84ea212a04c41fcbdea165934b2161a xmlns="70d5c487-b754-429c-89aa-e7657684365d">
      <Terms xmlns="http://schemas.microsoft.com/office/infopath/2007/PartnerControls">
        <TermInfo xmlns="http://schemas.microsoft.com/office/infopath/2007/PartnerControls">
          <TermName xmlns="http://schemas.microsoft.com/office/infopath/2007/PartnerControls">Presentation</TermName>
          <TermId xmlns="http://schemas.microsoft.com/office/infopath/2007/PartnerControls">97b25c26-b0a3-4801-9777-3f513cd68642</TermId>
        </TermInfo>
      </Terms>
    </e84ea212a04c41fcbdea165934b2161a>
    <ResourceType xmlns="749ab4a9-f811-4b08-b830-ff305ccf3ffe">Visiting Team Material</ResourceType>
    <TaxCatchAll xmlns="cb25f3da-5814-4c1f-99f2-d637de11ca73">
      <Value>30</Value>
    </TaxCatchAll>
    <Language xmlns="749ab4a9-f811-4b08-b830-ff305ccf3ffe">French</Language>
    <AccreditationCycle xmlns="749ab4a9-f811-4b08-b830-ff305ccf3ffe">2023-2024 October Update</AccreditationCycle>
  </documentManagement>
</p:properties>
</file>

<file path=customXml/itemProps1.xml><?xml version="1.0" encoding="utf-8"?>
<ds:datastoreItem xmlns:ds="http://schemas.openxmlformats.org/officeDocument/2006/customXml" ds:itemID="{4485FCEA-0A7B-4330-936E-A11CD468B4AE}">
  <ds:schemaRefs>
    <ds:schemaRef ds:uri="http://schemas.microsoft.com/sharepoint/v3/contenttype/forms"/>
  </ds:schemaRefs>
</ds:datastoreItem>
</file>

<file path=customXml/itemProps2.xml><?xml version="1.0" encoding="utf-8"?>
<ds:datastoreItem xmlns:ds="http://schemas.openxmlformats.org/officeDocument/2006/customXml" ds:itemID="{A2466024-2474-4646-A300-D7F6767BC89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0d5c487-b754-429c-89aa-e7657684365d"/>
    <ds:schemaRef ds:uri="cb25f3da-5814-4c1f-99f2-d637de11ca73"/>
    <ds:schemaRef ds:uri="749ab4a9-f811-4b08-b830-ff305ccf3ff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10E633A-C448-4589-91A4-666DF3479308}">
  <ds:schemaRefs>
    <ds:schemaRef ds:uri="cb25f3da-5814-4c1f-99f2-d637de11ca73"/>
    <ds:schemaRef ds:uri="http://purl.org/dc/elements/1.1/"/>
    <ds:schemaRef ds:uri="http://schemas.microsoft.com/office/2006/metadata/properties"/>
    <ds:schemaRef ds:uri="http://schemas.microsoft.com/office/2006/documentManagement/types"/>
    <ds:schemaRef ds:uri="70d5c487-b754-429c-89aa-e7657684365d"/>
    <ds:schemaRef ds:uri="http://purl.org/dc/dcmitype/"/>
    <ds:schemaRef ds:uri="http://schemas.microsoft.com/office/infopath/2007/PartnerControls"/>
    <ds:schemaRef ds:uri="http://schemas.openxmlformats.org/package/2006/metadata/core-properties"/>
    <ds:schemaRef ds:uri="749ab4a9-f811-4b08-b830-ff305ccf3ffe"/>
    <ds:schemaRef ds:uri="http://www.w3.org/XML/1998/namespace"/>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8103</TotalTime>
  <Words>16048</Words>
  <Application>Microsoft Office PowerPoint</Application>
  <PresentationFormat>On-screen Show (16:9)</PresentationFormat>
  <Paragraphs>1377</Paragraphs>
  <Slides>92</Slides>
  <Notes>92</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92</vt:i4>
      </vt:variant>
    </vt:vector>
  </HeadingPairs>
  <TitlesOfParts>
    <vt:vector size="103" baseType="lpstr">
      <vt:lpstr>Arial</vt:lpstr>
      <vt:lpstr>Arial Black</vt:lpstr>
      <vt:lpstr>Calibri</vt:lpstr>
      <vt:lpstr>Calibri Light</vt:lpstr>
      <vt:lpstr>Montserrat</vt:lpstr>
      <vt:lpstr>Segoe UI Symbol</vt:lpstr>
      <vt:lpstr>Symbol</vt:lpstr>
      <vt:lpstr>Times</vt:lpstr>
      <vt:lpstr>Wingdings</vt:lpstr>
      <vt:lpstr>Engineers Canada template - v2019</vt:lpstr>
      <vt:lpstr>1_Engineers Canada template - v2019</vt:lpstr>
      <vt:lpstr>À propos de cette présentation</vt:lpstr>
      <vt:lpstr>Visite d’agrément à &lt;nom de l’EES&gt; &lt;période&gt;</vt:lpstr>
      <vt:lpstr>Reconnaissance territoriale</vt:lpstr>
      <vt:lpstr>Aperçu</vt:lpstr>
      <vt:lpstr>Portrait de l’établissement d’enseignement supérieur (EES)</vt:lpstr>
      <vt:lpstr>Cycle de visites 2023-2024 :</vt:lpstr>
      <vt:lpstr>L’agrément et le Bureau d’agrément</vt:lpstr>
      <vt:lpstr>Le Bureau d’agrément</vt:lpstr>
      <vt:lpstr>Les objectifs du Bureau d’agrément</vt:lpstr>
      <vt:lpstr>Que fait le Bureau d’agrément? </vt:lpstr>
      <vt:lpstr>Remarques générales sur l’agrément</vt:lpstr>
      <vt:lpstr>Comment procédons-nous?  Le processus d’agrément :</vt:lpstr>
      <vt:lpstr>Agrément et amélioration continue</vt:lpstr>
      <vt:lpstr>Activités d’agrément</vt:lpstr>
      <vt:lpstr>Rôles et responsabilités</vt:lpstr>
      <vt:lpstr>Objectifs de l'équipe de visiteurs</vt:lpstr>
      <vt:lpstr>L’équipe de visiteurs : principaux rôles</vt:lpstr>
      <vt:lpstr>Président et vice-président  Principaux rôles</vt:lpstr>
      <vt:lpstr>Visiteurs de programme  Principaux rôles</vt:lpstr>
      <vt:lpstr>Secrétariat du Bureau d’agrément Principaux rôles</vt:lpstr>
      <vt:lpstr>Temps à consacrer</vt:lpstr>
      <vt:lpstr>Avant la visite</vt:lpstr>
      <vt:lpstr>Normes et procédures d’agrément</vt:lpstr>
      <vt:lpstr>Formation</vt:lpstr>
      <vt:lpstr>Ressources à l’intention des équipes Les principaux documents relatifs à la préparation de la visite d’agrément sont accessibles dans le site Web public d'Ingénieurs Canada :  https://engineerscanada.ca/fr/agrement/ressources-en-matiere-dagrement   </vt:lpstr>
      <vt:lpstr>Activités des membres de l’équipe</vt:lpstr>
      <vt:lpstr>Accès aux documents des programmes</vt:lpstr>
      <vt:lpstr>Accès aux documents des programmes (suite)</vt:lpstr>
      <vt:lpstr>Suivi des points à considérer</vt:lpstr>
      <vt:lpstr>Identification des points à considérer</vt:lpstr>
      <vt:lpstr>Rédaction d’une observation</vt:lpstr>
      <vt:lpstr>Conseils</vt:lpstr>
      <vt:lpstr>Les normes</vt:lpstr>
      <vt:lpstr>Normes et procédures d’agrément</vt:lpstr>
      <vt:lpstr>À propos des normes et des énoncés d’interprétation</vt:lpstr>
      <vt:lpstr>PowerPoint Presentation</vt:lpstr>
      <vt:lpstr>PowerPoint Presentation</vt:lpstr>
      <vt:lpstr>Points saillants des normes d’agrément :  Contenu et qualité du programme</vt:lpstr>
      <vt:lpstr>Nombre minimum de composantes du programme d’études</vt:lpstr>
      <vt:lpstr>Points saillants des normes d’agrément :  Nombre minimum de composantes du programme d’études</vt:lpstr>
      <vt:lpstr>PowerPoint Presentation</vt:lpstr>
      <vt:lpstr>PowerPoint Presentation</vt:lpstr>
      <vt:lpstr>PowerPoint Presentation</vt:lpstr>
      <vt:lpstr>PowerPoint Presentation</vt:lpstr>
      <vt:lpstr>PowerPoint Presentation</vt:lpstr>
      <vt:lpstr>PowerPoint Presentation</vt:lpstr>
      <vt:lpstr>Points saillants des normes d’agrément : Qualités requises des diplômés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Amélioration continue :  La boucle de rétroaction</vt:lpstr>
      <vt:lpstr>PowerPoint Presentation</vt:lpstr>
      <vt:lpstr>PowerPoint Presentation</vt:lpstr>
      <vt:lpstr>PowerPoint Presentation</vt:lpstr>
      <vt:lpstr>Idées fausses sur les QRD et l’AC</vt:lpstr>
      <vt:lpstr>3.5.1.2d : Services de consultation et d’orientation non pédagogiques, ainsi que d’autres installations et services de soutien</vt:lpstr>
      <vt:lpstr>Changements pertinents récents </vt:lpstr>
      <vt:lpstr>Visiteurs généraux </vt:lpstr>
      <vt:lpstr>PowerPoint Presentation</vt:lpstr>
      <vt:lpstr>Mise à jour de la documentation requise pour les visites Les instructions générales ont été actualisées pour refléter la nouvelle liste des documents que les programmes doivent fournir pour préparer une visite. </vt:lpstr>
      <vt:lpstr>Exception provisoire pour les étudiants qui participent à des échanges internationaux</vt:lpstr>
      <vt:lpstr>Attentes à l’égard du programme : Documentation des processus et procédures d’échanges internationaux</vt:lpstr>
      <vt:lpstr>Attentes à l’égard du programme :  Addenda au questionnaire</vt:lpstr>
      <vt:lpstr>Documentation 2023-2024 Importance du processus des QRD/AC : Résumé des changements</vt:lpstr>
      <vt:lpstr>Changements apportés aux énoncés d’interprétation</vt:lpstr>
      <vt:lpstr>Nouvel énoncé d’interprétation sur la conception en ingénierie</vt:lpstr>
      <vt:lpstr>Modification de la norme – Définition de la conception en ingénierie</vt:lpstr>
      <vt:lpstr>Modification de la norme – Définition de la conception en ingénierie</vt:lpstr>
      <vt:lpstr>La visite Un exercice de constatation des faits</vt:lpstr>
      <vt:lpstr>Aperçu</vt:lpstr>
      <vt:lpstr>Entrevues : Tâches et outils</vt:lpstr>
      <vt:lpstr>Visites : Tâches et outils</vt:lpstr>
      <vt:lpstr>Horaire de la visite</vt:lpstr>
      <vt:lpstr>Horaire de la visite (suite)</vt:lpstr>
      <vt:lpstr>Horaire de la visite (suite)</vt:lpstr>
      <vt:lpstr>PowerPoint Presentation</vt:lpstr>
      <vt:lpstr>Le rapport de l’équipe de visiteurs</vt:lpstr>
      <vt:lpstr>PowerPoint Presentation</vt:lpstr>
      <vt:lpstr>Identification des points à considérer</vt:lpstr>
      <vt:lpstr>Rédaction d’une observation</vt:lpstr>
      <vt:lpstr>Observations - Exemples</vt:lpstr>
      <vt:lpstr>Observations - Exemples</vt:lpstr>
      <vt:lpstr>Observations - Exemples</vt:lpstr>
      <vt:lpstr>Observations - Exemples</vt:lpstr>
      <vt:lpstr>Conseils</vt:lpstr>
      <vt:lpstr>PowerPoint Presentation</vt:lpstr>
      <vt:lpstr>Merci!</vt:lpstr>
    </vt:vector>
  </TitlesOfParts>
  <Company>Engineers Canada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2.1d intro_team_chair_presentation_english-July 16</dc:title>
  <dc:creator>aolivas</dc:creator>
  <cp:lastModifiedBy>Elise Guest</cp:lastModifiedBy>
  <cp:revision>172</cp:revision>
  <dcterms:created xsi:type="dcterms:W3CDTF">2015-10-13T17:28:17Z</dcterms:created>
  <dcterms:modified xsi:type="dcterms:W3CDTF">2023-10-16T18:25:43Z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0x010100E528F652C3351C499003E103ABCACB9B</vt:lpwstr>
  </property>
  <property fmtid="{D5CDD505-2E9C-101B-9397-08002B2CF9AE}" pid="3" name="Document Type">
    <vt:lpwstr>30;#Presentation|97b25c26-b0a3-4801-9777-3f513cd68642</vt:lpwstr>
  </property>
</Properties>
</file>