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charts/chart3.xml" ContentType="application/vnd.openxmlformats-officedocument.drawingml.chart+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charts/chart4.xml" ContentType="application/vnd.openxmlformats-officedocument.drawingml.chart+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charts/chart5.xml" ContentType="application/vnd.openxmlformats-officedocument.drawingml.chart+xml"/>
  <Override PartName="/ppt/theme/themeOverride1.xml" ContentType="application/vnd.openxmlformats-officedocument.themeOverr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charts/chart6.xml" ContentType="application/vnd.openxmlformats-officedocument.drawingml.chart+xml"/>
  <Override PartName="/ppt/theme/themeOverride2.xml" ContentType="application/vnd.openxmlformats-officedocument.themeOverr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charts/chart7.xml" ContentType="application/vnd.openxmlformats-officedocument.drawingml.chart+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charts/chart8.xml" ContentType="application/vnd.openxmlformats-officedocument.drawingml.chart+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charts/chart9.xml" ContentType="application/vnd.openxmlformats-officedocument.drawingml.chart+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charts/chart10.xml" ContentType="application/vnd.openxmlformats-officedocument.drawingml.chart+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charts/chart11.xml" ContentType="application/vnd.openxmlformats-officedocument.drawingml.chart+xml"/>
  <Override PartName="/ppt/drawings/drawing1.xml" ContentType="application/vnd.openxmlformats-officedocument.drawingml.chartshape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charts/chart12.xml" ContentType="application/vnd.openxmlformats-officedocument.drawingml.chart+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charts/chart13.xml" ContentType="application/vnd.openxmlformats-officedocument.drawingml.chart+xml"/>
  <Override PartName="/ppt/drawings/drawing2.xml" ContentType="application/vnd.openxmlformats-officedocument.drawingml.chartshape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charts/chart14.xml" ContentType="application/vnd.openxmlformats-officedocument.drawingml.chart+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charts/chart15.xml" ContentType="application/vnd.openxmlformats-officedocument.drawingml.chart+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charts/chart16.xml" ContentType="application/vnd.openxmlformats-officedocument.drawingml.chart+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charts/chart17.xml" ContentType="application/vnd.openxmlformats-officedocument.drawingml.chart+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charts/chart18.xml" ContentType="application/vnd.openxmlformats-officedocument.drawingml.chart+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charts/chart19.xml" ContentType="application/vnd.openxmlformats-officedocument.drawingml.chart+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charts/chart20.xml" ContentType="application/vnd.openxmlformats-officedocument.drawingml.chart+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charts/chart21.xml" ContentType="application/vnd.openxmlformats-officedocument.drawingml.chart+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charts/chart22.xml" ContentType="application/vnd.openxmlformats-officedocument.drawingml.chart+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charts/chart23.xml" ContentType="application/vnd.openxmlformats-officedocument.drawingml.chart+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charts/chart24.xml" ContentType="application/vnd.openxmlformats-officedocument.drawingml.chart+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charts/chart25.xml" ContentType="application/vnd.openxmlformats-officedocument.drawingml.chart+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charts/chart26.xml" ContentType="application/vnd.openxmlformats-officedocument.drawingml.chart+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charts/chart27.xml" ContentType="application/vnd.openxmlformats-officedocument.drawingml.chart+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charts/chart28.xml" ContentType="application/vnd.openxmlformats-officedocument.drawingml.chart+xml"/>
  <Override PartName="/ppt/theme/themeOverride3.xml" ContentType="application/vnd.openxmlformats-officedocument.themeOverride+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charts/chart29.xml" ContentType="application/vnd.openxmlformats-officedocument.drawingml.chart+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charts/chart30.xml" ContentType="application/vnd.openxmlformats-officedocument.drawingml.chart+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charts/chart31.xml" ContentType="application/vnd.openxmlformats-officedocument.drawingml.chart+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charts/chart32.xml" ContentType="application/vnd.openxmlformats-officedocument.drawingml.chart+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charts/chart33.xml" ContentType="application/vnd.openxmlformats-officedocument.drawingml.chart+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charts/chart38.xml" ContentType="application/vnd.openxmlformats-officedocument.drawingml.chart+xml"/>
  <Override PartName="/ppt/charts/chart39.xml" ContentType="application/vnd.openxmlformats-officedocument.drawingml.chart+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charts/chart40.xml" ContentType="application/vnd.openxmlformats-officedocument.drawingml.chart+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notesSlides/notesSlide4.xml" ContentType="application/vnd.openxmlformats-officedocument.presentationml.notesSlide+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 id="2147483750" r:id="rId5"/>
    <p:sldMasterId id="2147483756" r:id="rId6"/>
    <p:sldMasterId id="2147483762" r:id="rId7"/>
    <p:sldMasterId id="2147483768" r:id="rId8"/>
    <p:sldMasterId id="2147483774" r:id="rId9"/>
    <p:sldMasterId id="2147483780" r:id="rId10"/>
    <p:sldMasterId id="2147483786" r:id="rId11"/>
  </p:sldMasterIdLst>
  <p:notesMasterIdLst>
    <p:notesMasterId r:id="rId78"/>
  </p:notesMasterIdLst>
  <p:handoutMasterIdLst>
    <p:handoutMasterId r:id="rId79"/>
  </p:handoutMasterIdLst>
  <p:sldIdLst>
    <p:sldId id="412" r:id="rId12"/>
    <p:sldId id="513" r:id="rId13"/>
    <p:sldId id="393" r:id="rId14"/>
    <p:sldId id="685" r:id="rId15"/>
    <p:sldId id="680" r:id="rId16"/>
    <p:sldId id="686" r:id="rId17"/>
    <p:sldId id="687" r:id="rId18"/>
    <p:sldId id="653" r:id="rId19"/>
    <p:sldId id="688" r:id="rId20"/>
    <p:sldId id="689" r:id="rId21"/>
    <p:sldId id="695" r:id="rId22"/>
    <p:sldId id="567" r:id="rId23"/>
    <p:sldId id="580" r:id="rId24"/>
    <p:sldId id="668" r:id="rId25"/>
    <p:sldId id="583" r:id="rId26"/>
    <p:sldId id="654" r:id="rId27"/>
    <p:sldId id="656" r:id="rId28"/>
    <p:sldId id="657" r:id="rId29"/>
    <p:sldId id="681" r:id="rId30"/>
    <p:sldId id="682" r:id="rId31"/>
    <p:sldId id="566" r:id="rId32"/>
    <p:sldId id="649" r:id="rId33"/>
    <p:sldId id="683" r:id="rId34"/>
    <p:sldId id="661" r:id="rId35"/>
    <p:sldId id="662" r:id="rId36"/>
    <p:sldId id="663" r:id="rId37"/>
    <p:sldId id="596" r:id="rId38"/>
    <p:sldId id="597" r:id="rId39"/>
    <p:sldId id="598" r:id="rId40"/>
    <p:sldId id="599" r:id="rId41"/>
    <p:sldId id="600" r:id="rId42"/>
    <p:sldId id="568" r:id="rId43"/>
    <p:sldId id="601" r:id="rId44"/>
    <p:sldId id="664" r:id="rId45"/>
    <p:sldId id="644" r:id="rId46"/>
    <p:sldId id="669" r:id="rId47"/>
    <p:sldId id="605" r:id="rId48"/>
    <p:sldId id="569" r:id="rId49"/>
    <p:sldId id="607" r:id="rId50"/>
    <p:sldId id="608" r:id="rId51"/>
    <p:sldId id="570" r:id="rId52"/>
    <p:sldId id="611" r:id="rId53"/>
    <p:sldId id="665" r:id="rId54"/>
    <p:sldId id="691" r:id="rId55"/>
    <p:sldId id="678" r:id="rId56"/>
    <p:sldId id="692" r:id="rId57"/>
    <p:sldId id="693" r:id="rId58"/>
    <p:sldId id="694" r:id="rId59"/>
    <p:sldId id="571" r:id="rId60"/>
    <p:sldId id="679" r:id="rId61"/>
    <p:sldId id="684" r:id="rId62"/>
    <p:sldId id="613" r:id="rId63"/>
    <p:sldId id="614" r:id="rId64"/>
    <p:sldId id="574" r:id="rId65"/>
    <p:sldId id="634" r:id="rId66"/>
    <p:sldId id="635" r:id="rId67"/>
    <p:sldId id="645" r:id="rId68"/>
    <p:sldId id="646" r:id="rId69"/>
    <p:sldId id="647" r:id="rId70"/>
    <p:sldId id="577" r:id="rId71"/>
    <p:sldId id="640" r:id="rId72"/>
    <p:sldId id="641" r:id="rId73"/>
    <p:sldId id="578" r:id="rId74"/>
    <p:sldId id="642" r:id="rId75"/>
    <p:sldId id="643" r:id="rId76"/>
    <p:sldId id="666" r:id="rId77"/>
  </p:sldIdLst>
  <p:sldSz cx="9144000" cy="6858000" type="screen4x3"/>
  <p:notesSz cx="9388475" cy="7102475"/>
  <p:defaultTextStyle>
    <a:defPPr>
      <a:defRPr lang="fr-FR"/>
    </a:defPPr>
    <a:lvl1pPr algn="ctr" rtl="0" fontAlgn="base">
      <a:spcBef>
        <a:spcPct val="50000"/>
      </a:spcBef>
      <a:spcAft>
        <a:spcPct val="0"/>
      </a:spcAft>
      <a:defRPr sz="600" b="1" kern="1200">
        <a:solidFill>
          <a:schemeClr val="tx2"/>
        </a:solidFill>
        <a:latin typeface="Arial" charset="0"/>
        <a:ea typeface="+mn-ea"/>
        <a:cs typeface="+mn-cs"/>
      </a:defRPr>
    </a:lvl1pPr>
    <a:lvl2pPr marL="457200" algn="ctr" rtl="0" fontAlgn="base">
      <a:spcBef>
        <a:spcPct val="50000"/>
      </a:spcBef>
      <a:spcAft>
        <a:spcPct val="0"/>
      </a:spcAft>
      <a:defRPr sz="600" b="1" kern="1200">
        <a:solidFill>
          <a:schemeClr val="tx2"/>
        </a:solidFill>
        <a:latin typeface="Arial" charset="0"/>
        <a:ea typeface="+mn-ea"/>
        <a:cs typeface="+mn-cs"/>
      </a:defRPr>
    </a:lvl2pPr>
    <a:lvl3pPr marL="914400" algn="ctr" rtl="0" fontAlgn="base">
      <a:spcBef>
        <a:spcPct val="50000"/>
      </a:spcBef>
      <a:spcAft>
        <a:spcPct val="0"/>
      </a:spcAft>
      <a:defRPr sz="600" b="1" kern="1200">
        <a:solidFill>
          <a:schemeClr val="tx2"/>
        </a:solidFill>
        <a:latin typeface="Arial" charset="0"/>
        <a:ea typeface="+mn-ea"/>
        <a:cs typeface="+mn-cs"/>
      </a:defRPr>
    </a:lvl3pPr>
    <a:lvl4pPr marL="1371600" algn="ctr" rtl="0" fontAlgn="base">
      <a:spcBef>
        <a:spcPct val="50000"/>
      </a:spcBef>
      <a:spcAft>
        <a:spcPct val="0"/>
      </a:spcAft>
      <a:defRPr sz="600" b="1" kern="1200">
        <a:solidFill>
          <a:schemeClr val="tx2"/>
        </a:solidFill>
        <a:latin typeface="Arial" charset="0"/>
        <a:ea typeface="+mn-ea"/>
        <a:cs typeface="+mn-cs"/>
      </a:defRPr>
    </a:lvl4pPr>
    <a:lvl5pPr marL="1828800" algn="ctr" rtl="0" fontAlgn="base">
      <a:spcBef>
        <a:spcPct val="50000"/>
      </a:spcBef>
      <a:spcAft>
        <a:spcPct val="0"/>
      </a:spcAft>
      <a:defRPr sz="600" b="1" kern="1200">
        <a:solidFill>
          <a:schemeClr val="tx2"/>
        </a:solidFill>
        <a:latin typeface="Arial" charset="0"/>
        <a:ea typeface="+mn-ea"/>
        <a:cs typeface="+mn-cs"/>
      </a:defRPr>
    </a:lvl5pPr>
    <a:lvl6pPr marL="2286000" algn="l" defTabSz="914400" rtl="0" eaLnBrk="1" latinLnBrk="0" hangingPunct="1">
      <a:defRPr sz="600" b="1" kern="1200">
        <a:solidFill>
          <a:schemeClr val="tx2"/>
        </a:solidFill>
        <a:latin typeface="Arial" charset="0"/>
        <a:ea typeface="+mn-ea"/>
        <a:cs typeface="+mn-cs"/>
      </a:defRPr>
    </a:lvl6pPr>
    <a:lvl7pPr marL="2743200" algn="l" defTabSz="914400" rtl="0" eaLnBrk="1" latinLnBrk="0" hangingPunct="1">
      <a:defRPr sz="600" b="1" kern="1200">
        <a:solidFill>
          <a:schemeClr val="tx2"/>
        </a:solidFill>
        <a:latin typeface="Arial" charset="0"/>
        <a:ea typeface="+mn-ea"/>
        <a:cs typeface="+mn-cs"/>
      </a:defRPr>
    </a:lvl7pPr>
    <a:lvl8pPr marL="3200400" algn="l" defTabSz="914400" rtl="0" eaLnBrk="1" latinLnBrk="0" hangingPunct="1">
      <a:defRPr sz="600" b="1" kern="1200">
        <a:solidFill>
          <a:schemeClr val="tx2"/>
        </a:solidFill>
        <a:latin typeface="Arial" charset="0"/>
        <a:ea typeface="+mn-ea"/>
        <a:cs typeface="+mn-cs"/>
      </a:defRPr>
    </a:lvl8pPr>
    <a:lvl9pPr marL="3657600" algn="l" defTabSz="914400" rtl="0" eaLnBrk="1" latinLnBrk="0" hangingPunct="1">
      <a:defRPr sz="600" b="1" kern="1200">
        <a:solidFill>
          <a:schemeClr val="tx2"/>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ferguson" initials="m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FF00"/>
    <a:srgbClr val="FF0066"/>
    <a:srgbClr val="10253F"/>
    <a:srgbClr val="969696"/>
    <a:srgbClr val="07101B"/>
    <a:srgbClr val="000000"/>
    <a:srgbClr val="003336"/>
    <a:srgbClr val="E7EEEF"/>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243" autoAdjust="0"/>
    <p:restoredTop sz="99361" autoAdjust="0"/>
  </p:normalViewPr>
  <p:slideViewPr>
    <p:cSldViewPr snapToGrid="0">
      <p:cViewPr>
        <p:scale>
          <a:sx n="66" d="100"/>
          <a:sy n="66" d="100"/>
        </p:scale>
        <p:origin x="-3618" y="-1206"/>
      </p:cViewPr>
      <p:guideLst>
        <p:guide orient="horz" pos="12"/>
        <p:guide orient="horz"/>
        <p:guide orient="horz" pos="899"/>
        <p:guide orient="horz" pos="10"/>
        <p:guide pos="2880"/>
        <p:guide pos="90"/>
      </p:guideLst>
    </p:cSldViewPr>
  </p:slideViewPr>
  <p:outlineViewPr>
    <p:cViewPr>
      <p:scale>
        <a:sx n="25" d="100"/>
        <a:sy n="25" d="100"/>
      </p:scale>
      <p:origin x="0" y="34459"/>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6" d="100"/>
          <a:sy n="86" d="100"/>
        </p:scale>
        <p:origin x="-2244" y="-90"/>
      </p:cViewPr>
      <p:guideLst>
        <p:guide orient="horz" pos="2237"/>
        <p:guide pos="295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0.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0.xml"/><Relationship Id="rId82"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3.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9732506643047025"/>
          <c:y val="7.1754723146359861E-2"/>
          <c:w val="0.50267493356953252"/>
          <c:h val="0.92824527685364011"/>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a:solidFill>
                <a:schemeClr val="bg1"/>
              </a:solidFill>
            </a:ln>
          </c:spPr>
          <c:invertIfNegative val="0"/>
          <c:dPt>
            <c:idx val="5"/>
            <c:invertIfNegative val="0"/>
            <c:bubble3D val="0"/>
          </c:dPt>
          <c:dLbls>
            <c:txPr>
              <a:bodyPr/>
              <a:lstStyle/>
              <a:p>
                <a:pPr>
                  <a:defRPr sz="1000" b="1" i="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5"/>
                <c:pt idx="0">
                  <c:v>Pursue a graduate degree in engineering</c:v>
                </c:pt>
                <c:pt idx="1">
                  <c:v>Pursue another professional degree</c:v>
                </c:pt>
                <c:pt idx="2">
                  <c:v>Pursue a graduate degree in another area of study</c:v>
                </c:pt>
                <c:pt idx="3">
                  <c:v>Pursue an MBA</c:v>
                </c:pt>
                <c:pt idx="4">
                  <c:v>Don't know/Not sure</c:v>
                </c:pt>
              </c:strCache>
            </c:strRef>
          </c:cat>
          <c:val>
            <c:numRef>
              <c:f>Sheet1!$B$2:$B$7</c:f>
              <c:numCache>
                <c:formatCode>0\ %</c:formatCode>
                <c:ptCount val="5"/>
                <c:pt idx="0">
                  <c:v>0.74</c:v>
                </c:pt>
                <c:pt idx="1">
                  <c:v>0.1</c:v>
                </c:pt>
                <c:pt idx="2">
                  <c:v>0.08</c:v>
                </c:pt>
                <c:pt idx="3">
                  <c:v>0.05</c:v>
                </c:pt>
                <c:pt idx="4">
                  <c:v>0.04</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mn-ea"/>
                    <a:cs typeface="+mn-cs"/>
                  </a:defRPr>
                </a:pPr>
                <a:endParaRPr lang="en-US"/>
              </a:p>
            </c:txPr>
            <c:showLegendKey val="0"/>
            <c:showVal val="1"/>
            <c:showCatName val="0"/>
            <c:showSerName val="0"/>
            <c:showPercent val="0"/>
            <c:showBubbleSize val="0"/>
            <c:showLeaderLines val="0"/>
          </c:dLbls>
          <c:cat>
            <c:strRef>
              <c:f>Sheet1!$A$2:$A$7</c:f>
              <c:strCache>
                <c:ptCount val="5"/>
                <c:pt idx="0">
                  <c:v>Pursue a graduate degree in engineering</c:v>
                </c:pt>
                <c:pt idx="1">
                  <c:v>Pursue another professional degree</c:v>
                </c:pt>
                <c:pt idx="2">
                  <c:v>Pursue a graduate degree in another area of study</c:v>
                </c:pt>
                <c:pt idx="3">
                  <c:v>Pursue an MBA</c:v>
                </c:pt>
                <c:pt idx="4">
                  <c:v>Don't know/Not sure</c:v>
                </c:pt>
              </c:strCache>
            </c:strRef>
          </c:cat>
          <c:val>
            <c:numRef>
              <c:f>Sheet1!$C$2:$C$7</c:f>
              <c:numCache>
                <c:formatCode>0\ %</c:formatCode>
                <c:ptCount val="5"/>
                <c:pt idx="0">
                  <c:v>0.7</c:v>
                </c:pt>
                <c:pt idx="1">
                  <c:v>0.08</c:v>
                </c:pt>
                <c:pt idx="2">
                  <c:v>7.0000000000000007E-2</c:v>
                </c:pt>
                <c:pt idx="3">
                  <c:v>0.09</c:v>
                </c:pt>
                <c:pt idx="4">
                  <c:v>0.04</c:v>
                </c:pt>
              </c:numCache>
            </c:numRef>
          </c:val>
        </c:ser>
        <c:dLbls>
          <c:showLegendKey val="0"/>
          <c:showVal val="0"/>
          <c:showCatName val="0"/>
          <c:showSerName val="0"/>
          <c:showPercent val="0"/>
          <c:showBubbleSize val="0"/>
        </c:dLbls>
        <c:gapWidth val="70"/>
        <c:overlap val="-3"/>
        <c:axId val="34868224"/>
        <c:axId val="34870016"/>
      </c:barChart>
      <c:catAx>
        <c:axId val="34868224"/>
        <c:scaling>
          <c:orientation val="maxMin"/>
        </c:scaling>
        <c:delete val="1"/>
        <c:axPos val="l"/>
        <c:numFmt formatCode="General" sourceLinked="1"/>
        <c:majorTickMark val="out"/>
        <c:minorTickMark val="none"/>
        <c:tickLblPos val="none"/>
        <c:crossAx val="34870016"/>
        <c:crosses val="autoZero"/>
        <c:auto val="1"/>
        <c:lblAlgn val="ctr"/>
        <c:lblOffset val="100"/>
        <c:tickLblSkip val="1"/>
        <c:tickMarkSkip val="1"/>
        <c:noMultiLvlLbl val="0"/>
      </c:catAx>
      <c:valAx>
        <c:axId val="34870016"/>
        <c:scaling>
          <c:orientation val="minMax"/>
          <c:max val="1"/>
          <c:min val="0"/>
        </c:scaling>
        <c:delete val="1"/>
        <c:axPos val="t"/>
        <c:numFmt formatCode="0\ %" sourceLinked="1"/>
        <c:majorTickMark val="out"/>
        <c:minorTickMark val="none"/>
        <c:tickLblPos val="none"/>
        <c:crossAx val="34868224"/>
        <c:crosses val="autoZero"/>
        <c:crossBetween val="between"/>
        <c:majorUnit val="0.2"/>
        <c:minorUnit val="0.1"/>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857577813635036E-2"/>
          <c:w val="1"/>
          <c:h val="0.92636579572446032"/>
        </c:manualLayout>
      </c:layout>
      <c:barChart>
        <c:barDir val="col"/>
        <c:grouping val="clustered"/>
        <c:varyColors val="0"/>
        <c:ser>
          <c:idx val="3"/>
          <c:order val="0"/>
          <c:tx>
            <c:strRef>
              <c:f>Sheet1!$B$1</c:f>
              <c:strCache>
                <c:ptCount val="1"/>
                <c:pt idx="0">
                  <c:v>2014</c:v>
                </c:pt>
              </c:strCache>
            </c:strRef>
          </c:tx>
          <c:spPr>
            <a:solidFill>
              <a:schemeClr val="tx1">
                <a:lumMod val="50000"/>
              </a:schemeClr>
            </a:solidFill>
            <a:ln w="26701">
              <a:solidFill>
                <a:schemeClr val="bg1"/>
              </a:solidFill>
            </a:ln>
          </c:spPr>
          <c:invertIfNegative val="0"/>
          <c:dPt>
            <c:idx val="4"/>
            <c:invertIfNegative val="0"/>
            <c:bubble3D val="0"/>
            <c:spPr>
              <a:solidFill>
                <a:srgbClr val="10253F"/>
              </a:solidFill>
              <a:ln w="26701">
                <a:solidFill>
                  <a:schemeClr val="bg1"/>
                </a:solidFill>
              </a:ln>
            </c:spPr>
          </c:dPt>
          <c:dLbls>
            <c:spPr>
              <a:noFill/>
              <a:ln w="26701">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 %</c:formatCode>
                <c:ptCount val="5"/>
                <c:pt idx="0">
                  <c:v>0.49</c:v>
                </c:pt>
                <c:pt idx="1">
                  <c:v>0.3</c:v>
                </c:pt>
                <c:pt idx="2">
                  <c:v>0.09</c:v>
                </c:pt>
                <c:pt idx="3">
                  <c:v>0.04</c:v>
                </c:pt>
                <c:pt idx="4">
                  <c:v>0.09</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defRPr sz="1200">
                    <a:latin typeface="+mn-lt"/>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 %</c:formatCode>
                <c:ptCount val="5"/>
                <c:pt idx="0">
                  <c:v>0.55000000000000004</c:v>
                </c:pt>
                <c:pt idx="1">
                  <c:v>0.28000000000000003</c:v>
                </c:pt>
                <c:pt idx="2">
                  <c:v>0.08</c:v>
                </c:pt>
                <c:pt idx="3">
                  <c:v>0.03</c:v>
                </c:pt>
                <c:pt idx="4">
                  <c:v>7.0000000000000007E-2</c:v>
                </c:pt>
              </c:numCache>
            </c:numRef>
          </c:val>
        </c:ser>
        <c:dLbls>
          <c:showLegendKey val="0"/>
          <c:showVal val="0"/>
          <c:showCatName val="0"/>
          <c:showSerName val="0"/>
          <c:showPercent val="0"/>
          <c:showBubbleSize val="0"/>
        </c:dLbls>
        <c:gapWidth val="70"/>
        <c:overlap val="-3"/>
        <c:axId val="47459712"/>
        <c:axId val="47465600"/>
      </c:barChart>
      <c:catAx>
        <c:axId val="47459712"/>
        <c:scaling>
          <c:orientation val="minMax"/>
        </c:scaling>
        <c:delete val="1"/>
        <c:axPos val="b"/>
        <c:numFmt formatCode="General" sourceLinked="1"/>
        <c:majorTickMark val="out"/>
        <c:minorTickMark val="none"/>
        <c:tickLblPos val="none"/>
        <c:crossAx val="47465600"/>
        <c:crosses val="autoZero"/>
        <c:auto val="1"/>
        <c:lblAlgn val="ctr"/>
        <c:lblOffset val="100"/>
        <c:tickLblSkip val="1"/>
        <c:tickMarkSkip val="1"/>
        <c:noMultiLvlLbl val="0"/>
      </c:catAx>
      <c:valAx>
        <c:axId val="47465600"/>
        <c:scaling>
          <c:orientation val="minMax"/>
          <c:max val="1"/>
          <c:min val="0"/>
        </c:scaling>
        <c:delete val="1"/>
        <c:axPos val="l"/>
        <c:numFmt formatCode="0\ %" sourceLinked="1"/>
        <c:majorTickMark val="out"/>
        <c:minorTickMark val="none"/>
        <c:tickLblPos val="none"/>
        <c:crossAx val="47459712"/>
        <c:crosses val="autoZero"/>
        <c:crossBetween val="between"/>
        <c:majorUnit val="0.2"/>
        <c:minorUnit val="0.1"/>
      </c:valAx>
      <c:spPr>
        <a:noFill/>
        <a:ln w="26701">
          <a:noFill/>
        </a:ln>
      </c:spPr>
    </c:plotArea>
    <c:legend>
      <c:legendPos val="t"/>
      <c:layout>
        <c:manualLayout>
          <c:xMode val="edge"/>
          <c:yMode val="edge"/>
          <c:x val="0.41616706032174833"/>
          <c:y val="5.5032585083272988E-2"/>
          <c:w val="0.19033317606620959"/>
          <c:h val="8.0865970681977567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82"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857577813635047E-2"/>
          <c:w val="1"/>
          <c:h val="0.92636579572446009"/>
        </c:manualLayout>
      </c:layout>
      <c:barChart>
        <c:barDir val="col"/>
        <c:grouping val="clustered"/>
        <c:varyColors val="0"/>
        <c:ser>
          <c:idx val="3"/>
          <c:order val="0"/>
          <c:tx>
            <c:strRef>
              <c:f>Sheet1!$B$1</c:f>
              <c:strCache>
                <c:ptCount val="1"/>
                <c:pt idx="0">
                  <c:v>2014</c:v>
                </c:pt>
              </c:strCache>
            </c:strRef>
          </c:tx>
          <c:spPr>
            <a:solidFill>
              <a:schemeClr val="tx1">
                <a:lumMod val="50000"/>
              </a:schemeClr>
            </a:solidFill>
            <a:ln w="26701">
              <a:solidFill>
                <a:schemeClr val="bg1"/>
              </a:solidFill>
            </a:ln>
          </c:spPr>
          <c:invertIfNegative val="0"/>
          <c:dPt>
            <c:idx val="4"/>
            <c:invertIfNegative val="0"/>
            <c:bubble3D val="0"/>
            <c:spPr>
              <a:solidFill>
                <a:srgbClr val="10253F"/>
              </a:solidFill>
              <a:ln w="26701">
                <a:solidFill>
                  <a:schemeClr val="bg1"/>
                </a:solidFill>
              </a:ln>
            </c:spPr>
          </c:dPt>
          <c:dLbls>
            <c:spPr>
              <a:noFill/>
              <a:ln w="26701">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 %</c:formatCode>
                <c:ptCount val="5"/>
                <c:pt idx="0">
                  <c:v>0.52</c:v>
                </c:pt>
                <c:pt idx="1">
                  <c:v>0.31</c:v>
                </c:pt>
                <c:pt idx="2">
                  <c:v>7.0000000000000007E-2</c:v>
                </c:pt>
                <c:pt idx="3">
                  <c:v>0.03</c:v>
                </c:pt>
                <c:pt idx="4">
                  <c:v>0.08</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 %</c:formatCode>
                <c:ptCount val="5"/>
                <c:pt idx="0">
                  <c:v>0.56999999999999995</c:v>
                </c:pt>
                <c:pt idx="1">
                  <c:v>0.28000000000000003</c:v>
                </c:pt>
                <c:pt idx="2">
                  <c:v>0.06</c:v>
                </c:pt>
                <c:pt idx="3">
                  <c:v>0.02</c:v>
                </c:pt>
                <c:pt idx="4">
                  <c:v>0.06</c:v>
                </c:pt>
              </c:numCache>
            </c:numRef>
          </c:val>
        </c:ser>
        <c:dLbls>
          <c:showLegendKey val="0"/>
          <c:showVal val="0"/>
          <c:showCatName val="0"/>
          <c:showSerName val="0"/>
          <c:showPercent val="0"/>
          <c:showBubbleSize val="0"/>
        </c:dLbls>
        <c:gapWidth val="70"/>
        <c:overlap val="-3"/>
        <c:axId val="48184320"/>
        <c:axId val="48186112"/>
      </c:barChart>
      <c:catAx>
        <c:axId val="48184320"/>
        <c:scaling>
          <c:orientation val="minMax"/>
        </c:scaling>
        <c:delete val="1"/>
        <c:axPos val="b"/>
        <c:numFmt formatCode="General" sourceLinked="1"/>
        <c:majorTickMark val="out"/>
        <c:minorTickMark val="none"/>
        <c:tickLblPos val="none"/>
        <c:crossAx val="48186112"/>
        <c:crosses val="autoZero"/>
        <c:auto val="1"/>
        <c:lblAlgn val="ctr"/>
        <c:lblOffset val="100"/>
        <c:tickLblSkip val="1"/>
        <c:tickMarkSkip val="1"/>
        <c:noMultiLvlLbl val="0"/>
      </c:catAx>
      <c:valAx>
        <c:axId val="48186112"/>
        <c:scaling>
          <c:orientation val="minMax"/>
          <c:max val="1"/>
          <c:min val="0"/>
        </c:scaling>
        <c:delete val="1"/>
        <c:axPos val="l"/>
        <c:numFmt formatCode="0\ %" sourceLinked="1"/>
        <c:majorTickMark val="out"/>
        <c:minorTickMark val="none"/>
        <c:tickLblPos val="none"/>
        <c:crossAx val="48184320"/>
        <c:crosses val="autoZero"/>
        <c:crossBetween val="between"/>
        <c:majorUnit val="0.2"/>
        <c:minorUnit val="0.1"/>
      </c:valAx>
      <c:spPr>
        <a:noFill/>
        <a:ln w="26701">
          <a:noFill/>
        </a:ln>
      </c:spPr>
    </c:plotArea>
    <c:legend>
      <c:legendPos val="t"/>
      <c:layout>
        <c:manualLayout>
          <c:xMode val="edge"/>
          <c:yMode val="edge"/>
          <c:x val="0.41721006660646415"/>
          <c:y val="4.0550325850832729E-2"/>
          <c:w val="0.16248556608185469"/>
          <c:h val="6.6383711449537308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82"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8341796561144141"/>
          <c:w val="1"/>
          <c:h val="0.81623931623932144"/>
        </c:manualLayout>
      </c:layout>
      <c:barChart>
        <c:barDir val="col"/>
        <c:grouping val="clustered"/>
        <c:varyColors val="0"/>
        <c:ser>
          <c:idx val="1"/>
          <c:order val="0"/>
          <c:tx>
            <c:strRef>
              <c:f>Sheet1!$B$1</c:f>
              <c:strCache>
                <c:ptCount val="1"/>
                <c:pt idx="0">
                  <c:v>2014</c:v>
                </c:pt>
              </c:strCache>
            </c:strRef>
          </c:tx>
          <c:spPr>
            <a:solidFill>
              <a:srgbClr val="10253F"/>
            </a:solidFill>
            <a:ln w="12700">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 %</c:formatCode>
                <c:ptCount val="5"/>
                <c:pt idx="0">
                  <c:v>0.24</c:v>
                </c:pt>
                <c:pt idx="1">
                  <c:v>0.18</c:v>
                </c:pt>
                <c:pt idx="2">
                  <c:v>0.43</c:v>
                </c:pt>
                <c:pt idx="3">
                  <c:v>7.0000000000000007E-2</c:v>
                </c:pt>
                <c:pt idx="4">
                  <c:v>0.08</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 %</c:formatCode>
                <c:ptCount val="5"/>
                <c:pt idx="0">
                  <c:v>0.24</c:v>
                </c:pt>
                <c:pt idx="1">
                  <c:v>0.22</c:v>
                </c:pt>
                <c:pt idx="2">
                  <c:v>0.37</c:v>
                </c:pt>
                <c:pt idx="3">
                  <c:v>7.0000000000000007E-2</c:v>
                </c:pt>
                <c:pt idx="4">
                  <c:v>0.1</c:v>
                </c:pt>
              </c:numCache>
            </c:numRef>
          </c:val>
        </c:ser>
        <c:dLbls>
          <c:showLegendKey val="0"/>
          <c:showVal val="0"/>
          <c:showCatName val="0"/>
          <c:showSerName val="0"/>
          <c:showPercent val="0"/>
          <c:showBubbleSize val="0"/>
        </c:dLbls>
        <c:gapWidth val="70"/>
        <c:overlap val="-3"/>
        <c:axId val="142176256"/>
        <c:axId val="142177792"/>
      </c:barChart>
      <c:catAx>
        <c:axId val="142176256"/>
        <c:scaling>
          <c:orientation val="minMax"/>
        </c:scaling>
        <c:delete val="1"/>
        <c:axPos val="b"/>
        <c:numFmt formatCode="General" sourceLinked="1"/>
        <c:majorTickMark val="out"/>
        <c:minorTickMark val="none"/>
        <c:tickLblPos val="none"/>
        <c:crossAx val="142177792"/>
        <c:crosses val="autoZero"/>
        <c:auto val="1"/>
        <c:lblAlgn val="ctr"/>
        <c:lblOffset val="100"/>
        <c:tickLblSkip val="1"/>
        <c:tickMarkSkip val="1"/>
        <c:noMultiLvlLbl val="0"/>
      </c:catAx>
      <c:valAx>
        <c:axId val="142177792"/>
        <c:scaling>
          <c:orientation val="minMax"/>
          <c:max val="1"/>
          <c:min val="0"/>
        </c:scaling>
        <c:delete val="1"/>
        <c:axPos val="l"/>
        <c:numFmt formatCode="0\ %" sourceLinked="1"/>
        <c:majorTickMark val="out"/>
        <c:minorTickMark val="none"/>
        <c:tickLblPos val="none"/>
        <c:crossAx val="142176256"/>
        <c:crosses val="autoZero"/>
        <c:crossBetween val="between"/>
        <c:majorUnit val="0.2"/>
        <c:minorUnit val="0.1"/>
      </c:valAx>
      <c:spPr>
        <a:noFill/>
        <a:ln w="24869">
          <a:noFill/>
        </a:ln>
      </c:spPr>
    </c:plotArea>
    <c:legend>
      <c:legendPos val="t"/>
      <c:layout>
        <c:manualLayout>
          <c:xMode val="edge"/>
          <c:yMode val="edge"/>
          <c:x val="0.41238931399624601"/>
          <c:y val="0.15160349854227406"/>
          <c:w val="0.16658405142402327"/>
          <c:h val="6.681917311356488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762"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60242598551713"/>
          <c:y val="2.8400591987666379E-2"/>
          <c:w val="0.74939759036144582"/>
          <c:h val="0.97159943485111866"/>
        </c:manualLayout>
      </c:layout>
      <c:barChart>
        <c:barDir val="bar"/>
        <c:grouping val="clustered"/>
        <c:varyColors val="0"/>
        <c:ser>
          <c:idx val="1"/>
          <c:order val="0"/>
          <c:tx>
            <c:strRef>
              <c:f>Sheet1!$B$1</c:f>
              <c:strCache>
                <c:ptCount val="1"/>
                <c:pt idx="0">
                  <c:v>2014</c:v>
                </c:pt>
              </c:strCache>
            </c:strRef>
          </c:tx>
          <c:spPr>
            <a:solidFill>
              <a:schemeClr val="tx1">
                <a:lumMod val="50000"/>
              </a:schemeClr>
            </a:solidFill>
            <a:ln w="22811">
              <a:solidFill>
                <a:schemeClr val="bg1"/>
              </a:solidFill>
            </a:ln>
          </c:spPr>
          <c:invertIfNegative val="0"/>
          <c:dLbls>
            <c:spPr>
              <a:noFill/>
              <a:ln w="22811">
                <a:noFill/>
              </a:ln>
            </c:spPr>
            <c:txPr>
              <a:bodyPr/>
              <a:lstStyle/>
              <a:p>
                <a:pPr>
                  <a:defRPr sz="10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Sheet1!$A$2:$A$17</c:f>
              <c:strCache>
                <c:ptCount val="9"/>
                <c:pt idx="0">
                  <c:v>Unnecessary (for career plans/ goals)</c:v>
                </c:pt>
                <c:pt idx="1">
                  <c:v>No interest (in pursuing an engineering career)</c:v>
                </c:pt>
                <c:pt idx="2">
                  <c:v>Prefer to pursue/ continue on a different career path</c:v>
                </c:pt>
                <c:pt idx="3">
                  <c:v>Will be working outside of Canada</c:v>
                </c:pt>
                <c:pt idx="4">
                  <c:v>Pursuing career in software (engineer/ developer)</c:v>
                </c:pt>
                <c:pt idx="5">
                  <c:v>Pursuing a career in medicine</c:v>
                </c:pt>
                <c:pt idx="6">
                  <c:v>Career will not be advanced/ little benefit to me by applying</c:v>
                </c:pt>
                <c:pt idx="7">
                  <c:v>Too much added responsibility</c:v>
                </c:pt>
                <c:pt idx="8">
                  <c:v>Cost/ fees mentions</c:v>
                </c:pt>
              </c:strCache>
            </c:strRef>
          </c:cat>
          <c:val>
            <c:numRef>
              <c:f>Sheet1!$B$2:$B$17</c:f>
              <c:numCache>
                <c:formatCode>0\ %</c:formatCode>
                <c:ptCount val="9"/>
                <c:pt idx="0">
                  <c:v>0.41</c:v>
                </c:pt>
                <c:pt idx="1">
                  <c:v>0.27</c:v>
                </c:pt>
                <c:pt idx="2">
                  <c:v>0.16</c:v>
                </c:pt>
                <c:pt idx="3">
                  <c:v>0.13</c:v>
                </c:pt>
                <c:pt idx="4">
                  <c:v>0.06</c:v>
                </c:pt>
                <c:pt idx="5">
                  <c:v>0.06</c:v>
                </c:pt>
                <c:pt idx="6">
                  <c:v>0.04</c:v>
                </c:pt>
                <c:pt idx="7">
                  <c:v>0.04</c:v>
                </c:pt>
                <c:pt idx="8">
                  <c:v>0.04</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Sheet1!$A$2:$A$17</c:f>
              <c:strCache>
                <c:ptCount val="9"/>
                <c:pt idx="0">
                  <c:v>Unnecessary (for career plans/ goals)</c:v>
                </c:pt>
                <c:pt idx="1">
                  <c:v>No interest (in pursuing an engineering career)</c:v>
                </c:pt>
                <c:pt idx="2">
                  <c:v>Prefer to pursue/ continue on a different career path</c:v>
                </c:pt>
                <c:pt idx="3">
                  <c:v>Will be working outside of Canada</c:v>
                </c:pt>
                <c:pt idx="4">
                  <c:v>Pursuing career in software (engineer/ developer)</c:v>
                </c:pt>
                <c:pt idx="5">
                  <c:v>Pursuing a career in medicine</c:v>
                </c:pt>
                <c:pt idx="6">
                  <c:v>Career will not be advanced/ little benefit to me by applying</c:v>
                </c:pt>
                <c:pt idx="7">
                  <c:v>Too much added responsibility</c:v>
                </c:pt>
                <c:pt idx="8">
                  <c:v>Cost/ fees mentions</c:v>
                </c:pt>
              </c:strCache>
            </c:strRef>
          </c:cat>
          <c:val>
            <c:numRef>
              <c:f>Sheet1!$C$2:$C$17</c:f>
              <c:numCache>
                <c:formatCode>0\ %</c:formatCode>
                <c:ptCount val="9"/>
                <c:pt idx="0">
                  <c:v>0.27</c:v>
                </c:pt>
                <c:pt idx="1">
                  <c:v>0.31</c:v>
                </c:pt>
                <c:pt idx="2">
                  <c:v>0.11</c:v>
                </c:pt>
                <c:pt idx="3">
                  <c:v>0.12</c:v>
                </c:pt>
                <c:pt idx="4">
                  <c:v>0.15</c:v>
                </c:pt>
                <c:pt idx="6">
                  <c:v>0.14000000000000001</c:v>
                </c:pt>
                <c:pt idx="7">
                  <c:v>0.02</c:v>
                </c:pt>
                <c:pt idx="8">
                  <c:v>0.04</c:v>
                </c:pt>
              </c:numCache>
            </c:numRef>
          </c:val>
        </c:ser>
        <c:dLbls>
          <c:showLegendKey val="0"/>
          <c:showVal val="0"/>
          <c:showCatName val="0"/>
          <c:showSerName val="0"/>
          <c:showPercent val="0"/>
          <c:showBubbleSize val="0"/>
        </c:dLbls>
        <c:gapWidth val="70"/>
        <c:overlap val="-3"/>
        <c:axId val="142135296"/>
        <c:axId val="142137216"/>
      </c:barChart>
      <c:catAx>
        <c:axId val="142135296"/>
        <c:scaling>
          <c:orientation val="maxMin"/>
        </c:scaling>
        <c:delete val="1"/>
        <c:axPos val="l"/>
        <c:numFmt formatCode="General" sourceLinked="1"/>
        <c:majorTickMark val="out"/>
        <c:minorTickMark val="none"/>
        <c:tickLblPos val="none"/>
        <c:crossAx val="142137216"/>
        <c:crosses val="autoZero"/>
        <c:auto val="1"/>
        <c:lblAlgn val="ctr"/>
        <c:lblOffset val="100"/>
        <c:tickLblSkip val="1"/>
        <c:tickMarkSkip val="1"/>
        <c:noMultiLvlLbl val="0"/>
      </c:catAx>
      <c:valAx>
        <c:axId val="142137216"/>
        <c:scaling>
          <c:orientation val="minMax"/>
          <c:max val="1"/>
          <c:min val="0"/>
        </c:scaling>
        <c:delete val="1"/>
        <c:axPos val="t"/>
        <c:numFmt formatCode="0\ %" sourceLinked="1"/>
        <c:majorTickMark val="out"/>
        <c:minorTickMark val="none"/>
        <c:tickLblPos val="none"/>
        <c:crossAx val="142135296"/>
        <c:crosses val="autoZero"/>
        <c:crossBetween val="between"/>
        <c:majorUnit val="0.2"/>
        <c:minorUnit val="0.1"/>
      </c:valAx>
      <c:spPr>
        <a:noFill/>
        <a:ln w="25400">
          <a:noFill/>
        </a:ln>
      </c:spPr>
    </c:plotArea>
    <c:legend>
      <c:legendPos val="r"/>
      <c:layout>
        <c:manualLayout>
          <c:xMode val="edge"/>
          <c:yMode val="edge"/>
          <c:x val="0.54031285601490875"/>
          <c:y val="0.39078896823109782"/>
          <c:w val="0.28345759597919101"/>
          <c:h val="4.4384631709451762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527"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95121951219521E-3"/>
          <c:y val="0.10683760683760683"/>
          <c:w val="1"/>
          <c:h val="0.8141025641025591"/>
        </c:manualLayout>
      </c:layout>
      <c:barChart>
        <c:barDir val="col"/>
        <c:grouping val="clustered"/>
        <c:varyColors val="0"/>
        <c:ser>
          <c:idx val="1"/>
          <c:order val="0"/>
          <c:tx>
            <c:strRef>
              <c:f>Sheet1!$B$1</c:f>
              <c:strCache>
                <c:ptCount val="1"/>
                <c:pt idx="0">
                  <c:v>2014</c:v>
                </c:pt>
              </c:strCache>
            </c:strRef>
          </c:tx>
          <c:spPr>
            <a:solidFill>
              <a:srgbClr val="10253F"/>
            </a:solidFill>
            <a:ln w="24869">
              <a:solidFill>
                <a:schemeClr val="bg1"/>
              </a:solidFill>
            </a:ln>
          </c:spPr>
          <c:invertIfNegative val="0"/>
          <c:dLbls>
            <c:spPr>
              <a:noFill/>
              <a:ln w="24869">
                <a:noFill/>
              </a:ln>
            </c:spPr>
            <c:txPr>
              <a:bodyPr/>
              <a:lstStyle/>
              <a:p>
                <a:pPr>
                  <a:defRPr sz="1200" b="1" i="0" u="none" strike="noStrike" baseline="0">
                    <a:solidFill>
                      <a:schemeClr val="tx1"/>
                    </a:solidFill>
                    <a:latin typeface="+mj-lt"/>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Oui, probablement</c:v>
                </c:pt>
                <c:pt idx="2">
                  <c:v>No, I probably won't</c:v>
                </c:pt>
                <c:pt idx="3">
                  <c:v>No, I definitely won't</c:v>
                </c:pt>
                <c:pt idx="4">
                  <c:v>Don't know/ Unsure</c:v>
                </c:pt>
              </c:strCache>
            </c:strRef>
          </c:cat>
          <c:val>
            <c:numRef>
              <c:f>Sheet1!$B$2:$B$6</c:f>
              <c:numCache>
                <c:formatCode>0\ %</c:formatCode>
                <c:ptCount val="5"/>
                <c:pt idx="0">
                  <c:v>0.11</c:v>
                </c:pt>
                <c:pt idx="1">
                  <c:v>0.17</c:v>
                </c:pt>
                <c:pt idx="2">
                  <c:v>0.33</c:v>
                </c:pt>
                <c:pt idx="3">
                  <c:v>0.06</c:v>
                </c:pt>
                <c:pt idx="4">
                  <c:v>0.33</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mj-lt"/>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Oui, probablement</c:v>
                </c:pt>
                <c:pt idx="2">
                  <c:v>No, I probably won't</c:v>
                </c:pt>
                <c:pt idx="3">
                  <c:v>No, I definitely won't</c:v>
                </c:pt>
                <c:pt idx="4">
                  <c:v>Don't know/ Unsure</c:v>
                </c:pt>
              </c:strCache>
            </c:strRef>
          </c:cat>
          <c:val>
            <c:numRef>
              <c:f>Sheet1!$C$2:$C$6</c:f>
              <c:numCache>
                <c:formatCode>0\ %</c:formatCode>
                <c:ptCount val="5"/>
                <c:pt idx="0">
                  <c:v>0.08</c:v>
                </c:pt>
                <c:pt idx="1">
                  <c:v>0.25</c:v>
                </c:pt>
                <c:pt idx="2">
                  <c:v>0.3</c:v>
                </c:pt>
                <c:pt idx="3">
                  <c:v>0.08</c:v>
                </c:pt>
                <c:pt idx="4">
                  <c:v>0.28999999999999998</c:v>
                </c:pt>
              </c:numCache>
            </c:numRef>
          </c:val>
        </c:ser>
        <c:dLbls>
          <c:showLegendKey val="0"/>
          <c:showVal val="0"/>
          <c:showCatName val="0"/>
          <c:showSerName val="0"/>
          <c:showPercent val="0"/>
          <c:showBubbleSize val="0"/>
        </c:dLbls>
        <c:gapWidth val="70"/>
        <c:overlap val="-3"/>
        <c:axId val="150480768"/>
        <c:axId val="150482304"/>
      </c:barChart>
      <c:catAx>
        <c:axId val="150480768"/>
        <c:scaling>
          <c:orientation val="minMax"/>
        </c:scaling>
        <c:delete val="1"/>
        <c:axPos val="b"/>
        <c:numFmt formatCode="General" sourceLinked="1"/>
        <c:majorTickMark val="out"/>
        <c:minorTickMark val="none"/>
        <c:tickLblPos val="none"/>
        <c:crossAx val="150482304"/>
        <c:crosses val="autoZero"/>
        <c:auto val="1"/>
        <c:lblAlgn val="ctr"/>
        <c:lblOffset val="100"/>
        <c:tickLblSkip val="1"/>
        <c:tickMarkSkip val="1"/>
        <c:noMultiLvlLbl val="0"/>
      </c:catAx>
      <c:valAx>
        <c:axId val="150482304"/>
        <c:scaling>
          <c:orientation val="minMax"/>
          <c:max val="1"/>
          <c:min val="0"/>
        </c:scaling>
        <c:delete val="1"/>
        <c:axPos val="l"/>
        <c:numFmt formatCode="0\ %" sourceLinked="1"/>
        <c:majorTickMark val="out"/>
        <c:minorTickMark val="none"/>
        <c:tickLblPos val="none"/>
        <c:crossAx val="150480768"/>
        <c:crosses val="autoZero"/>
        <c:crossBetween val="between"/>
        <c:majorUnit val="0.2"/>
        <c:minorUnit val="0.1"/>
      </c:valAx>
      <c:spPr>
        <a:noFill/>
        <a:ln w="24869">
          <a:noFill/>
        </a:ln>
      </c:spPr>
    </c:plotArea>
    <c:legend>
      <c:legendPos val="t"/>
      <c:layout>
        <c:manualLayout>
          <c:xMode val="edge"/>
          <c:yMode val="edge"/>
          <c:x val="0.38149553051982338"/>
          <c:y val="0.20699708454810495"/>
          <c:w val="0.16091238511131145"/>
          <c:h val="6.681917311356488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4" b="1"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5092873006258834E-3"/>
          <c:w val="1"/>
          <c:h val="0.9124423963133641"/>
        </c:manualLayout>
      </c:layout>
      <c:barChart>
        <c:barDir val="col"/>
        <c:grouping val="clustered"/>
        <c:varyColors val="0"/>
        <c:ser>
          <c:idx val="4"/>
          <c:order val="0"/>
          <c:tx>
            <c:strRef>
              <c:f>Sheet1!$B$1</c:f>
              <c:strCache>
                <c:ptCount val="1"/>
                <c:pt idx="0">
                  <c:v>2014</c:v>
                </c:pt>
              </c:strCache>
            </c:strRef>
          </c:tx>
          <c:spPr>
            <a:solidFill>
              <a:schemeClr val="tx1">
                <a:lumMod val="50000"/>
              </a:schemeClr>
            </a:solidFill>
            <a:ln w="24399">
              <a:solidFill>
                <a:schemeClr val="bg1"/>
              </a:solidFill>
            </a:ln>
          </c:spPr>
          <c:invertIfNegative val="0"/>
          <c:dPt>
            <c:idx val="3"/>
            <c:invertIfNegative val="0"/>
            <c:bubble3D val="0"/>
          </c:dPt>
          <c:dLbls>
            <c:spPr>
              <a:noFill/>
              <a:ln w="24399">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Within six months after graduation</c:v>
                </c:pt>
                <c:pt idx="1">
                  <c:v>Within a year after graduation</c:v>
                </c:pt>
                <c:pt idx="2">
                  <c:v>More than a year after graduation</c:v>
                </c:pt>
                <c:pt idx="3">
                  <c:v>Don't know/unsure</c:v>
                </c:pt>
              </c:strCache>
            </c:strRef>
          </c:cat>
          <c:val>
            <c:numRef>
              <c:f>Sheet1!$B$2:$B$5</c:f>
              <c:numCache>
                <c:formatCode>0\ %</c:formatCode>
                <c:ptCount val="4"/>
                <c:pt idx="0">
                  <c:v>0.43</c:v>
                </c:pt>
                <c:pt idx="1">
                  <c:v>0.18</c:v>
                </c:pt>
                <c:pt idx="2">
                  <c:v>0.21</c:v>
                </c:pt>
                <c:pt idx="3">
                  <c:v>0.19</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Within six months after graduation</c:v>
                </c:pt>
                <c:pt idx="1">
                  <c:v>Within a year after graduation</c:v>
                </c:pt>
                <c:pt idx="2">
                  <c:v>More than a year after graduation</c:v>
                </c:pt>
                <c:pt idx="3">
                  <c:v>Don't know/unsure</c:v>
                </c:pt>
              </c:strCache>
            </c:strRef>
          </c:cat>
          <c:val>
            <c:numRef>
              <c:f>Sheet1!$C$2:$C$5</c:f>
              <c:numCache>
                <c:formatCode>0\ %</c:formatCode>
                <c:ptCount val="4"/>
                <c:pt idx="0">
                  <c:v>0.44</c:v>
                </c:pt>
                <c:pt idx="1">
                  <c:v>0.17</c:v>
                </c:pt>
                <c:pt idx="2">
                  <c:v>0.2</c:v>
                </c:pt>
                <c:pt idx="3">
                  <c:v>0.19</c:v>
                </c:pt>
              </c:numCache>
            </c:numRef>
          </c:val>
        </c:ser>
        <c:dLbls>
          <c:showLegendKey val="0"/>
          <c:showVal val="1"/>
          <c:showCatName val="0"/>
          <c:showSerName val="0"/>
          <c:showPercent val="0"/>
          <c:showBubbleSize val="0"/>
        </c:dLbls>
        <c:gapWidth val="70"/>
        <c:overlap val="-3"/>
        <c:axId val="150223872"/>
        <c:axId val="150233856"/>
      </c:barChart>
      <c:catAx>
        <c:axId val="150223872"/>
        <c:scaling>
          <c:orientation val="minMax"/>
        </c:scaling>
        <c:delete val="1"/>
        <c:axPos val="b"/>
        <c:numFmt formatCode="General" sourceLinked="1"/>
        <c:majorTickMark val="out"/>
        <c:minorTickMark val="none"/>
        <c:tickLblPos val="none"/>
        <c:crossAx val="150233856"/>
        <c:crosses val="autoZero"/>
        <c:auto val="0"/>
        <c:lblAlgn val="ctr"/>
        <c:lblOffset val="100"/>
        <c:tickLblSkip val="1"/>
        <c:tickMarkSkip val="1"/>
        <c:noMultiLvlLbl val="0"/>
      </c:catAx>
      <c:valAx>
        <c:axId val="150233856"/>
        <c:scaling>
          <c:orientation val="minMax"/>
          <c:max val="1"/>
          <c:min val="0"/>
        </c:scaling>
        <c:delete val="1"/>
        <c:axPos val="l"/>
        <c:numFmt formatCode="0\ %" sourceLinked="1"/>
        <c:majorTickMark val="out"/>
        <c:minorTickMark val="none"/>
        <c:tickLblPos val="none"/>
        <c:crossAx val="150223872"/>
        <c:crosses val="autoZero"/>
        <c:crossBetween val="between"/>
        <c:majorUnit val="0.2"/>
        <c:minorUnit val="0.1"/>
      </c:valAx>
      <c:spPr>
        <a:noFill/>
        <a:ln w="24399">
          <a:noFill/>
        </a:ln>
      </c:spPr>
    </c:plotArea>
    <c:legend>
      <c:legendPos val="t"/>
      <c:layout>
        <c:manualLayout>
          <c:xMode val="edge"/>
          <c:yMode val="edge"/>
          <c:x val="0.39284837789189669"/>
          <c:y val="3.2051282051282048E-2"/>
          <c:w val="0.20967887976288299"/>
          <c:h val="0.10550953967292548"/>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585" b="1"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39686872058694"/>
          <c:y val="0"/>
          <c:w val="0.52639123974839863"/>
          <c:h val="1"/>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22560">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Want required experience</c:v>
                </c:pt>
                <c:pt idx="1">
                  <c:v>Taking time off/ pursuing other interests</c:v>
                </c:pt>
                <c:pt idx="2">
                  <c:v>Intend to get a graduate degree</c:v>
                </c:pt>
                <c:pt idx="3">
                  <c:v>Not sure if need in chosen field of work</c:v>
                </c:pt>
              </c:strCache>
            </c:strRef>
          </c:cat>
          <c:val>
            <c:numRef>
              <c:f>Sheet1!$B$2:$B$5</c:f>
              <c:numCache>
                <c:formatCode>0\ %</c:formatCode>
                <c:ptCount val="4"/>
                <c:pt idx="0">
                  <c:v>0.87</c:v>
                </c:pt>
                <c:pt idx="1">
                  <c:v>0.02</c:v>
                </c:pt>
                <c:pt idx="2">
                  <c:v>0.02</c:v>
                </c:pt>
                <c:pt idx="3">
                  <c:v>0.02</c:v>
                </c:pt>
              </c:numCache>
            </c:numRef>
          </c:val>
        </c:ser>
        <c:ser>
          <c:idx val="0"/>
          <c:order val="1"/>
          <c:tx>
            <c:strRef>
              <c:f>Sheet1!$C$1</c:f>
              <c:strCache>
                <c:ptCount val="1"/>
                <c:pt idx="0">
                  <c:v>2013</c:v>
                </c:pt>
              </c:strCache>
            </c:strRef>
          </c:tx>
          <c:spPr>
            <a:solidFill>
              <a:schemeClr val="tx1"/>
            </a:solidFill>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Want required experience</c:v>
                </c:pt>
                <c:pt idx="1">
                  <c:v>Taking time off/ pursuing other interests</c:v>
                </c:pt>
                <c:pt idx="2">
                  <c:v>Intend to get a graduate degree</c:v>
                </c:pt>
                <c:pt idx="3">
                  <c:v>Not sure if need in chosen field of work</c:v>
                </c:pt>
              </c:strCache>
            </c:strRef>
          </c:cat>
          <c:val>
            <c:numRef>
              <c:f>Sheet1!$C$2:$C$5</c:f>
              <c:numCache>
                <c:formatCode>0\ %</c:formatCode>
                <c:ptCount val="4"/>
                <c:pt idx="0">
                  <c:v>0.87</c:v>
                </c:pt>
                <c:pt idx="1">
                  <c:v>0.01</c:v>
                </c:pt>
                <c:pt idx="2">
                  <c:v>0.03</c:v>
                </c:pt>
                <c:pt idx="3">
                  <c:v>0.02</c:v>
                </c:pt>
              </c:numCache>
            </c:numRef>
          </c:val>
        </c:ser>
        <c:dLbls>
          <c:showLegendKey val="0"/>
          <c:showVal val="0"/>
          <c:showCatName val="0"/>
          <c:showSerName val="0"/>
          <c:showPercent val="0"/>
          <c:showBubbleSize val="0"/>
        </c:dLbls>
        <c:gapWidth val="70"/>
        <c:overlap val="-3"/>
        <c:axId val="150276352"/>
        <c:axId val="150321024"/>
      </c:barChart>
      <c:catAx>
        <c:axId val="150276352"/>
        <c:scaling>
          <c:orientation val="maxMin"/>
        </c:scaling>
        <c:delete val="1"/>
        <c:axPos val="l"/>
        <c:numFmt formatCode="General" sourceLinked="1"/>
        <c:majorTickMark val="out"/>
        <c:minorTickMark val="none"/>
        <c:tickLblPos val="none"/>
        <c:crossAx val="150321024"/>
        <c:crosses val="autoZero"/>
        <c:auto val="1"/>
        <c:lblAlgn val="ctr"/>
        <c:lblOffset val="100"/>
        <c:tickLblSkip val="1"/>
        <c:tickMarkSkip val="1"/>
        <c:noMultiLvlLbl val="0"/>
      </c:catAx>
      <c:valAx>
        <c:axId val="150321024"/>
        <c:scaling>
          <c:orientation val="minMax"/>
          <c:max val="1.1499999999999901"/>
          <c:min val="0"/>
        </c:scaling>
        <c:delete val="1"/>
        <c:axPos val="t"/>
        <c:numFmt formatCode="0\ %" sourceLinked="1"/>
        <c:majorTickMark val="out"/>
        <c:minorTickMark val="none"/>
        <c:tickLblPos val="none"/>
        <c:crossAx val="150276352"/>
        <c:crosses val="autoZero"/>
        <c:crossBetween val="between"/>
        <c:majorUnit val="0.2"/>
        <c:minorUnit val="0.1"/>
      </c:valAx>
      <c:spPr>
        <a:noFill/>
        <a:ln w="22560">
          <a:noFill/>
        </a:ln>
      </c:spPr>
    </c:plotArea>
    <c:plotVisOnly val="1"/>
    <c:dispBlanksAs val="gap"/>
    <c:showDLblsOverMax val="0"/>
  </c:chart>
  <c:spPr>
    <a:noFill/>
    <a:ln>
      <a:noFill/>
    </a:ln>
  </c:spPr>
  <c:txPr>
    <a:bodyPr/>
    <a:lstStyle/>
    <a:p>
      <a:pPr>
        <a:defRPr sz="1488" b="1"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9751810934876785"/>
          <c:w val="1"/>
          <c:h val="0.6759389386852338"/>
        </c:manualLayout>
      </c:layout>
      <c:barChart>
        <c:barDir val="col"/>
        <c:grouping val="clustered"/>
        <c:varyColors val="0"/>
        <c:ser>
          <c:idx val="2"/>
          <c:order val="0"/>
          <c:tx>
            <c:strRef>
              <c:f>Sheet1!$B$1</c:f>
              <c:strCache>
                <c:ptCount val="1"/>
                <c:pt idx="0">
                  <c:v>2014</c:v>
                </c:pt>
              </c:strCache>
            </c:strRef>
          </c:tx>
          <c:spPr>
            <a:solidFill>
              <a:srgbClr val="10253F"/>
            </a:solidFill>
            <a:ln w="24870">
              <a:noFill/>
            </a:ln>
          </c:spPr>
          <c:invertIfNegative val="0"/>
          <c:dLbls>
            <c:spPr>
              <a:noFill/>
              <a:ln w="24870">
                <a:noFill/>
              </a:ln>
            </c:spPr>
            <c:txPr>
              <a:bodyPr/>
              <a:lstStyle/>
              <a:p>
                <a:pPr>
                  <a:defRPr sz="11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Very likely</c:v>
                </c:pt>
                <c:pt idx="1">
                  <c:v>Somewhat likely</c:v>
                </c:pt>
                <c:pt idx="2">
                  <c:v>Somewhat unlikely</c:v>
                </c:pt>
                <c:pt idx="3">
                  <c:v>Very unlikely</c:v>
                </c:pt>
                <c:pt idx="4">
                  <c:v>Don't know / Unsure</c:v>
                </c:pt>
              </c:strCache>
            </c:strRef>
          </c:cat>
          <c:val>
            <c:numRef>
              <c:f>Sheet1!$B$2:$B$6</c:f>
              <c:numCache>
                <c:formatCode>0\ %</c:formatCode>
                <c:ptCount val="5"/>
                <c:pt idx="0">
                  <c:v>0.57999999999999996</c:v>
                </c:pt>
                <c:pt idx="1">
                  <c:v>0.31</c:v>
                </c:pt>
                <c:pt idx="2">
                  <c:v>0.05</c:v>
                </c:pt>
                <c:pt idx="3">
                  <c:v>0.02</c:v>
                </c:pt>
                <c:pt idx="4">
                  <c:v>0.04</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1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Very likely</c:v>
                </c:pt>
                <c:pt idx="1">
                  <c:v>Somewhat likely</c:v>
                </c:pt>
                <c:pt idx="2">
                  <c:v>Somewhat unlikely</c:v>
                </c:pt>
                <c:pt idx="3">
                  <c:v>Very unlikely</c:v>
                </c:pt>
                <c:pt idx="4">
                  <c:v>Don't know / Unsure</c:v>
                </c:pt>
              </c:strCache>
            </c:strRef>
          </c:cat>
          <c:val>
            <c:numRef>
              <c:f>Sheet1!$C$2:$C$6</c:f>
              <c:numCache>
                <c:formatCode>0\ %</c:formatCode>
                <c:ptCount val="5"/>
                <c:pt idx="0">
                  <c:v>0.57999999999999996</c:v>
                </c:pt>
                <c:pt idx="1">
                  <c:v>0.32</c:v>
                </c:pt>
                <c:pt idx="2">
                  <c:v>0.04</c:v>
                </c:pt>
                <c:pt idx="3">
                  <c:v>0.02</c:v>
                </c:pt>
                <c:pt idx="4">
                  <c:v>0.04</c:v>
                </c:pt>
              </c:numCache>
            </c:numRef>
          </c:val>
        </c:ser>
        <c:dLbls>
          <c:showLegendKey val="0"/>
          <c:showVal val="0"/>
          <c:showCatName val="0"/>
          <c:showSerName val="0"/>
          <c:showPercent val="0"/>
          <c:showBubbleSize val="0"/>
        </c:dLbls>
        <c:gapWidth val="70"/>
        <c:overlap val="-3"/>
        <c:axId val="47495040"/>
        <c:axId val="47698688"/>
      </c:barChart>
      <c:catAx>
        <c:axId val="47495040"/>
        <c:scaling>
          <c:orientation val="minMax"/>
        </c:scaling>
        <c:delete val="1"/>
        <c:axPos val="b"/>
        <c:numFmt formatCode="General" sourceLinked="1"/>
        <c:majorTickMark val="out"/>
        <c:minorTickMark val="none"/>
        <c:tickLblPos val="none"/>
        <c:crossAx val="47698688"/>
        <c:crosses val="autoZero"/>
        <c:auto val="1"/>
        <c:lblAlgn val="ctr"/>
        <c:lblOffset val="100"/>
        <c:tickLblSkip val="1"/>
        <c:tickMarkSkip val="1"/>
        <c:noMultiLvlLbl val="0"/>
      </c:catAx>
      <c:valAx>
        <c:axId val="47698688"/>
        <c:scaling>
          <c:orientation val="minMax"/>
          <c:max val="1"/>
          <c:min val="0"/>
        </c:scaling>
        <c:delete val="1"/>
        <c:axPos val="l"/>
        <c:numFmt formatCode="0\ %" sourceLinked="1"/>
        <c:majorTickMark val="out"/>
        <c:minorTickMark val="none"/>
        <c:tickLblPos val="none"/>
        <c:crossAx val="47495040"/>
        <c:crosses val="autoZero"/>
        <c:crossBetween val="between"/>
        <c:majorUnit val="0.2"/>
        <c:minorUnit val="0.1"/>
      </c:valAx>
      <c:spPr>
        <a:noFill/>
        <a:ln w="24870">
          <a:noFill/>
        </a:ln>
      </c:spPr>
    </c:plotArea>
    <c:legend>
      <c:legendPos val="t"/>
      <c:layout>
        <c:manualLayout>
          <c:xMode val="edge"/>
          <c:yMode val="edge"/>
          <c:x val="0.37199408494523273"/>
          <c:y val="7.077350117759397E-2"/>
          <c:w val="0.2176807729970725"/>
          <c:h val="9.3316869347266934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786908012366588E-2"/>
          <c:y val="2.2471910112360155E-3"/>
          <c:w val="0.74380034398175898"/>
          <c:h val="1"/>
        </c:manualLayout>
      </c:layout>
      <c:barChart>
        <c:barDir val="bar"/>
        <c:grouping val="clustered"/>
        <c:varyColors val="0"/>
        <c:ser>
          <c:idx val="2"/>
          <c:order val="0"/>
          <c:tx>
            <c:strRef>
              <c:f>Sheet1!$B$1</c:f>
              <c:strCache>
                <c:ptCount val="1"/>
                <c:pt idx="0">
                  <c:v>2014</c:v>
                </c:pt>
              </c:strCache>
            </c:strRef>
          </c:tx>
          <c:spPr>
            <a:solidFill>
              <a:srgbClr val="10253F"/>
            </a:solidFill>
            <a:ln w="23493">
              <a:solidFill>
                <a:schemeClr val="bg1"/>
              </a:solidFill>
            </a:ln>
          </c:spPr>
          <c:invertIfNegative val="0"/>
          <c:dLbls>
            <c:spPr>
              <a:noFill/>
              <a:ln w="23493">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Canada</c:v>
                </c:pt>
                <c:pt idx="1">
                  <c:v>US</c:v>
                </c:pt>
                <c:pt idx="2">
                  <c:v>Europe</c:v>
                </c:pt>
                <c:pt idx="3">
                  <c:v>Asia</c:v>
                </c:pt>
                <c:pt idx="4">
                  <c:v>Other</c:v>
                </c:pt>
              </c:strCache>
            </c:strRef>
          </c:cat>
          <c:val>
            <c:numRef>
              <c:f>Sheet1!$B$2:$B$6</c:f>
              <c:numCache>
                <c:formatCode>0\ %</c:formatCode>
                <c:ptCount val="5"/>
                <c:pt idx="0">
                  <c:v>0.99</c:v>
                </c:pt>
                <c:pt idx="1">
                  <c:v>0.21</c:v>
                </c:pt>
                <c:pt idx="2">
                  <c:v>0.08</c:v>
                </c:pt>
                <c:pt idx="3">
                  <c:v>0.05</c:v>
                </c:pt>
                <c:pt idx="4">
                  <c:v>0.03</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Canada</c:v>
                </c:pt>
                <c:pt idx="1">
                  <c:v>US</c:v>
                </c:pt>
                <c:pt idx="2">
                  <c:v>Europe</c:v>
                </c:pt>
                <c:pt idx="3">
                  <c:v>Asia</c:v>
                </c:pt>
                <c:pt idx="4">
                  <c:v>Other</c:v>
                </c:pt>
              </c:strCache>
            </c:strRef>
          </c:cat>
          <c:val>
            <c:numRef>
              <c:f>Sheet1!$C$2:$C$6</c:f>
              <c:numCache>
                <c:formatCode>0\ %</c:formatCode>
                <c:ptCount val="5"/>
                <c:pt idx="0">
                  <c:v>0.99</c:v>
                </c:pt>
                <c:pt idx="1">
                  <c:v>0.18</c:v>
                </c:pt>
                <c:pt idx="2">
                  <c:v>0.08</c:v>
                </c:pt>
                <c:pt idx="3">
                  <c:v>0.05</c:v>
                </c:pt>
                <c:pt idx="4">
                  <c:v>0.03</c:v>
                </c:pt>
              </c:numCache>
            </c:numRef>
          </c:val>
        </c:ser>
        <c:dLbls>
          <c:showLegendKey val="0"/>
          <c:showVal val="0"/>
          <c:showCatName val="0"/>
          <c:showSerName val="0"/>
          <c:showPercent val="0"/>
          <c:showBubbleSize val="0"/>
        </c:dLbls>
        <c:gapWidth val="70"/>
        <c:overlap val="-3"/>
        <c:axId val="151930752"/>
        <c:axId val="151932288"/>
      </c:barChart>
      <c:catAx>
        <c:axId val="151930752"/>
        <c:scaling>
          <c:orientation val="maxMin"/>
        </c:scaling>
        <c:delete val="1"/>
        <c:axPos val="l"/>
        <c:numFmt formatCode="General" sourceLinked="1"/>
        <c:majorTickMark val="out"/>
        <c:minorTickMark val="none"/>
        <c:tickLblPos val="none"/>
        <c:crossAx val="151932288"/>
        <c:crosses val="autoZero"/>
        <c:auto val="1"/>
        <c:lblAlgn val="ctr"/>
        <c:lblOffset val="100"/>
        <c:tickLblSkip val="1"/>
        <c:tickMarkSkip val="1"/>
        <c:noMultiLvlLbl val="0"/>
      </c:catAx>
      <c:valAx>
        <c:axId val="151932288"/>
        <c:scaling>
          <c:orientation val="minMax"/>
          <c:max val="1.1499999999999901"/>
          <c:min val="0"/>
        </c:scaling>
        <c:delete val="1"/>
        <c:axPos val="t"/>
        <c:numFmt formatCode="0\ %" sourceLinked="1"/>
        <c:majorTickMark val="out"/>
        <c:minorTickMark val="none"/>
        <c:tickLblPos val="none"/>
        <c:crossAx val="151930752"/>
        <c:crosses val="autoZero"/>
        <c:crossBetween val="between"/>
        <c:majorUnit val="0.2"/>
        <c:minorUnit val="0.1"/>
      </c:valAx>
      <c:spPr>
        <a:noFill/>
        <a:ln w="23493">
          <a:noFill/>
        </a:ln>
      </c:spPr>
    </c:plotArea>
    <c:legend>
      <c:legendPos val="r"/>
      <c:layout>
        <c:manualLayout>
          <c:xMode val="edge"/>
          <c:yMode val="edge"/>
          <c:x val="0.89660160943672329"/>
          <c:y val="1.1142056528551403E-2"/>
          <c:w val="0.10339839056327667"/>
          <c:h val="0.14189711604742791"/>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572" b="1" i="0" u="none" strike="noStrike" baseline="0">
          <a:solidFill>
            <a:schemeClr val="tx1"/>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15321127027852"/>
          <c:y val="1.8072352500847658E-2"/>
          <c:w val="0.67152172063280235"/>
          <c:h val="0.9819277108433736"/>
        </c:manualLayout>
      </c:layout>
      <c:barChart>
        <c:barDir val="bar"/>
        <c:grouping val="clustered"/>
        <c:varyColors val="0"/>
        <c:ser>
          <c:idx val="2"/>
          <c:order val="0"/>
          <c:tx>
            <c:strRef>
              <c:f>Sheet1!$B$1</c:f>
              <c:strCache>
                <c:ptCount val="1"/>
                <c:pt idx="0">
                  <c:v>2014</c:v>
                </c:pt>
              </c:strCache>
            </c:strRef>
          </c:tx>
          <c:spPr>
            <a:solidFill>
              <a:srgbClr val="10253F"/>
            </a:solidFill>
            <a:ln w="23563">
              <a:noFill/>
            </a:ln>
          </c:spPr>
          <c:invertIfNegative val="0"/>
          <c:dLbls>
            <c:txPr>
              <a:bodyPr/>
              <a:lstStyle/>
              <a:p>
                <a:pPr>
                  <a:defRPr sz="800" b="1" i="0" baseline="0">
                    <a:latin typeface="Calibri" pitchFamily="34" charset="0"/>
                  </a:defRPr>
                </a:pPr>
                <a:endParaRPr lang="en-US"/>
              </a:p>
            </c:txPr>
            <c:showLegendKey val="0"/>
            <c:showVal val="1"/>
            <c:showCatName val="0"/>
            <c:showSerName val="0"/>
            <c:showPercent val="0"/>
            <c:showBubbleSize val="0"/>
            <c:showLeaderLines val="0"/>
          </c:dLbls>
          <c:cat>
            <c:strRef>
              <c:f>Sheet1!$A$2:$A$13</c:f>
              <c:strCache>
                <c:ptCount val="12"/>
                <c:pt idx="0">
                  <c:v>Ontario</c:v>
                </c:pt>
                <c:pt idx="1">
                  <c:v>Alberta</c:v>
                </c:pt>
                <c:pt idx="2">
                  <c:v>British Columbia</c:v>
                </c:pt>
                <c:pt idx="3">
                  <c:v>Quebec</c:v>
                </c:pt>
                <c:pt idx="4">
                  <c:v>Saskatchewan</c:v>
                </c:pt>
                <c:pt idx="5">
                  <c:v>New Brunswick</c:v>
                </c:pt>
                <c:pt idx="6">
                  <c:v>Nova Scotia</c:v>
                </c:pt>
                <c:pt idx="7">
                  <c:v>Manitoba</c:v>
                </c:pt>
                <c:pt idx="8">
                  <c:v>Newfoundland/ Labrador</c:v>
                </c:pt>
                <c:pt idx="9">
                  <c:v>Yukon/ Northwest Territories/ Nunavut</c:v>
                </c:pt>
                <c:pt idx="10">
                  <c:v>Prince Edward Island</c:v>
                </c:pt>
                <c:pt idx="11">
                  <c:v>Don't know/ Unsure</c:v>
                </c:pt>
              </c:strCache>
            </c:strRef>
          </c:cat>
          <c:val>
            <c:numRef>
              <c:f>Sheet1!$B$2:$B$13</c:f>
              <c:numCache>
                <c:formatCode>0\ %</c:formatCode>
                <c:ptCount val="12"/>
                <c:pt idx="0">
                  <c:v>0.51</c:v>
                </c:pt>
                <c:pt idx="1">
                  <c:v>0.33</c:v>
                </c:pt>
                <c:pt idx="2">
                  <c:v>0.27</c:v>
                </c:pt>
                <c:pt idx="3">
                  <c:v>0.2</c:v>
                </c:pt>
                <c:pt idx="4">
                  <c:v>7.0000000000000007E-2</c:v>
                </c:pt>
                <c:pt idx="5">
                  <c:v>0.04</c:v>
                </c:pt>
                <c:pt idx="6">
                  <c:v>0.04</c:v>
                </c:pt>
                <c:pt idx="7">
                  <c:v>0.04</c:v>
                </c:pt>
                <c:pt idx="8">
                  <c:v>0.03</c:v>
                </c:pt>
                <c:pt idx="9">
                  <c:v>0.02</c:v>
                </c:pt>
                <c:pt idx="10">
                  <c:v>0.01</c:v>
                </c:pt>
                <c:pt idx="11">
                  <c:v>0.04</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8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Sheet1!$A$2:$A$13</c:f>
              <c:strCache>
                <c:ptCount val="12"/>
                <c:pt idx="0">
                  <c:v>Ontario</c:v>
                </c:pt>
                <c:pt idx="1">
                  <c:v>Alberta</c:v>
                </c:pt>
                <c:pt idx="2">
                  <c:v>British Columbia</c:v>
                </c:pt>
                <c:pt idx="3">
                  <c:v>Quebec</c:v>
                </c:pt>
                <c:pt idx="4">
                  <c:v>Saskatchewan</c:v>
                </c:pt>
                <c:pt idx="5">
                  <c:v>New Brunswick</c:v>
                </c:pt>
                <c:pt idx="6">
                  <c:v>Nova Scotia</c:v>
                </c:pt>
                <c:pt idx="7">
                  <c:v>Manitoba</c:v>
                </c:pt>
                <c:pt idx="8">
                  <c:v>Newfoundland/ Labrador</c:v>
                </c:pt>
                <c:pt idx="9">
                  <c:v>Yukon/ Northwest Territories/ Nunavut</c:v>
                </c:pt>
                <c:pt idx="10">
                  <c:v>Prince Edward Island</c:v>
                </c:pt>
                <c:pt idx="11">
                  <c:v>Don't know/ Unsure</c:v>
                </c:pt>
              </c:strCache>
            </c:strRef>
          </c:cat>
          <c:val>
            <c:numRef>
              <c:f>Sheet1!$C$2:$C$13</c:f>
              <c:numCache>
                <c:formatCode>0\ %</c:formatCode>
                <c:ptCount val="12"/>
                <c:pt idx="0">
                  <c:v>0.5</c:v>
                </c:pt>
                <c:pt idx="1">
                  <c:v>0.33</c:v>
                </c:pt>
                <c:pt idx="2">
                  <c:v>0.3</c:v>
                </c:pt>
                <c:pt idx="3">
                  <c:v>0.19</c:v>
                </c:pt>
                <c:pt idx="4">
                  <c:v>0.06</c:v>
                </c:pt>
                <c:pt idx="5">
                  <c:v>0.05</c:v>
                </c:pt>
                <c:pt idx="6">
                  <c:v>0.04</c:v>
                </c:pt>
                <c:pt idx="7">
                  <c:v>0.03</c:v>
                </c:pt>
                <c:pt idx="8">
                  <c:v>0.02</c:v>
                </c:pt>
                <c:pt idx="9">
                  <c:v>0.02</c:v>
                </c:pt>
                <c:pt idx="10">
                  <c:v>0.01</c:v>
                </c:pt>
                <c:pt idx="11">
                  <c:v>0.03</c:v>
                </c:pt>
              </c:numCache>
            </c:numRef>
          </c:val>
        </c:ser>
        <c:dLbls>
          <c:showLegendKey val="0"/>
          <c:showVal val="0"/>
          <c:showCatName val="0"/>
          <c:showSerName val="0"/>
          <c:showPercent val="0"/>
          <c:showBubbleSize val="0"/>
        </c:dLbls>
        <c:gapWidth val="70"/>
        <c:overlap val="-3"/>
        <c:axId val="151368064"/>
        <c:axId val="151369600"/>
      </c:barChart>
      <c:catAx>
        <c:axId val="151368064"/>
        <c:scaling>
          <c:orientation val="maxMin"/>
        </c:scaling>
        <c:delete val="1"/>
        <c:axPos val="l"/>
        <c:numFmt formatCode="General" sourceLinked="1"/>
        <c:majorTickMark val="out"/>
        <c:minorTickMark val="none"/>
        <c:tickLblPos val="none"/>
        <c:crossAx val="151369600"/>
        <c:crosses val="autoZero"/>
        <c:auto val="1"/>
        <c:lblAlgn val="ctr"/>
        <c:lblOffset val="100"/>
        <c:tickLblSkip val="1"/>
        <c:tickMarkSkip val="1"/>
        <c:noMultiLvlLbl val="0"/>
      </c:catAx>
      <c:valAx>
        <c:axId val="151369600"/>
        <c:scaling>
          <c:orientation val="minMax"/>
          <c:max val="1.1499999999999901"/>
          <c:min val="0"/>
        </c:scaling>
        <c:delete val="1"/>
        <c:axPos val="t"/>
        <c:numFmt formatCode="0\ %" sourceLinked="1"/>
        <c:majorTickMark val="out"/>
        <c:minorTickMark val="none"/>
        <c:tickLblPos val="none"/>
        <c:crossAx val="151368064"/>
        <c:crosses val="autoZero"/>
        <c:crossBetween val="between"/>
        <c:majorUnit val="0.2"/>
        <c:minorUnit val="0.1"/>
      </c:valAx>
      <c:spPr>
        <a:noFill/>
        <a:ln w="23563">
          <a:noFill/>
        </a:ln>
      </c:spPr>
    </c:plotArea>
    <c:legend>
      <c:legendPos val="r"/>
      <c:layout>
        <c:manualLayout>
          <c:xMode val="edge"/>
          <c:yMode val="edge"/>
          <c:x val="0.91953190460597789"/>
          <c:y val="1.2518980024140803E-2"/>
          <c:w val="7.7358884356322932E-2"/>
          <c:h val="0.12083739399468403"/>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70"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73867428621285"/>
          <c:y val="0.11822558047747579"/>
          <c:w val="0.69562414116517979"/>
          <c:h val="0.86989644652199849"/>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9525">
              <a:solidFill>
                <a:schemeClr val="bg1"/>
              </a:solidFill>
            </a:ln>
          </c:spPr>
          <c:invertIfNegative val="0"/>
          <c:dPt>
            <c:idx val="2"/>
            <c:invertIfNegative val="0"/>
            <c:bubble3D val="0"/>
            <c:spPr>
              <a:solidFill>
                <a:srgbClr val="10253F"/>
              </a:solidFill>
              <a:ln w="9525">
                <a:solidFill>
                  <a:schemeClr val="bg1"/>
                </a:solidFill>
              </a:ln>
            </c:spPr>
          </c:dPt>
          <c:dLbls>
            <c:txPr>
              <a:bodyPr/>
              <a:lstStyle/>
              <a:p>
                <a:pPr>
                  <a:defRPr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Go into the workforce</c:v>
                </c:pt>
                <c:pt idx="1">
                  <c:v>Pursue more education</c:v>
                </c:pt>
                <c:pt idx="2">
                  <c:v>Don't know/ Unsure</c:v>
                </c:pt>
              </c:strCache>
            </c:strRef>
          </c:cat>
          <c:val>
            <c:numRef>
              <c:f>Sheet1!$B$2:$B$4</c:f>
              <c:numCache>
                <c:formatCode>0\ %</c:formatCode>
                <c:ptCount val="3"/>
                <c:pt idx="0">
                  <c:v>0.75</c:v>
                </c:pt>
                <c:pt idx="1">
                  <c:v>0.17</c:v>
                </c:pt>
                <c:pt idx="2">
                  <c:v>0.05</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Go into the workforce</c:v>
                </c:pt>
                <c:pt idx="1">
                  <c:v>Pursue more education</c:v>
                </c:pt>
                <c:pt idx="2">
                  <c:v>Don't know/ Unsure</c:v>
                </c:pt>
              </c:strCache>
            </c:strRef>
          </c:cat>
          <c:val>
            <c:numRef>
              <c:f>Sheet1!$C$2:$C$4</c:f>
              <c:numCache>
                <c:formatCode>0\ %</c:formatCode>
                <c:ptCount val="3"/>
                <c:pt idx="0">
                  <c:v>0.78</c:v>
                </c:pt>
                <c:pt idx="1">
                  <c:v>0.16</c:v>
                </c:pt>
                <c:pt idx="2">
                  <c:v>0.04</c:v>
                </c:pt>
              </c:numCache>
            </c:numRef>
          </c:val>
        </c:ser>
        <c:dLbls>
          <c:showLegendKey val="0"/>
          <c:showVal val="0"/>
          <c:showCatName val="0"/>
          <c:showSerName val="0"/>
          <c:showPercent val="0"/>
          <c:showBubbleSize val="0"/>
        </c:dLbls>
        <c:gapWidth val="70"/>
        <c:overlap val="-3"/>
        <c:axId val="37185792"/>
        <c:axId val="37191680"/>
      </c:barChart>
      <c:catAx>
        <c:axId val="37185792"/>
        <c:scaling>
          <c:orientation val="maxMin"/>
        </c:scaling>
        <c:delete val="1"/>
        <c:axPos val="l"/>
        <c:numFmt formatCode="General" sourceLinked="1"/>
        <c:majorTickMark val="out"/>
        <c:minorTickMark val="none"/>
        <c:tickLblPos val="none"/>
        <c:crossAx val="37191680"/>
        <c:crosses val="autoZero"/>
        <c:auto val="1"/>
        <c:lblAlgn val="ctr"/>
        <c:lblOffset val="100"/>
        <c:tickLblSkip val="1"/>
        <c:tickMarkSkip val="1"/>
        <c:noMultiLvlLbl val="0"/>
      </c:catAx>
      <c:valAx>
        <c:axId val="37191680"/>
        <c:scaling>
          <c:orientation val="minMax"/>
          <c:max val="1"/>
          <c:min val="0"/>
        </c:scaling>
        <c:delete val="1"/>
        <c:axPos val="t"/>
        <c:numFmt formatCode="0\ %" sourceLinked="1"/>
        <c:majorTickMark val="out"/>
        <c:minorTickMark val="none"/>
        <c:tickLblPos val="none"/>
        <c:crossAx val="37185792"/>
        <c:crosses val="autoZero"/>
        <c:crossBetween val="between"/>
        <c:majorUnit val="0.2"/>
        <c:minorUnit val="0.1"/>
      </c:valAx>
      <c:spPr>
        <a:noFill/>
        <a:ln w="25401">
          <a:noFill/>
        </a:ln>
      </c:spPr>
    </c:plotArea>
    <c:legend>
      <c:legendPos val="t"/>
      <c:layout>
        <c:manualLayout>
          <c:xMode val="edge"/>
          <c:yMode val="edge"/>
          <c:x val="0.38986978428250485"/>
          <c:y val="6.2871888111364876E-2"/>
          <c:w val="0.24934085109167448"/>
          <c:h val="6.088513345417066E-2"/>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000" b="1" i="0" u="none" strike="noStrike" baseline="0">
          <a:solidFill>
            <a:schemeClr val="tx1"/>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6565699195716921E-2"/>
          <c:w val="1"/>
          <c:h val="0.84885651927506001"/>
        </c:manualLayout>
      </c:layout>
      <c:barChart>
        <c:barDir val="col"/>
        <c:grouping val="clustered"/>
        <c:varyColors val="0"/>
        <c:ser>
          <c:idx val="5"/>
          <c:order val="0"/>
          <c:tx>
            <c:strRef>
              <c:f>Sheet1!$B$1</c:f>
              <c:strCache>
                <c:ptCount val="1"/>
                <c:pt idx="0">
                  <c:v>2014</c:v>
                </c:pt>
              </c:strCache>
            </c:strRef>
          </c:tx>
          <c:spPr>
            <a:solidFill>
              <a:schemeClr val="tx1">
                <a:lumMod val="50000"/>
              </a:schemeClr>
            </a:solidFill>
            <a:ln w="24898">
              <a:solidFill>
                <a:schemeClr val="bg1"/>
              </a:solidFill>
            </a:ln>
          </c:spPr>
          <c:invertIfNegative val="0"/>
          <c:dLbls>
            <c:spPr>
              <a:noFill/>
              <a:ln w="24898">
                <a:noFill/>
              </a:ln>
            </c:spPr>
            <c:txPr>
              <a:bodyPr/>
              <a:lstStyle/>
              <a:p>
                <a:pPr>
                  <a:defRPr sz="1200" b="1" i="0" u="none" strike="noStrike" baseline="0">
                    <a:solidFill>
                      <a:schemeClr val="tx1"/>
                    </a:solidFill>
                    <a:latin typeface="+mn-lt"/>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Sheet1!$B$2:$B$4</c:f>
              <c:numCache>
                <c:formatCode>0\ %</c:formatCode>
                <c:ptCount val="3"/>
                <c:pt idx="0">
                  <c:v>0.85</c:v>
                </c:pt>
                <c:pt idx="1">
                  <c:v>7.0000000000000007E-2</c:v>
                </c:pt>
                <c:pt idx="2">
                  <c:v>0.08</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mn-lt"/>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Sheet1!$C$2:$C$4</c:f>
              <c:numCache>
                <c:formatCode>0\ %</c:formatCode>
                <c:ptCount val="3"/>
                <c:pt idx="0">
                  <c:v>0.84</c:v>
                </c:pt>
                <c:pt idx="1">
                  <c:v>0.06</c:v>
                </c:pt>
                <c:pt idx="2">
                  <c:v>0.1</c:v>
                </c:pt>
              </c:numCache>
            </c:numRef>
          </c:val>
        </c:ser>
        <c:dLbls>
          <c:showLegendKey val="0"/>
          <c:showVal val="0"/>
          <c:showCatName val="0"/>
          <c:showSerName val="0"/>
          <c:showPercent val="0"/>
          <c:showBubbleSize val="0"/>
        </c:dLbls>
        <c:gapWidth val="201"/>
        <c:overlap val="-3"/>
        <c:axId val="151206912"/>
        <c:axId val="151216896"/>
      </c:barChart>
      <c:catAx>
        <c:axId val="151206912"/>
        <c:scaling>
          <c:orientation val="minMax"/>
        </c:scaling>
        <c:delete val="1"/>
        <c:axPos val="b"/>
        <c:numFmt formatCode="General" sourceLinked="1"/>
        <c:majorTickMark val="out"/>
        <c:minorTickMark val="none"/>
        <c:tickLblPos val="none"/>
        <c:crossAx val="151216896"/>
        <c:crosses val="autoZero"/>
        <c:auto val="1"/>
        <c:lblAlgn val="ctr"/>
        <c:lblOffset val="100"/>
        <c:tickLblSkip val="1"/>
        <c:tickMarkSkip val="1"/>
        <c:noMultiLvlLbl val="0"/>
      </c:catAx>
      <c:valAx>
        <c:axId val="151216896"/>
        <c:scaling>
          <c:orientation val="minMax"/>
          <c:max val="1"/>
          <c:min val="0"/>
        </c:scaling>
        <c:delete val="1"/>
        <c:axPos val="l"/>
        <c:numFmt formatCode="0\ %" sourceLinked="1"/>
        <c:majorTickMark val="out"/>
        <c:minorTickMark val="none"/>
        <c:tickLblPos val="none"/>
        <c:crossAx val="151206912"/>
        <c:crosses val="autoZero"/>
        <c:crossBetween val="between"/>
        <c:majorUnit val="0.2"/>
        <c:minorUnit val="0.1"/>
      </c:valAx>
      <c:spPr>
        <a:noFill/>
        <a:ln w="24898">
          <a:noFill/>
        </a:ln>
      </c:spPr>
    </c:plotArea>
    <c:legend>
      <c:legendPos val="t"/>
      <c:layout>
        <c:manualLayout>
          <c:xMode val="edge"/>
          <c:yMode val="edge"/>
          <c:x val="0.41702784192346215"/>
          <c:y val="6.1255742725880552E-2"/>
          <c:w val="0.15985044617952379"/>
          <c:h val="7.0195946027420381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6" b="1" i="0" u="none" strike="noStrike" baseline="0">
          <a:solidFill>
            <a:schemeClr val="tx1"/>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593842431623581"/>
          <c:y val="0.13101809988078494"/>
          <c:w val="0.6036905280607191"/>
          <c:h val="0.8328787925384199"/>
        </c:manualLayout>
      </c:layout>
      <c:barChart>
        <c:barDir val="bar"/>
        <c:grouping val="percentStacked"/>
        <c:varyColors val="0"/>
        <c:ser>
          <c:idx val="0"/>
          <c:order val="0"/>
          <c:tx>
            <c:strRef>
              <c:f>Sheet1!$D$1</c:f>
              <c:strCache>
                <c:ptCount val="1"/>
                <c:pt idx="0">
                  <c:v>Oui</c:v>
                </c:pt>
              </c:strCache>
            </c:strRef>
          </c:tx>
          <c:spPr>
            <a:solidFill>
              <a:schemeClr val="tx1">
                <a:lumMod val="75000"/>
              </a:schemeClr>
            </a:solidFill>
            <a:ln>
              <a:solidFill>
                <a:schemeClr val="bg1"/>
              </a:solidFill>
            </a:ln>
          </c:spPr>
          <c:invertIfNegative val="0"/>
          <c:dLbls>
            <c:txPr>
              <a:bodyPr/>
              <a:lstStyle/>
              <a:p>
                <a:pPr>
                  <a:defRPr sz="1200" b="1" i="0" baseline="0">
                    <a:solidFill>
                      <a:schemeClr val="bg1"/>
                    </a:solidFill>
                    <a:latin typeface="Calibri" pitchFamily="34" charset="0"/>
                  </a:defRPr>
                </a:pPr>
                <a:endParaRPr lang="en-US"/>
              </a:p>
            </c:txPr>
            <c:showLegendKey val="0"/>
            <c:showVal val="1"/>
            <c:showCatName val="0"/>
            <c:showSerName val="0"/>
            <c:showPercent val="0"/>
            <c:showBubbleSize val="0"/>
            <c:showLeaderLines val="0"/>
          </c:dLbls>
          <c:cat>
            <c:numRef>
              <c:f>Sheet1!$C$2:$C$7</c:f>
              <c:numCache>
                <c:formatCode>General</c:formatCode>
                <c:ptCount val="6"/>
                <c:pt idx="0" formatCode="0">
                  <c:v>2014</c:v>
                </c:pt>
                <c:pt idx="1">
                  <c:v>2013</c:v>
                </c:pt>
                <c:pt idx="2" formatCode="0">
                  <c:v>2014</c:v>
                </c:pt>
                <c:pt idx="3">
                  <c:v>2013</c:v>
                </c:pt>
                <c:pt idx="4" formatCode="0">
                  <c:v>2014</c:v>
                </c:pt>
                <c:pt idx="5">
                  <c:v>2013</c:v>
                </c:pt>
              </c:numCache>
            </c:numRef>
          </c:cat>
          <c:val>
            <c:numRef>
              <c:f>Sheet1!$D$2:$D$7</c:f>
              <c:numCache>
                <c:formatCode>0\ %</c:formatCode>
                <c:ptCount val="6"/>
                <c:pt idx="0">
                  <c:v>0.85</c:v>
                </c:pt>
                <c:pt idx="1">
                  <c:v>0.85</c:v>
                </c:pt>
                <c:pt idx="2">
                  <c:v>0.74</c:v>
                </c:pt>
                <c:pt idx="3">
                  <c:v>0.75</c:v>
                </c:pt>
                <c:pt idx="4">
                  <c:v>0.17</c:v>
                </c:pt>
                <c:pt idx="5">
                  <c:v>0.2</c:v>
                </c:pt>
              </c:numCache>
            </c:numRef>
          </c:val>
        </c:ser>
        <c:ser>
          <c:idx val="1"/>
          <c:order val="1"/>
          <c:tx>
            <c:strRef>
              <c:f>Sheet1!$E$1</c:f>
              <c:strCache>
                <c:ptCount val="1"/>
                <c:pt idx="0">
                  <c:v>Non</c:v>
                </c:pt>
              </c:strCache>
            </c:strRef>
          </c:tx>
          <c:spPr>
            <a:solidFill>
              <a:schemeClr val="tx1">
                <a:lumMod val="60000"/>
                <a:lumOff val="40000"/>
              </a:schemeClr>
            </a:solidFill>
            <a:ln w="12700">
              <a:solidFill>
                <a:schemeClr val="bg1"/>
              </a:solidFill>
            </a:ln>
          </c:spPr>
          <c:invertIfNegative val="0"/>
          <c:dPt>
            <c:idx val="1"/>
            <c:invertIfNegative val="0"/>
            <c:bubble3D val="0"/>
          </c:dPt>
          <c:dLbls>
            <c:txPr>
              <a:bodyPr/>
              <a:lstStyle/>
              <a:p>
                <a:pPr>
                  <a:defRPr sz="1200" b="1" i="0" baseline="0">
                    <a:solidFill>
                      <a:schemeClr val="bg1"/>
                    </a:solidFill>
                    <a:latin typeface="Calibri" pitchFamily="34" charset="0"/>
                  </a:defRPr>
                </a:pPr>
                <a:endParaRPr lang="en-US"/>
              </a:p>
            </c:txPr>
            <c:showLegendKey val="0"/>
            <c:showVal val="1"/>
            <c:showCatName val="0"/>
            <c:showSerName val="0"/>
            <c:showPercent val="0"/>
            <c:showBubbleSize val="0"/>
            <c:showLeaderLines val="0"/>
          </c:dLbls>
          <c:cat>
            <c:numRef>
              <c:f>Sheet1!$C$2:$C$7</c:f>
              <c:numCache>
                <c:formatCode>General</c:formatCode>
                <c:ptCount val="6"/>
                <c:pt idx="0" formatCode="0">
                  <c:v>2014</c:v>
                </c:pt>
                <c:pt idx="1">
                  <c:v>2013</c:v>
                </c:pt>
                <c:pt idx="2" formatCode="0">
                  <c:v>2014</c:v>
                </c:pt>
                <c:pt idx="3">
                  <c:v>2013</c:v>
                </c:pt>
                <c:pt idx="4" formatCode="0">
                  <c:v>2014</c:v>
                </c:pt>
                <c:pt idx="5">
                  <c:v>2013</c:v>
                </c:pt>
              </c:numCache>
            </c:numRef>
          </c:cat>
          <c:val>
            <c:numRef>
              <c:f>Sheet1!$E$2:$E$7</c:f>
              <c:numCache>
                <c:formatCode>0\ %</c:formatCode>
                <c:ptCount val="6"/>
                <c:pt idx="0">
                  <c:v>0.09</c:v>
                </c:pt>
                <c:pt idx="1">
                  <c:v>0.09</c:v>
                </c:pt>
                <c:pt idx="2">
                  <c:v>0.19</c:v>
                </c:pt>
                <c:pt idx="3">
                  <c:v>0.19</c:v>
                </c:pt>
                <c:pt idx="4">
                  <c:v>0.77</c:v>
                </c:pt>
                <c:pt idx="5">
                  <c:v>0.73</c:v>
                </c:pt>
              </c:numCache>
            </c:numRef>
          </c:val>
        </c:ser>
        <c:ser>
          <c:idx val="2"/>
          <c:order val="2"/>
          <c:tx>
            <c:strRef>
              <c:f>Sheet1!$F$1</c:f>
              <c:strCache>
                <c:ptCount val="1"/>
                <c:pt idx="0">
                  <c:v>Ne sait pas / incertain(e)</c:v>
                </c:pt>
              </c:strCache>
            </c:strRef>
          </c:tx>
          <c:spPr>
            <a:solidFill>
              <a:schemeClr val="tx1">
                <a:lumMod val="20000"/>
                <a:lumOff val="80000"/>
              </a:schemeClr>
            </a:solidFill>
            <a:ln w="12700">
              <a:solidFill>
                <a:schemeClr val="bg1"/>
              </a:solidFill>
            </a:ln>
          </c:spPr>
          <c:invertIfNegative val="0"/>
          <c:dLbls>
            <c:txPr>
              <a:bodyPr/>
              <a:lstStyle/>
              <a:p>
                <a:pPr>
                  <a:defRPr sz="1200" b="1" i="0" baseline="0">
                    <a:latin typeface="Calibri" pitchFamily="34" charset="0"/>
                  </a:defRPr>
                </a:pPr>
                <a:endParaRPr lang="en-US"/>
              </a:p>
            </c:txPr>
            <c:showLegendKey val="0"/>
            <c:showVal val="1"/>
            <c:showCatName val="0"/>
            <c:showSerName val="0"/>
            <c:showPercent val="0"/>
            <c:showBubbleSize val="0"/>
            <c:showLeaderLines val="0"/>
          </c:dLbls>
          <c:cat>
            <c:numRef>
              <c:f>Sheet1!$C$2:$C$7</c:f>
              <c:numCache>
                <c:formatCode>General</c:formatCode>
                <c:ptCount val="6"/>
                <c:pt idx="0" formatCode="0">
                  <c:v>2014</c:v>
                </c:pt>
                <c:pt idx="1">
                  <c:v>2013</c:v>
                </c:pt>
                <c:pt idx="2" formatCode="0">
                  <c:v>2014</c:v>
                </c:pt>
                <c:pt idx="3">
                  <c:v>2013</c:v>
                </c:pt>
                <c:pt idx="4" formatCode="0">
                  <c:v>2014</c:v>
                </c:pt>
                <c:pt idx="5">
                  <c:v>2013</c:v>
                </c:pt>
              </c:numCache>
            </c:numRef>
          </c:cat>
          <c:val>
            <c:numRef>
              <c:f>Sheet1!$F$2:$F$7</c:f>
              <c:numCache>
                <c:formatCode>0\ %</c:formatCode>
                <c:ptCount val="6"/>
                <c:pt idx="0">
                  <c:v>0.06</c:v>
                </c:pt>
                <c:pt idx="1">
                  <c:v>0.06</c:v>
                </c:pt>
                <c:pt idx="2">
                  <c:v>7.0000000000000007E-2</c:v>
                </c:pt>
                <c:pt idx="3">
                  <c:v>7.0000000000000007E-2</c:v>
                </c:pt>
                <c:pt idx="4">
                  <c:v>0.06</c:v>
                </c:pt>
                <c:pt idx="5">
                  <c:v>7.0000000000000007E-2</c:v>
                </c:pt>
              </c:numCache>
            </c:numRef>
          </c:val>
        </c:ser>
        <c:dLbls>
          <c:showLegendKey val="0"/>
          <c:showVal val="0"/>
          <c:showCatName val="0"/>
          <c:showSerName val="0"/>
          <c:showPercent val="0"/>
          <c:showBubbleSize val="0"/>
        </c:dLbls>
        <c:gapWidth val="33"/>
        <c:overlap val="100"/>
        <c:axId val="153447808"/>
        <c:axId val="153457792"/>
      </c:barChart>
      <c:catAx>
        <c:axId val="153447808"/>
        <c:scaling>
          <c:orientation val="maxMin"/>
        </c:scaling>
        <c:delete val="0"/>
        <c:axPos val="l"/>
        <c:numFmt formatCode="0" sourceLinked="1"/>
        <c:majorTickMark val="out"/>
        <c:minorTickMark val="none"/>
        <c:tickLblPos val="nextTo"/>
        <c:txPr>
          <a:bodyPr/>
          <a:lstStyle/>
          <a:p>
            <a:pPr>
              <a:defRPr sz="1400" b="1"/>
            </a:pPr>
            <a:endParaRPr lang="en-US"/>
          </a:p>
        </c:txPr>
        <c:crossAx val="153457792"/>
        <c:crosses val="autoZero"/>
        <c:auto val="1"/>
        <c:lblAlgn val="ctr"/>
        <c:lblOffset val="100"/>
        <c:tickLblSkip val="1"/>
        <c:noMultiLvlLbl val="0"/>
      </c:catAx>
      <c:valAx>
        <c:axId val="153457792"/>
        <c:scaling>
          <c:orientation val="minMax"/>
        </c:scaling>
        <c:delete val="1"/>
        <c:axPos val="t"/>
        <c:numFmt formatCode="0%" sourceLinked="1"/>
        <c:majorTickMark val="out"/>
        <c:minorTickMark val="none"/>
        <c:tickLblPos val="none"/>
        <c:crossAx val="153447808"/>
        <c:crosses val="autoZero"/>
        <c:crossBetween val="between"/>
      </c:valAx>
    </c:plotArea>
    <c:legend>
      <c:legendPos val="t"/>
      <c:layout/>
      <c:overlay val="0"/>
      <c:txPr>
        <a:bodyPr/>
        <a:lstStyle/>
        <a:p>
          <a:pPr>
            <a:defRPr sz="1400" b="1" i="0" baseline="0">
              <a:latin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1239326525232434"/>
          <c:w val="1"/>
          <c:h val="0.50641025641025639"/>
        </c:manualLayout>
      </c:layout>
      <c:barChart>
        <c:barDir val="col"/>
        <c:grouping val="clustered"/>
        <c:varyColors val="0"/>
        <c:ser>
          <c:idx val="1"/>
          <c:order val="0"/>
          <c:tx>
            <c:strRef>
              <c:f>Sheet1!$B$1</c:f>
              <c:strCache>
                <c:ptCount val="1"/>
                <c:pt idx="0">
                  <c:v>2014</c:v>
                </c:pt>
              </c:strCache>
            </c:strRef>
          </c:tx>
          <c:spPr>
            <a:solidFill>
              <a:schemeClr val="tx1">
                <a:lumMod val="50000"/>
              </a:schemeClr>
            </a:solidFill>
            <a:ln w="12450">
              <a:solidFill>
                <a:schemeClr val="bg1"/>
              </a:solidFill>
              <a:prstDash val="solid"/>
            </a:ln>
          </c:spPr>
          <c:invertIfNegative val="0"/>
          <c:dLbls>
            <c:spPr>
              <a:noFill/>
              <a:ln w="24900">
                <a:noFill/>
              </a:ln>
            </c:spPr>
            <c:txPr>
              <a:bodyPr/>
              <a:lstStyle/>
              <a:p>
                <a:pPr>
                  <a:defRPr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Sheet1!$B$2:$B$5</c:f>
              <c:numCache>
                <c:formatCode>0\ %</c:formatCode>
                <c:ptCount val="4"/>
                <c:pt idx="0">
                  <c:v>0.5</c:v>
                </c:pt>
                <c:pt idx="1">
                  <c:v>0.4</c:v>
                </c:pt>
                <c:pt idx="2">
                  <c:v>7.0000000000000007E-2</c:v>
                </c:pt>
                <c:pt idx="3">
                  <c:v>0.03</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400" b="1" i="0" u="none" strike="noStrike" kern="1200" baseline="0">
                    <a:solidFill>
                      <a:srgbClr val="003399"/>
                    </a:solidFill>
                    <a:latin typeface="Calibri" pitchFamily="34" charset="0"/>
                    <a:ea typeface="+mn-ea"/>
                    <a:cs typeface="+mn-cs"/>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Sheet1!$C$2:$C$5</c:f>
              <c:numCache>
                <c:formatCode>0\ %</c:formatCode>
                <c:ptCount val="4"/>
                <c:pt idx="0">
                  <c:v>0.47</c:v>
                </c:pt>
                <c:pt idx="1">
                  <c:v>0.42</c:v>
                </c:pt>
                <c:pt idx="2">
                  <c:v>0.08</c:v>
                </c:pt>
                <c:pt idx="3">
                  <c:v>0.03</c:v>
                </c:pt>
              </c:numCache>
            </c:numRef>
          </c:val>
        </c:ser>
        <c:dLbls>
          <c:showLegendKey val="0"/>
          <c:showVal val="0"/>
          <c:showCatName val="0"/>
          <c:showSerName val="0"/>
          <c:showPercent val="0"/>
          <c:showBubbleSize val="0"/>
        </c:dLbls>
        <c:gapWidth val="70"/>
        <c:overlap val="-3"/>
        <c:axId val="153736704"/>
        <c:axId val="153505792"/>
      </c:barChart>
      <c:catAx>
        <c:axId val="153736704"/>
        <c:scaling>
          <c:orientation val="minMax"/>
        </c:scaling>
        <c:delete val="1"/>
        <c:axPos val="b"/>
        <c:numFmt formatCode="General" sourceLinked="1"/>
        <c:majorTickMark val="out"/>
        <c:minorTickMark val="none"/>
        <c:tickLblPos val="none"/>
        <c:crossAx val="153505792"/>
        <c:crosses val="autoZero"/>
        <c:auto val="1"/>
        <c:lblAlgn val="ctr"/>
        <c:lblOffset val="100"/>
        <c:tickLblSkip val="1"/>
        <c:tickMarkSkip val="1"/>
        <c:noMultiLvlLbl val="0"/>
      </c:catAx>
      <c:valAx>
        <c:axId val="153505792"/>
        <c:scaling>
          <c:orientation val="minMax"/>
          <c:max val="1"/>
          <c:min val="0"/>
        </c:scaling>
        <c:delete val="1"/>
        <c:axPos val="l"/>
        <c:numFmt formatCode="0\ %" sourceLinked="1"/>
        <c:majorTickMark val="out"/>
        <c:minorTickMark val="none"/>
        <c:tickLblPos val="none"/>
        <c:crossAx val="153736704"/>
        <c:crosses val="autoZero"/>
        <c:crossBetween val="between"/>
        <c:majorUnit val="0.2"/>
        <c:minorUnit val="0.1"/>
      </c:valAx>
      <c:spPr>
        <a:noFill/>
        <a:ln w="24900">
          <a:noFill/>
        </a:ln>
      </c:spPr>
    </c:plotArea>
    <c:legend>
      <c:legendPos val="t"/>
      <c:layout>
        <c:manualLayout>
          <c:xMode val="edge"/>
          <c:yMode val="edge"/>
          <c:x val="0.40800093611111959"/>
          <c:y val="0.11353711790393013"/>
          <c:w val="0.15639035364692899"/>
          <c:h val="6.6721910852846456E-2"/>
        </c:manualLayout>
      </c:layout>
      <c:overlay val="0"/>
    </c:legend>
    <c:plotVisOnly val="1"/>
    <c:dispBlanksAs val="gap"/>
    <c:showDLblsOverMax val="0"/>
  </c:chart>
  <c:spPr>
    <a:noFill/>
    <a:ln>
      <a:noFill/>
    </a:ln>
  </c:spPr>
  <c:txPr>
    <a:bodyPr/>
    <a:lstStyle/>
    <a:p>
      <a:pPr algn="ctr" rtl="0" fontAlgn="base">
        <a:spcBef>
          <a:spcPct val="50000"/>
        </a:spcBef>
        <a:spcAft>
          <a:spcPct val="0"/>
        </a:spcAft>
        <a:defRPr lang="en-US" sz="1400" b="1" kern="1200" dirty="0">
          <a:solidFill>
            <a:srgbClr val="003399"/>
          </a:solidFill>
          <a:latin typeface="+mj-lt"/>
          <a:ea typeface="+mn-ea"/>
          <a:cs typeface="+mn-cs"/>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10012210012301E-3"/>
          <c:y val="0.18366028684300092"/>
          <c:w val="1"/>
          <c:h val="0.62081424711184185"/>
        </c:manualLayout>
      </c:layout>
      <c:barChart>
        <c:barDir val="col"/>
        <c:grouping val="percentStacked"/>
        <c:varyColors val="0"/>
        <c:ser>
          <c:idx val="0"/>
          <c:order val="0"/>
          <c:tx>
            <c:strRef>
              <c:f>Sheet1!$B$1</c:f>
              <c:strCache>
                <c:ptCount val="1"/>
                <c:pt idx="0">
                  <c:v>Ordre provincial ou territorial</c:v>
                </c:pt>
              </c:strCache>
            </c:strRef>
          </c:tx>
          <c:spPr>
            <a:solidFill>
              <a:schemeClr val="tx1"/>
            </a:solidFill>
            <a:ln w="23670">
              <a:solidFill>
                <a:schemeClr val="bg1"/>
              </a:solidFill>
            </a:ln>
          </c:spPr>
          <c:invertIfNegative val="0"/>
          <c:dLbls>
            <c:dLbl>
              <c:idx val="0"/>
              <c:layout>
                <c:manualLayout>
                  <c:x val="-2.1332410257155412E-4"/>
                  <c:y val="-2.7556186737602122E-2"/>
                </c:manualLayout>
              </c:layout>
              <c:showLegendKey val="0"/>
              <c:showVal val="1"/>
              <c:showCatName val="0"/>
              <c:showSerName val="0"/>
              <c:showPercent val="0"/>
              <c:showBubbleSize val="0"/>
            </c:dLbl>
            <c:dLbl>
              <c:idx val="1"/>
              <c:layout>
                <c:manualLayout>
                  <c:x val="3.0862386612999797E-5"/>
                  <c:y val="-1.7149686574262151E-4"/>
                </c:manualLayout>
              </c:layout>
              <c:showLegendKey val="0"/>
              <c:showVal val="1"/>
              <c:showCatName val="0"/>
              <c:showSerName val="0"/>
              <c:showPercent val="0"/>
              <c:showBubbleSize val="0"/>
            </c:dLbl>
            <c:dLbl>
              <c:idx val="2"/>
              <c:layout>
                <c:manualLayout>
                  <c:x val="2.7494514005421477E-4"/>
                  <c:y val="2.6599772741283554E-3"/>
                </c:manualLayout>
              </c:layout>
              <c:showLegendKey val="0"/>
              <c:showVal val="1"/>
              <c:showCatName val="0"/>
              <c:showSerName val="0"/>
              <c:showPercent val="0"/>
              <c:showBubbleSize val="0"/>
            </c:dLbl>
            <c:dLbl>
              <c:idx val="3"/>
              <c:layout>
                <c:manualLayout>
                  <c:x val="1.740263093044815E-3"/>
                  <c:y val="5.7415932921385743E-3"/>
                </c:manualLayout>
              </c:layout>
              <c:showLegendKey val="0"/>
              <c:showVal val="1"/>
              <c:showCatName val="0"/>
              <c:showSerName val="0"/>
              <c:showPercent val="0"/>
              <c:showBubbleSize val="0"/>
            </c:dLbl>
            <c:dLbl>
              <c:idx val="4"/>
              <c:layout>
                <c:manualLayout>
                  <c:x val="-4.5753781522466251E-4"/>
                  <c:y val="-2.039442756959259E-3"/>
                </c:manualLayout>
              </c:layout>
              <c:showLegendKey val="0"/>
              <c:showVal val="1"/>
              <c:showCatName val="0"/>
              <c:showSerName val="0"/>
              <c:showPercent val="0"/>
              <c:showBubbleSize val="0"/>
            </c:dLbl>
            <c:spPr>
              <a:noFill/>
              <a:ln w="23670">
                <a:noFill/>
              </a:ln>
            </c:spPr>
            <c:txPr>
              <a:bodyPr/>
              <a:lstStyle/>
              <a:p>
                <a:pPr>
                  <a:defRPr sz="1200" b="1" i="0" u="none" strike="noStrike" baseline="0">
                    <a:solidFill>
                      <a:schemeClr val="bg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numRef>
              <c:f>Sheet1!$A$2:$A$11</c:f>
              <c:numCache>
                <c:formatCode>General</c:formatCode>
                <c:ptCount val="10"/>
                <c:pt idx="0">
                  <c:v>2014</c:v>
                </c:pt>
                <c:pt idx="1">
                  <c:v>2013</c:v>
                </c:pt>
                <c:pt idx="2">
                  <c:v>2014</c:v>
                </c:pt>
                <c:pt idx="3">
                  <c:v>2013</c:v>
                </c:pt>
                <c:pt idx="4">
                  <c:v>2014</c:v>
                </c:pt>
                <c:pt idx="5">
                  <c:v>2013</c:v>
                </c:pt>
                <c:pt idx="6">
                  <c:v>2014</c:v>
                </c:pt>
                <c:pt idx="7">
                  <c:v>2013</c:v>
                </c:pt>
                <c:pt idx="8">
                  <c:v>2014</c:v>
                </c:pt>
                <c:pt idx="9">
                  <c:v>2013</c:v>
                </c:pt>
              </c:numCache>
            </c:numRef>
          </c:cat>
          <c:val>
            <c:numRef>
              <c:f>Sheet1!$B$2:$B$11</c:f>
              <c:numCache>
                <c:formatCode>0\ %</c:formatCode>
                <c:ptCount val="10"/>
                <c:pt idx="0">
                  <c:v>0.2</c:v>
                </c:pt>
                <c:pt idx="1">
                  <c:v>0.25</c:v>
                </c:pt>
                <c:pt idx="2">
                  <c:v>0.53</c:v>
                </c:pt>
                <c:pt idx="3">
                  <c:v>0.5</c:v>
                </c:pt>
                <c:pt idx="4">
                  <c:v>0.9</c:v>
                </c:pt>
                <c:pt idx="5">
                  <c:v>0.89</c:v>
                </c:pt>
                <c:pt idx="6">
                  <c:v>0.69</c:v>
                </c:pt>
                <c:pt idx="7">
                  <c:v>0.7</c:v>
                </c:pt>
                <c:pt idx="8">
                  <c:v>0.82</c:v>
                </c:pt>
                <c:pt idx="9">
                  <c:v>0.8</c:v>
                </c:pt>
              </c:numCache>
            </c:numRef>
          </c:val>
        </c:ser>
        <c:ser>
          <c:idx val="1"/>
          <c:order val="1"/>
          <c:tx>
            <c:strRef>
              <c:f>Sheet1!$C$1</c:f>
              <c:strCache>
                <c:ptCount val="1"/>
                <c:pt idx="0">
                  <c:v>BCAPG</c:v>
                </c:pt>
              </c:strCache>
            </c:strRef>
          </c:tx>
          <c:spPr>
            <a:solidFill>
              <a:schemeClr val="accent1">
                <a:lumMod val="75000"/>
              </a:schemeClr>
            </a:solidFill>
            <a:ln w="23670">
              <a:solidFill>
                <a:schemeClr val="bg1"/>
              </a:solidFill>
            </a:ln>
          </c:spPr>
          <c:invertIfNegative val="0"/>
          <c:dLbls>
            <c:txPr>
              <a:bodyPr/>
              <a:lstStyle/>
              <a:p>
                <a:pPr>
                  <a:defRPr sz="1200" baseline="0">
                    <a:solidFill>
                      <a:schemeClr val="bg1"/>
                    </a:solidFill>
                    <a:latin typeface="Calibri" pitchFamily="34" charset="0"/>
                  </a:defRPr>
                </a:pPr>
                <a:endParaRPr lang="en-US"/>
              </a:p>
            </c:txPr>
            <c:showLegendKey val="0"/>
            <c:showVal val="1"/>
            <c:showCatName val="0"/>
            <c:showSerName val="0"/>
            <c:showPercent val="0"/>
            <c:showBubbleSize val="0"/>
            <c:showLeaderLines val="0"/>
          </c:dLbls>
          <c:cat>
            <c:numRef>
              <c:f>Sheet1!$A$2:$A$11</c:f>
              <c:numCache>
                <c:formatCode>General</c:formatCode>
                <c:ptCount val="10"/>
                <c:pt idx="0">
                  <c:v>2014</c:v>
                </c:pt>
                <c:pt idx="1">
                  <c:v>2013</c:v>
                </c:pt>
                <c:pt idx="2">
                  <c:v>2014</c:v>
                </c:pt>
                <c:pt idx="3">
                  <c:v>2013</c:v>
                </c:pt>
                <c:pt idx="4">
                  <c:v>2014</c:v>
                </c:pt>
                <c:pt idx="5">
                  <c:v>2013</c:v>
                </c:pt>
                <c:pt idx="6">
                  <c:v>2014</c:v>
                </c:pt>
                <c:pt idx="7">
                  <c:v>2013</c:v>
                </c:pt>
                <c:pt idx="8">
                  <c:v>2014</c:v>
                </c:pt>
                <c:pt idx="9">
                  <c:v>2013</c:v>
                </c:pt>
              </c:numCache>
            </c:numRef>
          </c:cat>
          <c:val>
            <c:numRef>
              <c:f>Sheet1!$C$2:$C$11</c:f>
              <c:numCache>
                <c:formatCode>0\ %</c:formatCode>
                <c:ptCount val="10"/>
                <c:pt idx="0">
                  <c:v>0.74</c:v>
                </c:pt>
                <c:pt idx="1">
                  <c:v>0.7</c:v>
                </c:pt>
                <c:pt idx="2">
                  <c:v>0.3</c:v>
                </c:pt>
                <c:pt idx="3">
                  <c:v>0.32</c:v>
                </c:pt>
                <c:pt idx="4">
                  <c:v>0.09</c:v>
                </c:pt>
                <c:pt idx="5">
                  <c:v>0.11</c:v>
                </c:pt>
                <c:pt idx="6">
                  <c:v>0.48</c:v>
                </c:pt>
                <c:pt idx="7">
                  <c:v>0.44</c:v>
                </c:pt>
                <c:pt idx="8">
                  <c:v>0.26</c:v>
                </c:pt>
                <c:pt idx="9">
                  <c:v>0.27</c:v>
                </c:pt>
              </c:numCache>
            </c:numRef>
          </c:val>
        </c:ser>
        <c:ser>
          <c:idx val="2"/>
          <c:order val="2"/>
          <c:tx>
            <c:strRef>
              <c:f>Sheet1!$D$1</c:f>
              <c:strCache>
                <c:ptCount val="1"/>
                <c:pt idx="0">
                  <c:v>Ne sait pas / incertain(e)</c:v>
                </c:pt>
              </c:strCache>
            </c:strRef>
          </c:tx>
          <c:spPr>
            <a:solidFill>
              <a:schemeClr val="accent1">
                <a:lumMod val="60000"/>
                <a:lumOff val="40000"/>
              </a:schemeClr>
            </a:solidFill>
            <a:ln w="23670">
              <a:solidFill>
                <a:schemeClr val="bg1"/>
              </a:solidFill>
            </a:ln>
          </c:spPr>
          <c:invertIfNegative val="0"/>
          <c:dLbls>
            <c:dLbl>
              <c:idx val="2"/>
              <c:layout>
                <c:manualLayout>
                  <c:x val="-1.4903129657228018E-3"/>
                  <c:y val="-1.1769723960586252E-2"/>
                </c:manualLayout>
              </c:layout>
              <c:showLegendKey val="0"/>
              <c:showVal val="1"/>
              <c:showCatName val="0"/>
              <c:showSerName val="0"/>
              <c:showPercent val="0"/>
              <c:showBubbleSize val="0"/>
            </c:dLbl>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numRef>
              <c:f>Sheet1!$A$2:$A$11</c:f>
              <c:numCache>
                <c:formatCode>General</c:formatCode>
                <c:ptCount val="10"/>
                <c:pt idx="0">
                  <c:v>2014</c:v>
                </c:pt>
                <c:pt idx="1">
                  <c:v>2013</c:v>
                </c:pt>
                <c:pt idx="2">
                  <c:v>2014</c:v>
                </c:pt>
                <c:pt idx="3">
                  <c:v>2013</c:v>
                </c:pt>
                <c:pt idx="4">
                  <c:v>2014</c:v>
                </c:pt>
                <c:pt idx="5">
                  <c:v>2013</c:v>
                </c:pt>
                <c:pt idx="6">
                  <c:v>2014</c:v>
                </c:pt>
                <c:pt idx="7">
                  <c:v>2013</c:v>
                </c:pt>
                <c:pt idx="8">
                  <c:v>2014</c:v>
                </c:pt>
                <c:pt idx="9">
                  <c:v>2013</c:v>
                </c:pt>
              </c:numCache>
            </c:numRef>
          </c:cat>
          <c:val>
            <c:numRef>
              <c:f>Sheet1!$D$2:$D$11</c:f>
              <c:numCache>
                <c:formatCode>0\ %</c:formatCode>
                <c:ptCount val="10"/>
                <c:pt idx="0">
                  <c:v>0.12</c:v>
                </c:pt>
                <c:pt idx="1">
                  <c:v>0.13</c:v>
                </c:pt>
                <c:pt idx="2">
                  <c:v>0.24</c:v>
                </c:pt>
                <c:pt idx="3">
                  <c:v>0.26</c:v>
                </c:pt>
                <c:pt idx="4">
                  <c:v>0.05</c:v>
                </c:pt>
                <c:pt idx="5">
                  <c:v>0.06</c:v>
                </c:pt>
                <c:pt idx="6">
                  <c:v>0.13</c:v>
                </c:pt>
                <c:pt idx="7">
                  <c:v>0.15</c:v>
                </c:pt>
                <c:pt idx="8">
                  <c:v>0.08</c:v>
                </c:pt>
                <c:pt idx="9">
                  <c:v>0.09</c:v>
                </c:pt>
              </c:numCache>
            </c:numRef>
          </c:val>
        </c:ser>
        <c:dLbls>
          <c:showLegendKey val="0"/>
          <c:showVal val="0"/>
          <c:showCatName val="0"/>
          <c:showSerName val="0"/>
          <c:showPercent val="0"/>
          <c:showBubbleSize val="0"/>
        </c:dLbls>
        <c:gapWidth val="93"/>
        <c:overlap val="100"/>
        <c:axId val="154031232"/>
        <c:axId val="154032768"/>
      </c:barChart>
      <c:catAx>
        <c:axId val="154031232"/>
        <c:scaling>
          <c:orientation val="minMax"/>
        </c:scaling>
        <c:delete val="0"/>
        <c:axPos val="b"/>
        <c:numFmt formatCode="General" sourceLinked="1"/>
        <c:majorTickMark val="out"/>
        <c:minorTickMark val="none"/>
        <c:tickLblPos val="nextTo"/>
        <c:spPr>
          <a:ln w="2959">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54032768"/>
        <c:crosses val="autoZero"/>
        <c:auto val="1"/>
        <c:lblAlgn val="ctr"/>
        <c:lblOffset val="100"/>
        <c:noMultiLvlLbl val="0"/>
      </c:catAx>
      <c:valAx>
        <c:axId val="154032768"/>
        <c:scaling>
          <c:orientation val="minMax"/>
          <c:max val="1.4"/>
          <c:min val="0"/>
        </c:scaling>
        <c:delete val="0"/>
        <c:axPos val="l"/>
        <c:numFmt formatCode="0%" sourceLinked="1"/>
        <c:majorTickMark val="none"/>
        <c:minorTickMark val="none"/>
        <c:tickLblPos val="none"/>
        <c:spPr>
          <a:ln>
            <a:noFill/>
          </a:ln>
        </c:spPr>
        <c:crossAx val="154031232"/>
        <c:crosses val="autoZero"/>
        <c:crossBetween val="between"/>
        <c:majorUnit val="0.2"/>
        <c:minorUnit val="0.1"/>
      </c:valAx>
      <c:spPr>
        <a:noFill/>
        <a:ln w="23670">
          <a:noFill/>
        </a:ln>
      </c:spPr>
    </c:plotArea>
    <c:legend>
      <c:legendPos val="r"/>
      <c:layout>
        <c:manualLayout>
          <c:xMode val="edge"/>
          <c:yMode val="edge"/>
          <c:x val="0.18184188600866025"/>
          <c:y val="0.21469760497701776"/>
          <c:w val="0.6635365009329125"/>
          <c:h val="9.088288916140487E-2"/>
        </c:manualLayout>
      </c:layout>
      <c:overlay val="0"/>
      <c:spPr>
        <a:noFill/>
        <a:ln w="23670">
          <a:noFill/>
        </a:ln>
      </c:spPr>
      <c:txPr>
        <a:bodyPr/>
        <a:lstStyle/>
        <a:p>
          <a:pPr>
            <a:defRPr sz="11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584" b="1" i="0" u="none" strike="noStrike" baseline="0">
          <a:solidFill>
            <a:schemeClr val="tx1"/>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8292343653979795"/>
          <c:w val="1"/>
          <c:h val="0.70401419735005777"/>
        </c:manualLayout>
      </c:layout>
      <c:barChart>
        <c:barDir val="col"/>
        <c:grouping val="clustered"/>
        <c:varyColors val="0"/>
        <c:ser>
          <c:idx val="1"/>
          <c:order val="0"/>
          <c:tx>
            <c:strRef>
              <c:f>Sheet1!$B$1</c:f>
              <c:strCache>
                <c:ptCount val="1"/>
                <c:pt idx="0">
                  <c:v>2014</c:v>
                </c:pt>
              </c:strCache>
            </c:strRef>
          </c:tx>
          <c:spPr>
            <a:solidFill>
              <a:schemeClr val="tx1">
                <a:lumMod val="50000"/>
              </a:schemeClr>
            </a:solidFill>
            <a:ln w="24903">
              <a:solidFill>
                <a:schemeClr val="bg1"/>
              </a:solidFill>
            </a:ln>
          </c:spPr>
          <c:invertIfNegative val="0"/>
          <c:dLbls>
            <c:spPr>
              <a:noFill/>
              <a:ln w="24903">
                <a:noFill/>
              </a:ln>
            </c:spPr>
            <c:txPr>
              <a:bodyPr/>
              <a:lstStyle/>
              <a:p>
                <a:pPr>
                  <a:defRPr sz="14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Sheet1!$B$2:$B$5</c:f>
              <c:numCache>
                <c:formatCode>0%</c:formatCode>
                <c:ptCount val="4"/>
                <c:pt idx="0">
                  <c:v>0.37</c:v>
                </c:pt>
                <c:pt idx="1">
                  <c:v>0.54</c:v>
                </c:pt>
                <c:pt idx="2">
                  <c:v>0.05</c:v>
                </c:pt>
                <c:pt idx="3">
                  <c:v>0.04</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4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Sheet1!$C$2:$C$5</c:f>
              <c:numCache>
                <c:formatCode>0%</c:formatCode>
                <c:ptCount val="4"/>
                <c:pt idx="0">
                  <c:v>0.33</c:v>
                </c:pt>
                <c:pt idx="1">
                  <c:v>0.56000000000000005</c:v>
                </c:pt>
                <c:pt idx="2">
                  <c:v>0.06</c:v>
                </c:pt>
                <c:pt idx="3">
                  <c:v>0.05</c:v>
                </c:pt>
              </c:numCache>
            </c:numRef>
          </c:val>
        </c:ser>
        <c:dLbls>
          <c:showLegendKey val="0"/>
          <c:showVal val="0"/>
          <c:showCatName val="0"/>
          <c:showSerName val="0"/>
          <c:showPercent val="0"/>
          <c:showBubbleSize val="0"/>
        </c:dLbls>
        <c:gapWidth val="70"/>
        <c:overlap val="-3"/>
        <c:axId val="151412736"/>
        <c:axId val="151379328"/>
      </c:barChart>
      <c:catAx>
        <c:axId val="151412736"/>
        <c:scaling>
          <c:orientation val="minMax"/>
        </c:scaling>
        <c:delete val="1"/>
        <c:axPos val="b"/>
        <c:numFmt formatCode="General" sourceLinked="1"/>
        <c:majorTickMark val="out"/>
        <c:minorTickMark val="none"/>
        <c:tickLblPos val="none"/>
        <c:crossAx val="151379328"/>
        <c:crosses val="autoZero"/>
        <c:auto val="1"/>
        <c:lblAlgn val="ctr"/>
        <c:lblOffset val="100"/>
        <c:tickLblSkip val="1"/>
        <c:tickMarkSkip val="1"/>
        <c:noMultiLvlLbl val="0"/>
      </c:catAx>
      <c:valAx>
        <c:axId val="151379328"/>
        <c:scaling>
          <c:orientation val="minMax"/>
          <c:max val="1"/>
          <c:min val="0"/>
        </c:scaling>
        <c:delete val="1"/>
        <c:axPos val="l"/>
        <c:numFmt formatCode="0%" sourceLinked="1"/>
        <c:majorTickMark val="out"/>
        <c:minorTickMark val="none"/>
        <c:tickLblPos val="none"/>
        <c:crossAx val="151412736"/>
        <c:crosses val="autoZero"/>
        <c:crossBetween val="between"/>
        <c:majorUnit val="0.2"/>
        <c:minorUnit val="0.1"/>
      </c:valAx>
      <c:spPr>
        <a:noFill/>
        <a:ln w="24903">
          <a:noFill/>
        </a:ln>
      </c:spPr>
    </c:plotArea>
    <c:legend>
      <c:legendPos val="t"/>
      <c:layout>
        <c:manualLayout>
          <c:xMode val="edge"/>
          <c:yMode val="edge"/>
          <c:x val="0.41658337920064875"/>
          <c:y val="2.9175784099197667E-2"/>
          <c:w val="0.18351718153320304"/>
          <c:h val="0.11938432203633188"/>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7" b="1" i="0" u="none" strike="noStrike" baseline="0">
          <a:solidFill>
            <a:schemeClr val="tx1"/>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2422025622083493E-3"/>
          <c:w val="1"/>
          <c:h val="0.91031390134528956"/>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930">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Sheet1!$B$2:$B$4</c:f>
              <c:numCache>
                <c:formatCode>0\ %</c:formatCode>
                <c:ptCount val="3"/>
                <c:pt idx="0">
                  <c:v>0.44</c:v>
                </c:pt>
                <c:pt idx="1">
                  <c:v>0.52</c:v>
                </c:pt>
                <c:pt idx="2">
                  <c:v>0.04</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Sheet1!$C$2:$C$4</c:f>
              <c:numCache>
                <c:formatCode>0\ %</c:formatCode>
                <c:ptCount val="3"/>
                <c:pt idx="0">
                  <c:v>0.36</c:v>
                </c:pt>
                <c:pt idx="1">
                  <c:v>0.6</c:v>
                </c:pt>
                <c:pt idx="2">
                  <c:v>0.04</c:v>
                </c:pt>
              </c:numCache>
            </c:numRef>
          </c:val>
        </c:ser>
        <c:dLbls>
          <c:showLegendKey val="0"/>
          <c:showVal val="0"/>
          <c:showCatName val="0"/>
          <c:showSerName val="0"/>
          <c:showPercent val="0"/>
          <c:showBubbleSize val="0"/>
        </c:dLbls>
        <c:gapWidth val="70"/>
        <c:overlap val="-3"/>
        <c:axId val="153955328"/>
        <c:axId val="153965312"/>
      </c:barChart>
      <c:catAx>
        <c:axId val="153955328"/>
        <c:scaling>
          <c:orientation val="minMax"/>
        </c:scaling>
        <c:delete val="1"/>
        <c:axPos val="b"/>
        <c:numFmt formatCode="General" sourceLinked="1"/>
        <c:majorTickMark val="out"/>
        <c:minorTickMark val="none"/>
        <c:tickLblPos val="none"/>
        <c:crossAx val="153965312"/>
        <c:crosses val="autoZero"/>
        <c:auto val="1"/>
        <c:lblAlgn val="ctr"/>
        <c:lblOffset val="100"/>
        <c:tickLblSkip val="1"/>
        <c:tickMarkSkip val="1"/>
        <c:noMultiLvlLbl val="0"/>
      </c:catAx>
      <c:valAx>
        <c:axId val="153965312"/>
        <c:scaling>
          <c:orientation val="minMax"/>
          <c:max val="1"/>
          <c:min val="0"/>
        </c:scaling>
        <c:delete val="1"/>
        <c:axPos val="l"/>
        <c:numFmt formatCode="0\ %" sourceLinked="1"/>
        <c:majorTickMark val="out"/>
        <c:minorTickMark val="none"/>
        <c:tickLblPos val="none"/>
        <c:crossAx val="153955328"/>
        <c:crosses val="autoZero"/>
        <c:crossBetween val="between"/>
        <c:majorUnit val="0.2"/>
        <c:minorUnit val="0.1"/>
      </c:valAx>
      <c:spPr>
        <a:noFill/>
        <a:ln w="24930">
          <a:noFill/>
        </a:ln>
      </c:spPr>
    </c:plotArea>
    <c:legend>
      <c:legendPos val="t"/>
      <c:layout>
        <c:manualLayout>
          <c:xMode val="edge"/>
          <c:yMode val="edge"/>
          <c:x val="2.4949391604053957E-2"/>
          <c:y val="7.9328756674294426E-2"/>
          <c:w val="0.16321925075712215"/>
          <c:h val="6.992822693501984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9" b="1" i="0" u="none" strike="noStrike" baseline="0">
          <a:solidFill>
            <a:schemeClr val="tx1"/>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3341493268054"/>
          <c:y val="1.5486725663717005E-2"/>
          <c:w val="0.6940024479804161"/>
          <c:h val="0.98672566371681414"/>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24959">
              <a:solidFill>
                <a:schemeClr val="bg1"/>
              </a:solidFill>
            </a:ln>
          </c:spPr>
          <c:invertIfNegative val="0"/>
          <c:dLbls>
            <c:spPr>
              <a:noFill/>
              <a:ln w="24959">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Currently a member</c:v>
                </c:pt>
                <c:pt idx="1">
                  <c:v>Heard of it and interested in becoming a member</c:v>
                </c:pt>
                <c:pt idx="2">
                  <c:v>Heard of it but not interested in becoming a member</c:v>
                </c:pt>
                <c:pt idx="3">
                  <c:v>Never heard of it</c:v>
                </c:pt>
              </c:strCache>
            </c:strRef>
          </c:cat>
          <c:val>
            <c:numRef>
              <c:f>Sheet1!$B$2:$B$5</c:f>
              <c:numCache>
                <c:formatCode>0\ %</c:formatCode>
                <c:ptCount val="4"/>
                <c:pt idx="0">
                  <c:v>0.3</c:v>
                </c:pt>
                <c:pt idx="1">
                  <c:v>0.21</c:v>
                </c:pt>
                <c:pt idx="2">
                  <c:v>0.13</c:v>
                </c:pt>
                <c:pt idx="3">
                  <c:v>0.37</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Currently a member</c:v>
                </c:pt>
                <c:pt idx="1">
                  <c:v>Heard of it and interested in becoming a member</c:v>
                </c:pt>
                <c:pt idx="2">
                  <c:v>Heard of it but not interested in becoming a member</c:v>
                </c:pt>
                <c:pt idx="3">
                  <c:v>Never heard of it</c:v>
                </c:pt>
              </c:strCache>
            </c:strRef>
          </c:cat>
          <c:val>
            <c:numRef>
              <c:f>Sheet1!$C$2:$C$5</c:f>
              <c:numCache>
                <c:formatCode>0\ %</c:formatCode>
                <c:ptCount val="4"/>
                <c:pt idx="0">
                  <c:v>0.36</c:v>
                </c:pt>
                <c:pt idx="1">
                  <c:v>0.21</c:v>
                </c:pt>
                <c:pt idx="2">
                  <c:v>0.09</c:v>
                </c:pt>
                <c:pt idx="3">
                  <c:v>0.33</c:v>
                </c:pt>
              </c:numCache>
            </c:numRef>
          </c:val>
        </c:ser>
        <c:dLbls>
          <c:showLegendKey val="0"/>
          <c:showVal val="0"/>
          <c:showCatName val="0"/>
          <c:showSerName val="0"/>
          <c:showPercent val="0"/>
          <c:showBubbleSize val="0"/>
        </c:dLbls>
        <c:gapWidth val="70"/>
        <c:overlap val="-3"/>
        <c:axId val="155424640"/>
        <c:axId val="155448064"/>
      </c:barChart>
      <c:catAx>
        <c:axId val="155424640"/>
        <c:scaling>
          <c:orientation val="maxMin"/>
        </c:scaling>
        <c:delete val="1"/>
        <c:axPos val="l"/>
        <c:numFmt formatCode="General" sourceLinked="1"/>
        <c:majorTickMark val="out"/>
        <c:minorTickMark val="none"/>
        <c:tickLblPos val="none"/>
        <c:crossAx val="155448064"/>
        <c:crosses val="autoZero"/>
        <c:auto val="1"/>
        <c:lblAlgn val="ctr"/>
        <c:lblOffset val="100"/>
        <c:tickLblSkip val="1"/>
        <c:tickMarkSkip val="1"/>
        <c:noMultiLvlLbl val="0"/>
      </c:catAx>
      <c:valAx>
        <c:axId val="155448064"/>
        <c:scaling>
          <c:orientation val="minMax"/>
          <c:max val="1"/>
          <c:min val="0"/>
        </c:scaling>
        <c:delete val="1"/>
        <c:axPos val="t"/>
        <c:numFmt formatCode="0\ %" sourceLinked="1"/>
        <c:majorTickMark val="out"/>
        <c:minorTickMark val="none"/>
        <c:tickLblPos val="none"/>
        <c:crossAx val="155424640"/>
        <c:crosses val="autoZero"/>
        <c:crossBetween val="between"/>
        <c:majorUnit val="0.2"/>
        <c:minorUnit val="0.1"/>
      </c:valAx>
      <c:spPr>
        <a:noFill/>
        <a:ln w="24959">
          <a:noFill/>
        </a:ln>
      </c:spPr>
    </c:plotArea>
    <c:legend>
      <c:legendPos val="r"/>
      <c:layout>
        <c:manualLayout>
          <c:xMode val="edge"/>
          <c:yMode val="edge"/>
          <c:x val="0.8603846027974682"/>
          <c:y val="2.0149605232462776E-2"/>
          <c:w val="8.2728349729351169E-2"/>
          <c:h val="0.13621240770175169"/>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71" b="1" i="0" u="none" strike="noStrike" baseline="0">
          <a:solidFill>
            <a:schemeClr val="tx1"/>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5585258858920759E-2"/>
          <c:w val="1"/>
          <c:h val="0.87206823027719094"/>
        </c:manualLayout>
      </c:layout>
      <c:barChart>
        <c:barDir val="col"/>
        <c:grouping val="clustered"/>
        <c:varyColors val="0"/>
        <c:ser>
          <c:idx val="5"/>
          <c:order val="0"/>
          <c:tx>
            <c:strRef>
              <c:f>Sheet1!$B$1</c:f>
              <c:strCache>
                <c:ptCount val="1"/>
                <c:pt idx="0">
                  <c:v>2009 n</c:v>
                </c:pt>
              </c:strCache>
            </c:strRef>
          </c:tx>
          <c:spPr>
            <a:gradFill rotWithShape="0">
              <a:gsLst>
                <a:gs pos="0">
                  <a:srgbClr val="0000FF">
                    <a:gamma/>
                    <a:shade val="46275"/>
                    <a:invGamma/>
                  </a:srgbClr>
                </a:gs>
                <a:gs pos="50000">
                  <a:srgbClr val="0000FF"/>
                </a:gs>
                <a:gs pos="100000">
                  <a:srgbClr val="0000FF">
                    <a:gamma/>
                    <a:shade val="46275"/>
                    <a:invGamma/>
                  </a:srgbClr>
                </a:gs>
              </a:gsLst>
              <a:lin ang="0" scaled="1"/>
            </a:gradFill>
            <a:ln w="24900">
              <a:noFill/>
            </a:ln>
          </c:spPr>
          <c:invertIfNegative val="0"/>
          <c:dLbls>
            <c:spPr>
              <a:noFill/>
              <a:ln w="24900">
                <a:noFill/>
              </a:ln>
            </c:spPr>
            <c:txPr>
              <a:bodyPr/>
              <a:lstStyle/>
              <a:p>
                <a:pPr>
                  <a:defRPr sz="1667"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I know a lot</c:v>
                </c:pt>
                <c:pt idx="1">
                  <c:v>I know a fair amount</c:v>
                </c:pt>
                <c:pt idx="2">
                  <c:v>I know just a little</c:v>
                </c:pt>
                <c:pt idx="3">
                  <c:v>I've heard of it, but know nothing about it</c:v>
                </c:pt>
                <c:pt idx="4">
                  <c:v>I've never heard of it</c:v>
                </c:pt>
              </c:strCache>
            </c:strRef>
          </c:cat>
          <c:val>
            <c:numRef>
              <c:f>Sheet1!$B$2:$B$6</c:f>
            </c:numRef>
          </c:val>
        </c:ser>
        <c:ser>
          <c:idx val="4"/>
          <c:order val="1"/>
          <c:tx>
            <c:strRef>
              <c:f>Sheet1!$C$1</c:f>
              <c:strCache>
                <c:ptCount val="1"/>
                <c:pt idx="0">
                  <c:v>2014</c:v>
                </c:pt>
              </c:strCache>
            </c:strRef>
          </c:tx>
          <c:spPr>
            <a:solidFill>
              <a:schemeClr val="tx1">
                <a:lumMod val="50000"/>
              </a:schemeClr>
            </a:solidFill>
            <a:ln w="24900">
              <a:solidFill>
                <a:schemeClr val="bg1"/>
              </a:solidFill>
            </a:ln>
          </c:spPr>
          <c:invertIfNegative val="0"/>
          <c:dLbls>
            <c:spPr>
              <a:noFill/>
              <a:ln w="24900">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I know a lot</c:v>
                </c:pt>
                <c:pt idx="1">
                  <c:v>I know a fair amount</c:v>
                </c:pt>
                <c:pt idx="2">
                  <c:v>I know just a little</c:v>
                </c:pt>
                <c:pt idx="3">
                  <c:v>I've heard of it, but know nothing about it</c:v>
                </c:pt>
                <c:pt idx="4">
                  <c:v>I've never heard of it</c:v>
                </c:pt>
              </c:strCache>
            </c:strRef>
          </c:cat>
          <c:val>
            <c:numRef>
              <c:f>Sheet1!$C$2:$C$6</c:f>
              <c:numCache>
                <c:formatCode>0\ %</c:formatCode>
                <c:ptCount val="5"/>
                <c:pt idx="0">
                  <c:v>0.03</c:v>
                </c:pt>
                <c:pt idx="1">
                  <c:v>0.34</c:v>
                </c:pt>
                <c:pt idx="2">
                  <c:v>0.48</c:v>
                </c:pt>
                <c:pt idx="3">
                  <c:v>0.13</c:v>
                </c:pt>
                <c:pt idx="4">
                  <c:v>0.02</c:v>
                </c:pt>
              </c:numCache>
            </c:numRef>
          </c:val>
        </c:ser>
        <c:ser>
          <c:idx val="0"/>
          <c:order val="2"/>
          <c:tx>
            <c:strRef>
              <c:f>Sheet1!$D$1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I know a lot</c:v>
                </c:pt>
                <c:pt idx="1">
                  <c:v>I know a fair amount</c:v>
                </c:pt>
                <c:pt idx="2">
                  <c:v>I know just a little</c:v>
                </c:pt>
                <c:pt idx="3">
                  <c:v>I've heard of it, but know nothing about it</c:v>
                </c:pt>
                <c:pt idx="4">
                  <c:v>I've never heard of it</c:v>
                </c:pt>
              </c:strCache>
            </c:strRef>
          </c:cat>
          <c:val>
            <c:numRef>
              <c:f>Sheet1!$D$2:$D$6</c:f>
              <c:numCache>
                <c:formatCode>0\ %</c:formatCode>
                <c:ptCount val="5"/>
                <c:pt idx="0">
                  <c:v>0.02</c:v>
                </c:pt>
                <c:pt idx="1">
                  <c:v>0.3</c:v>
                </c:pt>
                <c:pt idx="2">
                  <c:v>0.5</c:v>
                </c:pt>
                <c:pt idx="3">
                  <c:v>0.14000000000000001</c:v>
                </c:pt>
                <c:pt idx="4">
                  <c:v>0.03</c:v>
                </c:pt>
              </c:numCache>
            </c:numRef>
          </c:val>
        </c:ser>
        <c:dLbls>
          <c:showLegendKey val="0"/>
          <c:showVal val="0"/>
          <c:showCatName val="0"/>
          <c:showSerName val="0"/>
          <c:showPercent val="0"/>
          <c:showBubbleSize val="0"/>
        </c:dLbls>
        <c:gapWidth val="70"/>
        <c:overlap val="-3"/>
        <c:axId val="154109056"/>
        <c:axId val="154110976"/>
      </c:barChart>
      <c:catAx>
        <c:axId val="154109056"/>
        <c:scaling>
          <c:orientation val="minMax"/>
        </c:scaling>
        <c:delete val="1"/>
        <c:axPos val="b"/>
        <c:numFmt formatCode="General" sourceLinked="1"/>
        <c:majorTickMark val="out"/>
        <c:minorTickMark val="none"/>
        <c:tickLblPos val="none"/>
        <c:crossAx val="154110976"/>
        <c:crosses val="autoZero"/>
        <c:auto val="1"/>
        <c:lblAlgn val="ctr"/>
        <c:lblOffset val="100"/>
        <c:tickLblSkip val="1"/>
        <c:tickMarkSkip val="1"/>
        <c:noMultiLvlLbl val="0"/>
      </c:catAx>
      <c:valAx>
        <c:axId val="154110976"/>
        <c:scaling>
          <c:orientation val="minMax"/>
          <c:max val="1"/>
          <c:min val="0"/>
        </c:scaling>
        <c:delete val="1"/>
        <c:axPos val="l"/>
        <c:numFmt formatCode="0\ %" sourceLinked="1"/>
        <c:majorTickMark val="out"/>
        <c:minorTickMark val="none"/>
        <c:tickLblPos val="none"/>
        <c:crossAx val="154109056"/>
        <c:crosses val="autoZero"/>
        <c:crossBetween val="between"/>
        <c:majorUnit val="0.2"/>
        <c:minorUnit val="0.1"/>
      </c:valAx>
      <c:spPr>
        <a:noFill/>
        <a:ln w="24900">
          <a:noFill/>
        </a:ln>
      </c:spPr>
    </c:plotArea>
    <c:legend>
      <c:legendPos val="t"/>
      <c:layout>
        <c:manualLayout>
          <c:xMode val="edge"/>
          <c:yMode val="edge"/>
          <c:x val="0.42878378381636717"/>
          <c:y val="6.5447471318418701E-2"/>
          <c:w val="0.16080555282959316"/>
          <c:h val="7.4999452457178928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7" b="1" i="0" u="none" strike="noStrike" baseline="0">
          <a:solidFill>
            <a:schemeClr val="tx1"/>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771695396007973"/>
          <c:y val="0"/>
          <c:w val="0.75228310502283058"/>
          <c:h val="1"/>
        </c:manualLayout>
      </c:layout>
      <c:barChart>
        <c:barDir val="bar"/>
        <c:grouping val="clustered"/>
        <c:varyColors val="0"/>
        <c:ser>
          <c:idx val="1"/>
          <c:order val="0"/>
          <c:tx>
            <c:strRef>
              <c:f>Sheet1!$B$1</c:f>
              <c:strCache>
                <c:ptCount val="1"/>
                <c:pt idx="0">
                  <c:v>2014</c:v>
                </c:pt>
              </c:strCache>
            </c:strRef>
          </c:tx>
          <c:spPr>
            <a:solidFill>
              <a:schemeClr val="tx1">
                <a:lumMod val="50000"/>
              </a:schemeClr>
            </a:solidFill>
            <a:ln w="17722">
              <a:solidFill>
                <a:srgbClr val="FFFFFF"/>
              </a:solidFill>
            </a:ln>
          </c:spPr>
          <c:invertIfNegative val="0"/>
          <c:dLbls>
            <c:spPr>
              <a:noFill/>
              <a:ln w="17722">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From a university Law &amp; Ethics course</c:v>
                </c:pt>
                <c:pt idx="1">
                  <c:v>From a university professor / administrator</c:v>
                </c:pt>
                <c:pt idx="2">
                  <c:v>From a representative of ....</c:v>
                </c:pt>
                <c:pt idx="3">
                  <c:v>From a family member or friend</c:v>
                </c:pt>
                <c:pt idx="4">
                  <c:v>From a professional engineer</c:v>
                </c:pt>
              </c:strCache>
            </c:strRef>
          </c:cat>
          <c:val>
            <c:numRef>
              <c:f>Sheet1!$B$2:$B$6</c:f>
              <c:numCache>
                <c:formatCode>0\ %</c:formatCode>
                <c:ptCount val="5"/>
                <c:pt idx="0">
                  <c:v>0.39</c:v>
                </c:pt>
                <c:pt idx="1">
                  <c:v>0.33</c:v>
                </c:pt>
                <c:pt idx="2">
                  <c:v>0.09</c:v>
                </c:pt>
                <c:pt idx="3">
                  <c:v>7.0000000000000007E-2</c:v>
                </c:pt>
                <c:pt idx="4">
                  <c:v>7.0000000000000007E-2</c:v>
                </c:pt>
              </c:numCache>
            </c:numRef>
          </c:val>
        </c:ser>
        <c:ser>
          <c:idx val="0"/>
          <c:order val="1"/>
          <c:tx>
            <c:strRef>
              <c:f>Sheet1!$C$1</c:f>
              <c:strCache>
                <c:ptCount val="1"/>
                <c:pt idx="0">
                  <c:v>2013</c:v>
                </c:pt>
              </c:strCache>
            </c:strRef>
          </c:tx>
          <c:spPr>
            <a:solidFill>
              <a:srgbClr val="1F497D"/>
            </a:solidFill>
            <a:ln>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From a university Law &amp; Ethics course</c:v>
                </c:pt>
                <c:pt idx="1">
                  <c:v>From a university professor / administrator</c:v>
                </c:pt>
                <c:pt idx="2">
                  <c:v>From a representative of ....</c:v>
                </c:pt>
                <c:pt idx="3">
                  <c:v>From a family member or friend</c:v>
                </c:pt>
                <c:pt idx="4">
                  <c:v>From a professional engineer</c:v>
                </c:pt>
              </c:strCache>
            </c:strRef>
          </c:cat>
          <c:val>
            <c:numRef>
              <c:f>Sheet1!$C$2:$C$6</c:f>
              <c:numCache>
                <c:formatCode>0\ %</c:formatCode>
                <c:ptCount val="5"/>
                <c:pt idx="0">
                  <c:v>0.38</c:v>
                </c:pt>
                <c:pt idx="1">
                  <c:v>0.35</c:v>
                </c:pt>
                <c:pt idx="2">
                  <c:v>0.08</c:v>
                </c:pt>
                <c:pt idx="3">
                  <c:v>0.08</c:v>
                </c:pt>
                <c:pt idx="4">
                  <c:v>0.08</c:v>
                </c:pt>
              </c:numCache>
            </c:numRef>
          </c:val>
        </c:ser>
        <c:dLbls>
          <c:showLegendKey val="0"/>
          <c:showVal val="0"/>
          <c:showCatName val="0"/>
          <c:showSerName val="0"/>
          <c:showPercent val="0"/>
          <c:showBubbleSize val="0"/>
        </c:dLbls>
        <c:gapWidth val="70"/>
        <c:overlap val="-3"/>
        <c:axId val="155098496"/>
        <c:axId val="155378816"/>
      </c:barChart>
      <c:catAx>
        <c:axId val="155098496"/>
        <c:scaling>
          <c:orientation val="maxMin"/>
        </c:scaling>
        <c:delete val="1"/>
        <c:axPos val="l"/>
        <c:numFmt formatCode="General" sourceLinked="1"/>
        <c:majorTickMark val="out"/>
        <c:minorTickMark val="none"/>
        <c:tickLblPos val="none"/>
        <c:crossAx val="155378816"/>
        <c:crosses val="autoZero"/>
        <c:auto val="1"/>
        <c:lblAlgn val="ctr"/>
        <c:lblOffset val="100"/>
        <c:tickLblSkip val="1"/>
        <c:tickMarkSkip val="1"/>
        <c:noMultiLvlLbl val="0"/>
      </c:catAx>
      <c:valAx>
        <c:axId val="155378816"/>
        <c:scaling>
          <c:orientation val="minMax"/>
          <c:max val="1"/>
          <c:min val="0"/>
        </c:scaling>
        <c:delete val="1"/>
        <c:axPos val="t"/>
        <c:numFmt formatCode="0\ %" sourceLinked="1"/>
        <c:majorTickMark val="out"/>
        <c:minorTickMark val="none"/>
        <c:tickLblPos val="none"/>
        <c:crossAx val="155098496"/>
        <c:crosses val="autoZero"/>
        <c:crossBetween val="between"/>
        <c:majorUnit val="0.2"/>
        <c:minorUnit val="0.1"/>
      </c:valAx>
      <c:spPr>
        <a:noFill/>
        <a:ln w="17722">
          <a:noFill/>
        </a:ln>
      </c:spPr>
    </c:plotArea>
    <c:legend>
      <c:legendPos val="r"/>
      <c:layout>
        <c:manualLayout>
          <c:xMode val="edge"/>
          <c:yMode val="edge"/>
          <c:x val="0.91148489891665396"/>
          <c:y val="1.0329279505223428E-2"/>
          <c:w val="7.7787090091780808E-2"/>
          <c:h val="0.12830361040678542"/>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273" b="1" i="0" u="none" strike="noStrike" baseline="0">
          <a:solidFill>
            <a:schemeClr val="tx1"/>
          </a:solidFill>
          <a:latin typeface="Arial"/>
          <a:ea typeface="Arial"/>
          <a:cs typeface="Arial"/>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32415456738448"/>
          <c:w val="1"/>
          <c:h val="0.75038477299480855"/>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Très utile</c:v>
                </c:pt>
                <c:pt idx="1">
                  <c:v>Assez utile</c:v>
                </c:pt>
                <c:pt idx="2">
                  <c:v>Plutôt inutile</c:v>
                </c:pt>
                <c:pt idx="3">
                  <c:v>Inutile</c:v>
                </c:pt>
              </c:strCache>
            </c:strRef>
          </c:cat>
          <c:val>
            <c:numRef>
              <c:f>Sheet1!$B$2:$B$5</c:f>
              <c:numCache>
                <c:formatCode>0\ %</c:formatCode>
                <c:ptCount val="4"/>
                <c:pt idx="0">
                  <c:v>0.47</c:v>
                </c:pt>
                <c:pt idx="1">
                  <c:v>0.38</c:v>
                </c:pt>
                <c:pt idx="2">
                  <c:v>0.1</c:v>
                </c:pt>
                <c:pt idx="3">
                  <c:v>0.04</c:v>
                </c:pt>
              </c:numCache>
            </c:numRef>
          </c:val>
        </c:ser>
        <c:dLbls>
          <c:showLegendKey val="0"/>
          <c:showVal val="1"/>
          <c:showCatName val="0"/>
          <c:showSerName val="0"/>
          <c:showPercent val="0"/>
          <c:showBubbleSize val="0"/>
        </c:dLbls>
        <c:gapWidth val="70"/>
        <c:overlap val="-3"/>
        <c:axId val="154524288"/>
        <c:axId val="154531328"/>
      </c:barChart>
      <c:catAx>
        <c:axId val="154524288"/>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54531328"/>
        <c:crosses val="autoZero"/>
        <c:auto val="1"/>
        <c:lblAlgn val="ctr"/>
        <c:lblOffset val="100"/>
        <c:tickLblSkip val="1"/>
        <c:tickMarkSkip val="1"/>
        <c:noMultiLvlLbl val="0"/>
      </c:catAx>
      <c:valAx>
        <c:axId val="154531328"/>
        <c:scaling>
          <c:orientation val="minMax"/>
          <c:max val="1"/>
          <c:min val="0"/>
        </c:scaling>
        <c:delete val="1"/>
        <c:axPos val="l"/>
        <c:numFmt formatCode="0\ %" sourceLinked="1"/>
        <c:majorTickMark val="out"/>
        <c:minorTickMark val="none"/>
        <c:tickLblPos val="none"/>
        <c:crossAx val="154524288"/>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9312652127518841"/>
          <c:y val="8.4375610073534196E-3"/>
          <c:w val="0.74005305039788416"/>
          <c:h val="1"/>
        </c:manualLayout>
      </c:layout>
      <c:barChart>
        <c:barDir val="bar"/>
        <c:grouping val="clustered"/>
        <c:varyColors val="0"/>
        <c:ser>
          <c:idx val="3"/>
          <c:order val="0"/>
          <c:tx>
            <c:strRef>
              <c:f>Sheet1!$B$1</c:f>
              <c:strCache>
                <c:ptCount val="1"/>
                <c:pt idx="0">
                  <c:v>2014</c:v>
                </c:pt>
              </c:strCache>
            </c:strRef>
          </c:tx>
          <c:spPr>
            <a:solidFill>
              <a:srgbClr val="10253F"/>
            </a:solidFill>
            <a:ln>
              <a:solidFill>
                <a:schemeClr val="bg1"/>
              </a:solidFill>
            </a:ln>
          </c:spPr>
          <c:invertIfNegative val="0"/>
          <c:cat>
            <c:strRef>
              <c:f>Sheet1!$A$2:$A$12</c:f>
              <c:strCache>
                <c:ptCount val="11"/>
                <c:pt idx="0">
                  <c:v>Ontario</c:v>
                </c:pt>
                <c:pt idx="1">
                  <c:v>Quebec</c:v>
                </c:pt>
                <c:pt idx="2">
                  <c:v>Outside of Canada</c:v>
                </c:pt>
                <c:pt idx="3">
                  <c:v>British Columbia</c:v>
                </c:pt>
                <c:pt idx="4">
                  <c:v>Alberta</c:v>
                </c:pt>
                <c:pt idx="5">
                  <c:v>Manitoba</c:v>
                </c:pt>
                <c:pt idx="6">
                  <c:v>Saskatchewan</c:v>
                </c:pt>
                <c:pt idx="7">
                  <c:v>Nova Scotia</c:v>
                </c:pt>
                <c:pt idx="8">
                  <c:v>New Brunswick</c:v>
                </c:pt>
                <c:pt idx="9">
                  <c:v>Newfoundland/ Labrador</c:v>
                </c:pt>
                <c:pt idx="10">
                  <c:v>Don't know/ Unsure</c:v>
                </c:pt>
              </c:strCache>
            </c:strRef>
          </c:cat>
          <c:val>
            <c:numRef>
              <c:f>Sheet1!$B$2:$B$12</c:f>
              <c:numCache>
                <c:formatCode>0\ %</c:formatCode>
                <c:ptCount val="11"/>
                <c:pt idx="0">
                  <c:v>0.45</c:v>
                </c:pt>
                <c:pt idx="1">
                  <c:v>0.17</c:v>
                </c:pt>
                <c:pt idx="2">
                  <c:v>0.11</c:v>
                </c:pt>
                <c:pt idx="3">
                  <c:v>7.0000000000000007E-2</c:v>
                </c:pt>
                <c:pt idx="4">
                  <c:v>0.05</c:v>
                </c:pt>
                <c:pt idx="5">
                  <c:v>0.02</c:v>
                </c:pt>
                <c:pt idx="6">
                  <c:v>0.01</c:v>
                </c:pt>
                <c:pt idx="7">
                  <c:v>0.01</c:v>
                </c:pt>
                <c:pt idx="8">
                  <c:v>0.01</c:v>
                </c:pt>
                <c:pt idx="9">
                  <c:v>0</c:v>
                </c:pt>
                <c:pt idx="10">
                  <c:v>0.09</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mn-lt"/>
                    <a:ea typeface="+mn-ea"/>
                    <a:cs typeface="+mn-cs"/>
                  </a:defRPr>
                </a:pPr>
                <a:endParaRPr lang="en-US"/>
              </a:p>
            </c:txPr>
            <c:showLegendKey val="0"/>
            <c:showVal val="1"/>
            <c:showCatName val="0"/>
            <c:showSerName val="0"/>
            <c:showPercent val="0"/>
            <c:showBubbleSize val="0"/>
            <c:showLeaderLines val="0"/>
          </c:dLbls>
          <c:cat>
            <c:strRef>
              <c:f>Sheet1!$A$2:$A$12</c:f>
              <c:strCache>
                <c:ptCount val="11"/>
                <c:pt idx="0">
                  <c:v>Ontario</c:v>
                </c:pt>
                <c:pt idx="1">
                  <c:v>Quebec</c:v>
                </c:pt>
                <c:pt idx="2">
                  <c:v>Outside of Canada</c:v>
                </c:pt>
                <c:pt idx="3">
                  <c:v>British Columbia</c:v>
                </c:pt>
                <c:pt idx="4">
                  <c:v>Alberta</c:v>
                </c:pt>
                <c:pt idx="5">
                  <c:v>Manitoba</c:v>
                </c:pt>
                <c:pt idx="6">
                  <c:v>Saskatchewan</c:v>
                </c:pt>
                <c:pt idx="7">
                  <c:v>Nova Scotia</c:v>
                </c:pt>
                <c:pt idx="8">
                  <c:v>New Brunswick</c:v>
                </c:pt>
                <c:pt idx="9">
                  <c:v>Newfoundland/ Labrador</c:v>
                </c:pt>
                <c:pt idx="10">
                  <c:v>Don't know/ Unsure</c:v>
                </c:pt>
              </c:strCache>
            </c:strRef>
          </c:cat>
          <c:val>
            <c:numRef>
              <c:f>Sheet1!$C$2:$C$12</c:f>
              <c:numCache>
                <c:formatCode>0\ %</c:formatCode>
                <c:ptCount val="11"/>
                <c:pt idx="0">
                  <c:v>0.41</c:v>
                </c:pt>
                <c:pt idx="1">
                  <c:v>0.27</c:v>
                </c:pt>
                <c:pt idx="2">
                  <c:v>0.13</c:v>
                </c:pt>
                <c:pt idx="3">
                  <c:v>0.04</c:v>
                </c:pt>
                <c:pt idx="4">
                  <c:v>0.05</c:v>
                </c:pt>
                <c:pt idx="5">
                  <c:v>0.01</c:v>
                </c:pt>
                <c:pt idx="6">
                  <c:v>0.01</c:v>
                </c:pt>
                <c:pt idx="7">
                  <c:v>0.01</c:v>
                </c:pt>
                <c:pt idx="8">
                  <c:v>0.01</c:v>
                </c:pt>
                <c:pt idx="9">
                  <c:v>0.01</c:v>
                </c:pt>
                <c:pt idx="10">
                  <c:v>7.0000000000000007E-2</c:v>
                </c:pt>
              </c:numCache>
            </c:numRef>
          </c:val>
        </c:ser>
        <c:dLbls>
          <c:showLegendKey val="0"/>
          <c:showVal val="1"/>
          <c:showCatName val="0"/>
          <c:showSerName val="0"/>
          <c:showPercent val="0"/>
          <c:showBubbleSize val="0"/>
        </c:dLbls>
        <c:gapWidth val="70"/>
        <c:overlap val="-3"/>
        <c:axId val="35701888"/>
        <c:axId val="35710080"/>
      </c:barChart>
      <c:catAx>
        <c:axId val="35701888"/>
        <c:scaling>
          <c:orientation val="maxMin"/>
        </c:scaling>
        <c:delete val="1"/>
        <c:axPos val="l"/>
        <c:numFmt formatCode="General" sourceLinked="1"/>
        <c:majorTickMark val="out"/>
        <c:minorTickMark val="none"/>
        <c:tickLblPos val="none"/>
        <c:crossAx val="35710080"/>
        <c:crosses val="autoZero"/>
        <c:auto val="1"/>
        <c:lblAlgn val="ctr"/>
        <c:lblOffset val="100"/>
        <c:tickLblSkip val="1"/>
        <c:tickMarkSkip val="1"/>
        <c:noMultiLvlLbl val="0"/>
      </c:catAx>
      <c:valAx>
        <c:axId val="35710080"/>
        <c:scaling>
          <c:orientation val="minMax"/>
          <c:max val="1"/>
          <c:min val="0"/>
        </c:scaling>
        <c:delete val="1"/>
        <c:axPos val="t"/>
        <c:numFmt formatCode="0\ %" sourceLinked="1"/>
        <c:majorTickMark val="out"/>
        <c:minorTickMark val="none"/>
        <c:tickLblPos val="none"/>
        <c:crossAx val="35701888"/>
        <c:crosses val="autoZero"/>
        <c:crossBetween val="between"/>
        <c:majorUnit val="0.2"/>
        <c:minorUnit val="0.1"/>
      </c:valAx>
    </c:plotArea>
    <c:legend>
      <c:legendPos val="r"/>
      <c:layout>
        <c:manualLayout>
          <c:xMode val="edge"/>
          <c:yMode val="edge"/>
          <c:x val="0.90299879739112876"/>
          <c:y val="1.2354771391838415E-2"/>
          <c:w val="9.7001202608871212E-2"/>
          <c:h val="0.1186735289600417"/>
        </c:manualLayout>
      </c:layout>
      <c:overlay val="0"/>
    </c:legend>
    <c:plotVisOnly val="1"/>
    <c:dispBlanksAs val="gap"/>
    <c:showDLblsOverMax val="0"/>
  </c:chart>
  <c:txPr>
    <a:bodyPr/>
    <a:lstStyle/>
    <a:p>
      <a:pPr>
        <a:defRPr sz="1200" b="1"/>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32415456738448"/>
          <c:w val="1"/>
          <c:h val="0.71447407687107556"/>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Très utile</c:v>
                </c:pt>
                <c:pt idx="1">
                  <c:v>Assez utile</c:v>
                </c:pt>
                <c:pt idx="2">
                  <c:v>Plutôt inutile</c:v>
                </c:pt>
                <c:pt idx="3">
                  <c:v>Inutile</c:v>
                </c:pt>
              </c:strCache>
            </c:strRef>
          </c:cat>
          <c:val>
            <c:numRef>
              <c:f>Sheet1!$B$2:$B$5</c:f>
              <c:numCache>
                <c:formatCode>0\ %</c:formatCode>
                <c:ptCount val="4"/>
                <c:pt idx="0">
                  <c:v>0.45</c:v>
                </c:pt>
                <c:pt idx="1">
                  <c:v>0.41</c:v>
                </c:pt>
                <c:pt idx="2">
                  <c:v>0.12</c:v>
                </c:pt>
                <c:pt idx="3">
                  <c:v>0.03</c:v>
                </c:pt>
              </c:numCache>
            </c:numRef>
          </c:val>
        </c:ser>
        <c:dLbls>
          <c:showLegendKey val="0"/>
          <c:showVal val="1"/>
          <c:showCatName val="0"/>
          <c:showSerName val="0"/>
          <c:showPercent val="0"/>
          <c:showBubbleSize val="0"/>
        </c:dLbls>
        <c:gapWidth val="70"/>
        <c:overlap val="-3"/>
        <c:axId val="154753664"/>
        <c:axId val="154760704"/>
      </c:barChart>
      <c:catAx>
        <c:axId val="154753664"/>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54760704"/>
        <c:crosses val="autoZero"/>
        <c:auto val="1"/>
        <c:lblAlgn val="ctr"/>
        <c:lblOffset val="100"/>
        <c:tickLblSkip val="1"/>
        <c:tickMarkSkip val="1"/>
        <c:noMultiLvlLbl val="0"/>
      </c:catAx>
      <c:valAx>
        <c:axId val="154760704"/>
        <c:scaling>
          <c:orientation val="minMax"/>
          <c:max val="1"/>
          <c:min val="0"/>
        </c:scaling>
        <c:delete val="1"/>
        <c:axPos val="l"/>
        <c:numFmt formatCode="0\ %" sourceLinked="1"/>
        <c:majorTickMark val="out"/>
        <c:minorTickMark val="none"/>
        <c:tickLblPos val="none"/>
        <c:crossAx val="154753664"/>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32415456738448"/>
          <c:w val="1"/>
          <c:h val="0.72199248463735632"/>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1re année</c:v>
                </c:pt>
                <c:pt idx="1">
                  <c:v>2e année</c:v>
                </c:pt>
                <c:pt idx="2">
                  <c:v>3e année</c:v>
                </c:pt>
                <c:pt idx="3">
                  <c:v>4e année / année de diplomation</c:v>
                </c:pt>
              </c:strCache>
            </c:strRef>
          </c:cat>
          <c:val>
            <c:numRef>
              <c:f>Sheet1!$B$2:$B$5</c:f>
              <c:numCache>
                <c:formatCode>0\ %</c:formatCode>
                <c:ptCount val="4"/>
                <c:pt idx="0">
                  <c:v>0.1</c:v>
                </c:pt>
                <c:pt idx="1">
                  <c:v>0.24</c:v>
                </c:pt>
                <c:pt idx="2">
                  <c:v>0.44</c:v>
                </c:pt>
                <c:pt idx="3">
                  <c:v>0.23</c:v>
                </c:pt>
              </c:numCache>
            </c:numRef>
          </c:val>
        </c:ser>
        <c:dLbls>
          <c:showLegendKey val="0"/>
          <c:showVal val="1"/>
          <c:showCatName val="0"/>
          <c:showSerName val="0"/>
          <c:showPercent val="0"/>
          <c:showBubbleSize val="0"/>
        </c:dLbls>
        <c:gapWidth val="70"/>
        <c:overlap val="-3"/>
        <c:axId val="155867776"/>
        <c:axId val="155878912"/>
      </c:barChart>
      <c:catAx>
        <c:axId val="155867776"/>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55878912"/>
        <c:crosses val="autoZero"/>
        <c:auto val="1"/>
        <c:lblAlgn val="ctr"/>
        <c:lblOffset val="100"/>
        <c:tickLblSkip val="1"/>
        <c:tickMarkSkip val="1"/>
        <c:noMultiLvlLbl val="0"/>
      </c:catAx>
      <c:valAx>
        <c:axId val="155878912"/>
        <c:scaling>
          <c:orientation val="minMax"/>
          <c:max val="1"/>
          <c:min val="0"/>
        </c:scaling>
        <c:delete val="1"/>
        <c:axPos val="l"/>
        <c:numFmt formatCode="0\ %" sourceLinked="1"/>
        <c:majorTickMark val="out"/>
        <c:minorTickMark val="none"/>
        <c:tickLblPos val="none"/>
        <c:crossAx val="155867776"/>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7.3481075735098336E-2"/>
          <c:y val="0.13694880088753797"/>
          <c:w val="0.86280126593674467"/>
          <c:h val="0.90908592947620659"/>
        </c:manualLayout>
      </c:layout>
      <c:pieChart>
        <c:varyColors val="1"/>
        <c:ser>
          <c:idx val="0"/>
          <c:order val="0"/>
          <c:tx>
            <c:strRef>
              <c:f>Sheet1!$B$1</c:f>
              <c:strCache>
                <c:ptCount val="1"/>
                <c:pt idx="0">
                  <c:v>2012</c:v>
                </c:pt>
              </c:strCache>
            </c:strRef>
          </c:tx>
          <c:explosion val="24"/>
          <c:dPt>
            <c:idx val="0"/>
            <c:bubble3D val="0"/>
            <c:spPr>
              <a:solidFill>
                <a:schemeClr val="tx1">
                  <a:lumMod val="50000"/>
                </a:schemeClr>
              </a:solidFill>
            </c:spPr>
          </c:dPt>
          <c:dPt>
            <c:idx val="1"/>
            <c:bubble3D val="0"/>
            <c:spPr>
              <a:solidFill>
                <a:schemeClr val="tx1"/>
              </a:solidFill>
            </c:spPr>
          </c:dPt>
          <c:dLbls>
            <c:dLbl>
              <c:idx val="0"/>
              <c:layout>
                <c:manualLayout>
                  <c:x val="8.9421735326562515E-2"/>
                  <c:y val="0.16218397677417495"/>
                </c:manualLayout>
              </c:layout>
              <c:tx>
                <c:rich>
                  <a:bodyPr/>
                  <a:lstStyle/>
                  <a:p>
                    <a:pPr>
                      <a:defRPr sz="1400" b="1">
                        <a:solidFill>
                          <a:srgbClr val="002060"/>
                        </a:solidFill>
                      </a:defRPr>
                    </a:pPr>
                    <a:r>
                      <a:rPr lang="fr-CA" noProof="0" dirty="0" smtClean="0"/>
                      <a:t>Oui 4%</a:t>
                    </a:r>
                    <a:endParaRPr lang="fr-CA" noProof="0" dirty="0"/>
                  </a:p>
                </c:rich>
              </c:tx>
              <c:spPr/>
              <c:dLblPos val="bestFit"/>
              <c:showLegendKey val="0"/>
              <c:showVal val="1"/>
              <c:showCatName val="1"/>
              <c:showSerName val="0"/>
              <c:showPercent val="0"/>
              <c:showBubbleSize val="0"/>
            </c:dLbl>
            <c:dLbl>
              <c:idx val="1"/>
              <c:layout>
                <c:manualLayout>
                  <c:x val="4.1255277872874585E-2"/>
                  <c:y val="-0.19055809698078682"/>
                </c:manualLayout>
              </c:layout>
              <c:tx>
                <c:rich>
                  <a:bodyPr/>
                  <a:lstStyle/>
                  <a:p>
                    <a:pPr>
                      <a:defRPr sz="1400" b="1">
                        <a:solidFill>
                          <a:schemeClr val="bg1"/>
                        </a:solidFill>
                      </a:defRPr>
                    </a:pPr>
                    <a:r>
                      <a:rPr lang="en-US" dirty="0" smtClean="0"/>
                      <a:t>Non </a:t>
                    </a:r>
                    <a:r>
                      <a:rPr lang="en-US" dirty="0"/>
                      <a:t>96%</a:t>
                    </a:r>
                  </a:p>
                </c:rich>
              </c:tx>
              <c:spPr/>
              <c:dLblPos val="bestFit"/>
              <c:showLegendKey val="0"/>
              <c:showVal val="1"/>
              <c:showCatName val="1"/>
              <c:showSerName val="0"/>
              <c:showPercent val="0"/>
              <c:showBubbleSize val="0"/>
            </c:dLbl>
            <c:txPr>
              <a:bodyPr/>
              <a:lstStyle/>
              <a:p>
                <a:pPr>
                  <a:defRPr>
                    <a:solidFill>
                      <a:schemeClr val="bg1"/>
                    </a:solidFill>
                  </a:defRPr>
                </a:pPr>
                <a:endParaRPr lang="en-US"/>
              </a:p>
            </c:txPr>
            <c:dLblPos val="ctr"/>
            <c:showLegendKey val="0"/>
            <c:showVal val="1"/>
            <c:showCatName val="1"/>
            <c:showSerName val="0"/>
            <c:showPercent val="0"/>
            <c:showBubbleSize val="0"/>
            <c:separator> </c:separator>
            <c:showLeaderLines val="1"/>
          </c:dLbls>
          <c:cat>
            <c:strRef>
              <c:f>Sheet1!$A$2:$A$3</c:f>
              <c:strCache>
                <c:ptCount val="2"/>
                <c:pt idx="0">
                  <c:v>Yes</c:v>
                </c:pt>
                <c:pt idx="1">
                  <c:v>No</c:v>
                </c:pt>
              </c:strCache>
            </c:strRef>
          </c:cat>
          <c:val>
            <c:numRef>
              <c:f>Sheet1!$B$2:$B$3</c:f>
              <c:numCache>
                <c:formatCode>0%</c:formatCode>
                <c:ptCount val="2"/>
                <c:pt idx="0">
                  <c:v>0.04</c:v>
                </c:pt>
                <c:pt idx="1">
                  <c:v>0.96</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619830360567778E-4"/>
          <c:w val="1"/>
          <c:h val="0.71447407687107556"/>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Oui</c:v>
                </c:pt>
                <c:pt idx="1">
                  <c:v>Non</c:v>
                </c:pt>
                <c:pt idx="2">
                  <c:v>Ne sait pas si l'expérience acquise compte</c:v>
                </c:pt>
              </c:strCache>
            </c:strRef>
          </c:cat>
          <c:val>
            <c:numRef>
              <c:f>Sheet1!$B$2:$B$4</c:f>
              <c:numCache>
                <c:formatCode>0\ %</c:formatCode>
                <c:ptCount val="3"/>
                <c:pt idx="0">
                  <c:v>0.57999999999999996</c:v>
                </c:pt>
                <c:pt idx="1">
                  <c:v>0.2</c:v>
                </c:pt>
                <c:pt idx="2">
                  <c:v>0.22</c:v>
                </c:pt>
              </c:numCache>
            </c:numRef>
          </c:val>
        </c:ser>
        <c:dLbls>
          <c:showLegendKey val="0"/>
          <c:showVal val="1"/>
          <c:showCatName val="0"/>
          <c:showSerName val="0"/>
          <c:showPercent val="0"/>
          <c:showBubbleSize val="0"/>
        </c:dLbls>
        <c:gapWidth val="70"/>
        <c:overlap val="-3"/>
        <c:axId val="155713536"/>
        <c:axId val="155715456"/>
      </c:barChart>
      <c:catAx>
        <c:axId val="155713536"/>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55715456"/>
        <c:crosses val="autoZero"/>
        <c:auto val="1"/>
        <c:lblAlgn val="ctr"/>
        <c:lblOffset val="100"/>
        <c:tickLblSkip val="1"/>
        <c:tickMarkSkip val="1"/>
        <c:noMultiLvlLbl val="0"/>
      </c:catAx>
      <c:valAx>
        <c:axId val="155715456"/>
        <c:scaling>
          <c:orientation val="minMax"/>
          <c:max val="1"/>
          <c:min val="0"/>
        </c:scaling>
        <c:delete val="1"/>
        <c:axPos val="l"/>
        <c:numFmt formatCode="0\ %" sourceLinked="1"/>
        <c:majorTickMark val="out"/>
        <c:minorTickMark val="none"/>
        <c:tickLblPos val="none"/>
        <c:crossAx val="155713536"/>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659982864473125E-2"/>
          <c:y val="8.5935825011356548E-2"/>
          <c:w val="0.83468003427105375"/>
          <c:h val="0.86451018146660108"/>
        </c:manualLayout>
      </c:layout>
      <c:barChart>
        <c:barDir val="bar"/>
        <c:grouping val="clustered"/>
        <c:varyColors val="0"/>
        <c:ser>
          <c:idx val="3"/>
          <c:order val="0"/>
          <c:tx>
            <c:strRef>
              <c:f>Sheet1!$B$1</c:f>
              <c:strCache>
                <c:ptCount val="1"/>
                <c:pt idx="0">
                  <c:v>2014</c:v>
                </c:pt>
              </c:strCache>
            </c:strRef>
          </c:tx>
          <c:spPr>
            <a:solidFill>
              <a:schemeClr val="tx1"/>
            </a:solidFill>
            <a:ln w="15767">
              <a:noFill/>
            </a:ln>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Sheet1!$A$2:$A$6</c:f>
              <c:strCache>
                <c:ptCount val="5"/>
                <c:pt idx="0">
                  <c:v>Parent</c:v>
                </c:pt>
                <c:pt idx="1">
                  <c:v>Other family member</c:v>
                </c:pt>
                <c:pt idx="2">
                  <c:v>Teacher</c:v>
                </c:pt>
                <c:pt idx="3">
                  <c:v>Friend/ Acquaintance</c:v>
                </c:pt>
                <c:pt idx="4">
                  <c:v>Other</c:v>
                </c:pt>
              </c:strCache>
            </c:strRef>
          </c:cat>
          <c:val>
            <c:numRef>
              <c:f>Sheet1!$B$2:$B$6</c:f>
              <c:numCache>
                <c:formatCode>0%</c:formatCode>
                <c:ptCount val="5"/>
                <c:pt idx="0">
                  <c:v>0.51</c:v>
                </c:pt>
                <c:pt idx="1">
                  <c:v>0.31</c:v>
                </c:pt>
                <c:pt idx="2">
                  <c:v>0.24</c:v>
                </c:pt>
                <c:pt idx="3">
                  <c:v>0.23</c:v>
                </c:pt>
                <c:pt idx="4">
                  <c:v>0.08</c:v>
                </c:pt>
              </c:numCache>
            </c:numRef>
          </c:val>
        </c:ser>
        <c:ser>
          <c:idx val="0"/>
          <c:order val="1"/>
          <c:tx>
            <c:strRef>
              <c:f>Sheet1!$C$1</c:f>
              <c:strCache>
                <c:ptCount val="1"/>
                <c:pt idx="0">
                  <c:v>2013</c:v>
                </c:pt>
              </c:strCache>
            </c:strRef>
          </c:tx>
          <c:spPr>
            <a:solidFill>
              <a:schemeClr val="tx1">
                <a:lumMod val="50000"/>
              </a:schemeClr>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Sheet1!$A$2:$A$6</c:f>
              <c:strCache>
                <c:ptCount val="5"/>
                <c:pt idx="0">
                  <c:v>Parent</c:v>
                </c:pt>
                <c:pt idx="1">
                  <c:v>Other family member</c:v>
                </c:pt>
                <c:pt idx="2">
                  <c:v>Teacher</c:v>
                </c:pt>
                <c:pt idx="3">
                  <c:v>Friend/ Acquaintance</c:v>
                </c:pt>
                <c:pt idx="4">
                  <c:v>Other</c:v>
                </c:pt>
              </c:strCache>
            </c:strRef>
          </c:cat>
          <c:val>
            <c:numRef>
              <c:f>Sheet1!$C$2:$C$6</c:f>
              <c:numCache>
                <c:formatCode>0%</c:formatCode>
                <c:ptCount val="5"/>
                <c:pt idx="0">
                  <c:v>0.51</c:v>
                </c:pt>
                <c:pt idx="1">
                  <c:v>0.3</c:v>
                </c:pt>
                <c:pt idx="2">
                  <c:v>0.27</c:v>
                </c:pt>
                <c:pt idx="3">
                  <c:v>0.22</c:v>
                </c:pt>
                <c:pt idx="4">
                  <c:v>0.01</c:v>
                </c:pt>
              </c:numCache>
            </c:numRef>
          </c:val>
        </c:ser>
        <c:dLbls>
          <c:showLegendKey val="0"/>
          <c:showVal val="1"/>
          <c:showCatName val="0"/>
          <c:showSerName val="0"/>
          <c:showPercent val="0"/>
          <c:showBubbleSize val="0"/>
        </c:dLbls>
        <c:gapWidth val="150"/>
        <c:overlap val="-25"/>
        <c:axId val="156034944"/>
        <c:axId val="156036480"/>
      </c:barChart>
      <c:catAx>
        <c:axId val="156034944"/>
        <c:scaling>
          <c:orientation val="maxMin"/>
        </c:scaling>
        <c:delete val="1"/>
        <c:axPos val="l"/>
        <c:numFmt formatCode="General" sourceLinked="1"/>
        <c:majorTickMark val="none"/>
        <c:minorTickMark val="none"/>
        <c:tickLblPos val="none"/>
        <c:crossAx val="156036480"/>
        <c:crosses val="autoZero"/>
        <c:auto val="1"/>
        <c:lblAlgn val="ctr"/>
        <c:lblOffset val="100"/>
        <c:tickLblSkip val="1"/>
        <c:tickMarkSkip val="1"/>
        <c:noMultiLvlLbl val="0"/>
      </c:catAx>
      <c:valAx>
        <c:axId val="156036480"/>
        <c:scaling>
          <c:orientation val="minMax"/>
          <c:max val="1"/>
          <c:min val="0"/>
        </c:scaling>
        <c:delete val="1"/>
        <c:axPos val="t"/>
        <c:numFmt formatCode="0%" sourceLinked="1"/>
        <c:majorTickMark val="none"/>
        <c:minorTickMark val="none"/>
        <c:tickLblPos val="none"/>
        <c:crossAx val="156034944"/>
        <c:crosses val="autoZero"/>
        <c:crossBetween val="between"/>
        <c:majorUnit val="0.2"/>
        <c:minorUnit val="0.1"/>
      </c:valAx>
      <c:spPr>
        <a:noFill/>
        <a:ln w="25400">
          <a:noFill/>
        </a:ln>
      </c:spPr>
    </c:plotArea>
    <c:legend>
      <c:legendPos val="t"/>
      <c:layout>
        <c:manualLayout>
          <c:xMode val="edge"/>
          <c:yMode val="edge"/>
          <c:x val="2.974457651107439E-3"/>
          <c:y val="5.5533125396863212E-2"/>
          <c:w val="0.51312027530448701"/>
          <c:h val="4.852831620714082E-2"/>
        </c:manualLayout>
      </c:layout>
      <c:overlay val="0"/>
      <c:txPr>
        <a:bodyPr/>
        <a:lstStyle/>
        <a:p>
          <a:pPr>
            <a:defRPr sz="900"/>
          </a:pPr>
          <a:endParaRPr lang="en-US"/>
        </a:p>
      </c:txPr>
    </c:legend>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90925391751943E-3"/>
          <c:y val="3.7112372430999033E-2"/>
          <c:w val="0.49429718562407432"/>
          <c:h val="0.89229124609125299"/>
        </c:manualLayout>
      </c:layout>
      <c:barChart>
        <c:barDir val="bar"/>
        <c:grouping val="clustered"/>
        <c:varyColors val="0"/>
        <c:dLbls>
          <c:showLegendKey val="0"/>
          <c:showVal val="0"/>
          <c:showCatName val="0"/>
          <c:showSerName val="0"/>
          <c:showPercent val="0"/>
          <c:showBubbleSize val="0"/>
        </c:dLbls>
        <c:gapWidth val="60"/>
        <c:overlap val="-3"/>
        <c:axId val="159125504"/>
        <c:axId val="159127040"/>
      </c:barChart>
      <c:catAx>
        <c:axId val="159125504"/>
        <c:scaling>
          <c:orientation val="maxMin"/>
        </c:scaling>
        <c:delete val="1"/>
        <c:axPos val="l"/>
        <c:numFmt formatCode="General" sourceLinked="1"/>
        <c:majorTickMark val="out"/>
        <c:minorTickMark val="none"/>
        <c:tickLblPos val="none"/>
        <c:crossAx val="159127040"/>
        <c:crosses val="autoZero"/>
        <c:auto val="1"/>
        <c:lblAlgn val="ctr"/>
        <c:lblOffset val="100"/>
        <c:tickLblSkip val="1"/>
        <c:tickMarkSkip val="1"/>
        <c:noMultiLvlLbl val="0"/>
      </c:catAx>
      <c:valAx>
        <c:axId val="159127040"/>
        <c:scaling>
          <c:orientation val="minMax"/>
          <c:max val="1"/>
          <c:min val="0"/>
        </c:scaling>
        <c:delete val="1"/>
        <c:axPos val="t"/>
        <c:numFmt formatCode="0%" sourceLinked="1"/>
        <c:majorTickMark val="out"/>
        <c:minorTickMark val="none"/>
        <c:tickLblPos val="none"/>
        <c:crossAx val="159125504"/>
        <c:crosses val="autoZero"/>
        <c:crossBetween val="between"/>
        <c:majorUnit val="0.2"/>
        <c:minorUnit val="0.1"/>
      </c:valAx>
      <c:spPr>
        <a:noFill/>
        <a:ln w="15767">
          <a:noFill/>
        </a:ln>
      </c:spPr>
    </c:plotArea>
    <c:plotVisOnly val="1"/>
    <c:dispBlanksAs val="gap"/>
    <c:showDLblsOverMax val="0"/>
  </c:chart>
  <c:spPr>
    <a:noFill/>
    <a:ln>
      <a:noFill/>
    </a:ln>
  </c:spPr>
  <c:txPr>
    <a:bodyPr/>
    <a:lstStyle/>
    <a:p>
      <a:pPr>
        <a:defRPr sz="1164" b="1" i="0" u="none" strike="noStrike" baseline="0">
          <a:solidFill>
            <a:schemeClr val="tx1"/>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30590851037837535"/>
          <c:y val="8.2448027329917059E-2"/>
          <c:w val="0.38616838621547861"/>
          <c:h val="0.8615384615384617"/>
        </c:manualLayout>
      </c:layout>
      <c:barChart>
        <c:barDir val="bar"/>
        <c:grouping val="clustered"/>
        <c:varyColors val="0"/>
        <c:ser>
          <c:idx val="3"/>
          <c:order val="0"/>
          <c:tx>
            <c:strRef>
              <c:f>Sheet1!$B$1</c:f>
              <c:strCache>
                <c:ptCount val="1"/>
                <c:pt idx="0">
                  <c:v>2014</c:v>
                </c:pt>
              </c:strCache>
            </c:strRef>
          </c:tx>
          <c:spPr>
            <a:solidFill>
              <a:schemeClr val="tx1"/>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Sheet1!$A$2:$A$15</c:f>
              <c:strCache>
                <c:ptCount val="14"/>
                <c:pt idx="0">
                  <c:v>Homme</c:v>
                </c:pt>
                <c:pt idx="1">
                  <c:v>Femme</c:v>
                </c:pt>
                <c:pt idx="3">
                  <c:v>Homme</c:v>
                </c:pt>
                <c:pt idx="4">
                  <c:v>Femme</c:v>
                </c:pt>
                <c:pt idx="6">
                  <c:v>Homme</c:v>
                </c:pt>
                <c:pt idx="7">
                  <c:v>Femme</c:v>
                </c:pt>
                <c:pt idx="9">
                  <c:v>Homme</c:v>
                </c:pt>
                <c:pt idx="10">
                  <c:v>Femme</c:v>
                </c:pt>
                <c:pt idx="12">
                  <c:v>Homme</c:v>
                </c:pt>
                <c:pt idx="13">
                  <c:v>Femme</c:v>
                </c:pt>
              </c:strCache>
            </c:strRef>
          </c:cat>
          <c:val>
            <c:numRef>
              <c:f>Sheet1!$B$2:$B$15</c:f>
              <c:numCache>
                <c:formatCode>0\ %</c:formatCode>
                <c:ptCount val="14"/>
                <c:pt idx="0">
                  <c:v>0.85</c:v>
                </c:pt>
                <c:pt idx="1">
                  <c:v>0.15</c:v>
                </c:pt>
                <c:pt idx="3">
                  <c:v>0.86</c:v>
                </c:pt>
                <c:pt idx="4">
                  <c:v>0.14000000000000001</c:v>
                </c:pt>
                <c:pt idx="6">
                  <c:v>0.77</c:v>
                </c:pt>
                <c:pt idx="7">
                  <c:v>0.2</c:v>
                </c:pt>
                <c:pt idx="9">
                  <c:v>0.8</c:v>
                </c:pt>
                <c:pt idx="10">
                  <c:v>0.17</c:v>
                </c:pt>
                <c:pt idx="12">
                  <c:v>0.88</c:v>
                </c:pt>
                <c:pt idx="13">
                  <c:v>0.12</c:v>
                </c:pt>
              </c:numCache>
            </c:numRef>
          </c:val>
        </c:ser>
        <c:ser>
          <c:idx val="0"/>
          <c:order val="1"/>
          <c:tx>
            <c:strRef>
              <c:f>Sheet1!$C$1</c:f>
              <c:strCache>
                <c:ptCount val="1"/>
                <c:pt idx="0">
                  <c:v>2013</c:v>
                </c:pt>
              </c:strCache>
            </c:strRef>
          </c:tx>
          <c:spPr>
            <a:solidFill>
              <a:schemeClr val="tx1">
                <a:lumMod val="50000"/>
              </a:schemeClr>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Sheet1!$A$2:$A$15</c:f>
              <c:strCache>
                <c:ptCount val="14"/>
                <c:pt idx="0">
                  <c:v>Homme</c:v>
                </c:pt>
                <c:pt idx="1">
                  <c:v>Femme</c:v>
                </c:pt>
                <c:pt idx="3">
                  <c:v>Homme</c:v>
                </c:pt>
                <c:pt idx="4">
                  <c:v>Femme</c:v>
                </c:pt>
                <c:pt idx="6">
                  <c:v>Homme</c:v>
                </c:pt>
                <c:pt idx="7">
                  <c:v>Femme</c:v>
                </c:pt>
                <c:pt idx="9">
                  <c:v>Homme</c:v>
                </c:pt>
                <c:pt idx="10">
                  <c:v>Femme</c:v>
                </c:pt>
                <c:pt idx="12">
                  <c:v>Homme</c:v>
                </c:pt>
                <c:pt idx="13">
                  <c:v>Femme</c:v>
                </c:pt>
              </c:strCache>
            </c:strRef>
          </c:cat>
          <c:val>
            <c:numRef>
              <c:f>Sheet1!$C$2:$C$15</c:f>
              <c:numCache>
                <c:formatCode>0\ %</c:formatCode>
                <c:ptCount val="14"/>
                <c:pt idx="0">
                  <c:v>0.9</c:v>
                </c:pt>
                <c:pt idx="1">
                  <c:v>0.1</c:v>
                </c:pt>
                <c:pt idx="3">
                  <c:v>0.86</c:v>
                </c:pt>
                <c:pt idx="4">
                  <c:v>0.14000000000000001</c:v>
                </c:pt>
                <c:pt idx="6">
                  <c:v>0.82</c:v>
                </c:pt>
                <c:pt idx="7">
                  <c:v>0.18</c:v>
                </c:pt>
                <c:pt idx="9">
                  <c:v>0.85</c:v>
                </c:pt>
                <c:pt idx="10">
                  <c:v>0.15</c:v>
                </c:pt>
                <c:pt idx="12">
                  <c:v>0.9</c:v>
                </c:pt>
                <c:pt idx="13">
                  <c:v>0.1</c:v>
                </c:pt>
              </c:numCache>
            </c:numRef>
          </c:val>
        </c:ser>
        <c:dLbls>
          <c:showLegendKey val="0"/>
          <c:showVal val="0"/>
          <c:showCatName val="0"/>
          <c:showSerName val="0"/>
          <c:showPercent val="0"/>
          <c:showBubbleSize val="0"/>
        </c:dLbls>
        <c:gapWidth val="60"/>
        <c:overlap val="-3"/>
        <c:axId val="158970624"/>
        <c:axId val="158972160"/>
      </c:barChart>
      <c:catAx>
        <c:axId val="158970624"/>
        <c:scaling>
          <c:orientation val="maxMin"/>
        </c:scaling>
        <c:delete val="0"/>
        <c:axPos val="l"/>
        <c:numFmt formatCode="General" sourceLinked="1"/>
        <c:majorTickMark val="in"/>
        <c:minorTickMark val="none"/>
        <c:tickLblPos val="nextTo"/>
        <c:spPr>
          <a:ln>
            <a:solidFill>
              <a:schemeClr val="accent1"/>
            </a:solidFill>
          </a:ln>
        </c:spPr>
        <c:txPr>
          <a:bodyPr rot="0" vert="horz"/>
          <a:lstStyle/>
          <a:p>
            <a:pPr>
              <a:defRPr/>
            </a:pPr>
            <a:endParaRPr lang="en-US"/>
          </a:p>
        </c:txPr>
        <c:crossAx val="158972160"/>
        <c:crosses val="autoZero"/>
        <c:auto val="1"/>
        <c:lblAlgn val="ctr"/>
        <c:lblOffset val="100"/>
        <c:tickLblSkip val="1"/>
        <c:tickMarkSkip val="1"/>
        <c:noMultiLvlLbl val="0"/>
      </c:catAx>
      <c:valAx>
        <c:axId val="158972160"/>
        <c:scaling>
          <c:orientation val="minMax"/>
          <c:max val="1"/>
          <c:min val="0"/>
        </c:scaling>
        <c:delete val="1"/>
        <c:axPos val="t"/>
        <c:numFmt formatCode="0\ %" sourceLinked="1"/>
        <c:majorTickMark val="out"/>
        <c:minorTickMark val="none"/>
        <c:tickLblPos val="none"/>
        <c:crossAx val="158970624"/>
        <c:crosses val="autoZero"/>
        <c:crossBetween val="between"/>
        <c:majorUnit val="0.2"/>
        <c:minorUnit val="0.1"/>
      </c:valAx>
    </c:plotArea>
    <c:plotVisOnly val="1"/>
    <c:dispBlanksAs val="gap"/>
    <c:showDLblsOverMax val="0"/>
  </c:chart>
  <c:txPr>
    <a:bodyPr/>
    <a:lstStyle/>
    <a:p>
      <a:pPr>
        <a:defRPr sz="11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3.8698328935795952E-2"/>
          <c:y val="9.0914070523793744E-2"/>
          <c:w val="0.86280126593674467"/>
          <c:h val="0.90908592947620659"/>
        </c:manualLayout>
      </c:layout>
      <c:barChart>
        <c:barDir val="bar"/>
        <c:grouping val="clustered"/>
        <c:varyColors val="0"/>
        <c:ser>
          <c:idx val="0"/>
          <c:order val="0"/>
          <c:tx>
            <c:strRef>
              <c:f>Sheet1!$B$1</c:f>
              <c:strCache>
                <c:ptCount val="1"/>
                <c:pt idx="0">
                  <c:v>Column1</c:v>
                </c:pt>
              </c:strCache>
            </c:strRef>
          </c:tx>
          <c:invertIfNegative val="0"/>
          <c:dPt>
            <c:idx val="0"/>
            <c:invertIfNegative val="0"/>
            <c:bubble3D val="0"/>
            <c:explosion val="11"/>
            <c:spPr>
              <a:solidFill>
                <a:schemeClr val="tx1">
                  <a:lumMod val="50000"/>
                </a:schemeClr>
              </a:solidFill>
            </c:spPr>
          </c:dPt>
          <c:dPt>
            <c:idx val="1"/>
            <c:invertIfNegative val="0"/>
            <c:bubble3D val="0"/>
            <c:explosion val="2"/>
            <c:spPr>
              <a:solidFill>
                <a:schemeClr val="tx1"/>
              </a:solidFill>
            </c:spPr>
          </c:dPt>
          <c:dLbls>
            <c:dLbl>
              <c:idx val="0"/>
              <c:layout/>
              <c:tx>
                <c:rich>
                  <a:bodyPr/>
                  <a:lstStyle/>
                  <a:p>
                    <a:r>
                      <a:rPr lang="en-US" sz="1000" dirty="0" smtClean="0"/>
                      <a:t>51 %</a:t>
                    </a:r>
                    <a:endParaRPr lang="en-US" dirty="0"/>
                  </a:p>
                </c:rich>
              </c:tx>
              <c:dLblPos val="ctr"/>
              <c:showLegendKey val="0"/>
              <c:showVal val="0"/>
              <c:showCatName val="1"/>
              <c:showSerName val="0"/>
              <c:showPercent val="0"/>
              <c:showBubbleSize val="0"/>
            </c:dLbl>
            <c:dLbl>
              <c:idx val="1"/>
              <c:layout/>
              <c:tx>
                <c:rich>
                  <a:bodyPr/>
                  <a:lstStyle/>
                  <a:p>
                    <a:r>
                      <a:rPr lang="en-US" sz="1000" dirty="0" smtClean="0"/>
                      <a:t>45 %</a:t>
                    </a:r>
                    <a:endParaRPr lang="en-US" dirty="0"/>
                  </a:p>
                </c:rich>
              </c:tx>
              <c:dLblPos val="ctr"/>
              <c:showLegendKey val="0"/>
              <c:showVal val="0"/>
              <c:showCatName val="1"/>
              <c:showSerName val="0"/>
              <c:showPercent val="0"/>
              <c:showBubbleSize val="0"/>
              <c:separator> </c:separator>
            </c:dLbl>
            <c:txPr>
              <a:bodyPr/>
              <a:lstStyle/>
              <a:p>
                <a:pPr>
                  <a:defRPr sz="1000" b="1">
                    <a:solidFill>
                      <a:schemeClr val="bg1"/>
                    </a:solidFill>
                  </a:defRPr>
                </a:pPr>
                <a:endParaRPr lang="en-US"/>
              </a:p>
            </c:txPr>
            <c:dLblPos val="ctr"/>
            <c:showLegendKey val="0"/>
            <c:showVal val="0"/>
            <c:showCatName val="1"/>
            <c:showSerName val="0"/>
            <c:showPercent val="0"/>
            <c:showBubbleSize val="0"/>
            <c:separator> </c:separator>
            <c:showLeaderLines val="0"/>
          </c:dLbls>
          <c:cat>
            <c:strRef>
              <c:f>Sheet1!$A$2:$A$3</c:f>
              <c:strCache>
                <c:ptCount val="2"/>
                <c:pt idx="0">
                  <c:v>2013</c:v>
                </c:pt>
                <c:pt idx="1">
                  <c:v>2014</c:v>
                </c:pt>
              </c:strCache>
            </c:strRef>
          </c:cat>
          <c:val>
            <c:numRef>
              <c:f>Sheet1!$B$2:$B$3</c:f>
              <c:numCache>
                <c:formatCode>0%</c:formatCode>
                <c:ptCount val="2"/>
                <c:pt idx="0">
                  <c:v>0.51</c:v>
                </c:pt>
                <c:pt idx="1">
                  <c:v>0.45</c:v>
                </c:pt>
              </c:numCache>
            </c:numRef>
          </c:val>
        </c:ser>
        <c:dLbls>
          <c:showLegendKey val="0"/>
          <c:showVal val="0"/>
          <c:showCatName val="0"/>
          <c:showSerName val="0"/>
          <c:showPercent val="0"/>
          <c:showBubbleSize val="0"/>
        </c:dLbls>
        <c:gapWidth val="100"/>
        <c:axId val="159506816"/>
        <c:axId val="159508352"/>
      </c:barChart>
      <c:catAx>
        <c:axId val="159506816"/>
        <c:scaling>
          <c:orientation val="minMax"/>
        </c:scaling>
        <c:delete val="0"/>
        <c:axPos val="l"/>
        <c:majorTickMark val="out"/>
        <c:minorTickMark val="none"/>
        <c:tickLblPos val="nextTo"/>
        <c:txPr>
          <a:bodyPr/>
          <a:lstStyle/>
          <a:p>
            <a:pPr>
              <a:defRPr sz="1100"/>
            </a:pPr>
            <a:endParaRPr lang="en-US"/>
          </a:p>
        </c:txPr>
        <c:crossAx val="159508352"/>
        <c:crosses val="autoZero"/>
        <c:auto val="1"/>
        <c:lblAlgn val="ctr"/>
        <c:lblOffset val="100"/>
        <c:noMultiLvlLbl val="0"/>
      </c:catAx>
      <c:valAx>
        <c:axId val="159508352"/>
        <c:scaling>
          <c:orientation val="minMax"/>
          <c:max val="0.60000000000000009"/>
          <c:min val="0.30000000000000004"/>
        </c:scaling>
        <c:delete val="1"/>
        <c:axPos val="b"/>
        <c:numFmt formatCode="0%" sourceLinked="1"/>
        <c:majorTickMark val="out"/>
        <c:minorTickMark val="none"/>
        <c:tickLblPos val="nextTo"/>
        <c:crossAx val="159506816"/>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55015197568697"/>
          <c:y val="9.0384615384615397E-2"/>
          <c:w val="0.6626139817629132"/>
          <c:h val="0.8615384615384617"/>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15767">
              <a:solidFill>
                <a:srgbClr val="FFFFFF"/>
              </a:solidFill>
            </a:ln>
          </c:spPr>
          <c:invertIfNegative val="0"/>
          <c:dLbls>
            <c:txPr>
              <a:bodyPr/>
              <a:lstStyle/>
              <a:p>
                <a:pPr>
                  <a:defRPr sz="900" baseline="0">
                    <a:latin typeface="Calibri" pitchFamily="34" charset="0"/>
                  </a:defRPr>
                </a:pPr>
                <a:endParaRPr lang="en-US"/>
              </a:p>
            </c:txPr>
            <c:showLegendKey val="0"/>
            <c:showVal val="1"/>
            <c:showCatName val="0"/>
            <c:showSerName val="0"/>
            <c:showPercent val="0"/>
            <c:showBubbleSize val="0"/>
            <c:showLeaderLines val="0"/>
          </c:dLbls>
          <c:cat>
            <c:strRef>
              <c:f>Sheet1!$A$2:$A$11</c:f>
              <c:strCache>
                <c:ptCount val="10"/>
                <c:pt idx="0">
                  <c:v>Alberta</c:v>
                </c:pt>
                <c:pt idx="1">
                  <c:v>British Columbia</c:v>
                </c:pt>
                <c:pt idx="2">
                  <c:v>Ontario</c:v>
                </c:pt>
                <c:pt idx="3">
                  <c:v>Nova Scotia</c:v>
                </c:pt>
                <c:pt idx="4">
                  <c:v>Quebec</c:v>
                </c:pt>
                <c:pt idx="5">
                  <c:v>Prince Edward Island</c:v>
                </c:pt>
                <c:pt idx="6">
                  <c:v>Manitoba</c:v>
                </c:pt>
                <c:pt idx="7">
                  <c:v>New Brunswick</c:v>
                </c:pt>
                <c:pt idx="8">
                  <c:v>Saskatchewan</c:v>
                </c:pt>
                <c:pt idx="9">
                  <c:v>Newfoundland/ Labrador</c:v>
                </c:pt>
              </c:strCache>
            </c:strRef>
          </c:cat>
          <c:val>
            <c:numRef>
              <c:f>Sheet1!$B$2:$B$11</c:f>
              <c:numCache>
                <c:formatCode>0\ %</c:formatCode>
                <c:ptCount val="10"/>
                <c:pt idx="0">
                  <c:v>0.33</c:v>
                </c:pt>
                <c:pt idx="1">
                  <c:v>0.16</c:v>
                </c:pt>
                <c:pt idx="2">
                  <c:v>0.13</c:v>
                </c:pt>
                <c:pt idx="3">
                  <c:v>0.12</c:v>
                </c:pt>
                <c:pt idx="4">
                  <c:v>0.09</c:v>
                </c:pt>
                <c:pt idx="5">
                  <c:v>0.04</c:v>
                </c:pt>
                <c:pt idx="6">
                  <c:v>0.04</c:v>
                </c:pt>
                <c:pt idx="7">
                  <c:v>0.03</c:v>
                </c:pt>
                <c:pt idx="8">
                  <c:v>0.02</c:v>
                </c:pt>
                <c:pt idx="9">
                  <c:v>0.02</c:v>
                </c:pt>
              </c:numCache>
            </c:numRef>
          </c:val>
        </c:ser>
        <c:ser>
          <c:idx val="0"/>
          <c:order val="1"/>
          <c:tx>
            <c:strRef>
              <c:f>Sheet1!$C$1</c:f>
              <c:strCache>
                <c:ptCount val="1"/>
                <c:pt idx="0">
                  <c:v>2013</c:v>
                </c:pt>
              </c:strCache>
            </c:strRef>
          </c:tx>
          <c:spPr>
            <a:solidFill>
              <a:schemeClr val="tx1"/>
            </a:solidFill>
            <a:ln>
              <a:solidFill>
                <a:srgbClr val="FFFFFF"/>
              </a:solidFill>
            </a:ln>
          </c:spPr>
          <c:invertIfNegative val="0"/>
          <c:dLbls>
            <c:txPr>
              <a:bodyPr/>
              <a:lstStyle/>
              <a:p>
                <a:pPr algn="ctr">
                  <a:defRPr lang="en-US" sz="9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Sheet1!$A$2:$A$11</c:f>
              <c:strCache>
                <c:ptCount val="10"/>
                <c:pt idx="0">
                  <c:v>Alberta</c:v>
                </c:pt>
                <c:pt idx="1">
                  <c:v>British Columbia</c:v>
                </c:pt>
                <c:pt idx="2">
                  <c:v>Ontario</c:v>
                </c:pt>
                <c:pt idx="3">
                  <c:v>Nova Scotia</c:v>
                </c:pt>
                <c:pt idx="4">
                  <c:v>Quebec</c:v>
                </c:pt>
                <c:pt idx="5">
                  <c:v>Prince Edward Island</c:v>
                </c:pt>
                <c:pt idx="6">
                  <c:v>Manitoba</c:v>
                </c:pt>
                <c:pt idx="7">
                  <c:v>New Brunswick</c:v>
                </c:pt>
                <c:pt idx="8">
                  <c:v>Saskatchewan</c:v>
                </c:pt>
                <c:pt idx="9">
                  <c:v>Newfoundland/ Labrador</c:v>
                </c:pt>
              </c:strCache>
            </c:strRef>
          </c:cat>
          <c:val>
            <c:numRef>
              <c:f>Sheet1!$C$2:$C$11</c:f>
              <c:numCache>
                <c:formatCode>0\ %</c:formatCode>
                <c:ptCount val="10"/>
                <c:pt idx="0">
                  <c:v>0.28999999999999998</c:v>
                </c:pt>
                <c:pt idx="1">
                  <c:v>0.25</c:v>
                </c:pt>
                <c:pt idx="2">
                  <c:v>0.13</c:v>
                </c:pt>
                <c:pt idx="3">
                  <c:v>0.05</c:v>
                </c:pt>
                <c:pt idx="4">
                  <c:v>0.09</c:v>
                </c:pt>
                <c:pt idx="5">
                  <c:v>0.06</c:v>
                </c:pt>
                <c:pt idx="6">
                  <c:v>0.05</c:v>
                </c:pt>
                <c:pt idx="7">
                  <c:v>0.01</c:v>
                </c:pt>
                <c:pt idx="8">
                  <c:v>0.03</c:v>
                </c:pt>
                <c:pt idx="9">
                  <c:v>0.02</c:v>
                </c:pt>
              </c:numCache>
            </c:numRef>
          </c:val>
        </c:ser>
        <c:dLbls>
          <c:showLegendKey val="0"/>
          <c:showVal val="0"/>
          <c:showCatName val="0"/>
          <c:showSerName val="0"/>
          <c:showPercent val="0"/>
          <c:showBubbleSize val="0"/>
        </c:dLbls>
        <c:gapWidth val="60"/>
        <c:overlap val="-3"/>
        <c:axId val="159150080"/>
        <c:axId val="159151616"/>
      </c:barChart>
      <c:catAx>
        <c:axId val="159150080"/>
        <c:scaling>
          <c:orientation val="maxMin"/>
        </c:scaling>
        <c:delete val="1"/>
        <c:axPos val="l"/>
        <c:numFmt formatCode="General" sourceLinked="1"/>
        <c:majorTickMark val="out"/>
        <c:minorTickMark val="none"/>
        <c:tickLblPos val="none"/>
        <c:crossAx val="159151616"/>
        <c:crosses val="autoZero"/>
        <c:auto val="1"/>
        <c:lblAlgn val="ctr"/>
        <c:lblOffset val="100"/>
        <c:tickLblSkip val="1"/>
        <c:tickMarkSkip val="1"/>
        <c:noMultiLvlLbl val="0"/>
      </c:catAx>
      <c:valAx>
        <c:axId val="159151616"/>
        <c:scaling>
          <c:orientation val="minMax"/>
          <c:max val="1"/>
          <c:min val="0"/>
        </c:scaling>
        <c:delete val="1"/>
        <c:axPos val="t"/>
        <c:numFmt formatCode="0\ %" sourceLinked="1"/>
        <c:majorTickMark val="out"/>
        <c:minorTickMark val="none"/>
        <c:tickLblPos val="none"/>
        <c:crossAx val="159150080"/>
        <c:crosses val="autoZero"/>
        <c:crossBetween val="between"/>
        <c:majorUnit val="0.2"/>
        <c:minorUnit val="0.1"/>
      </c:valAx>
      <c:spPr>
        <a:noFill/>
        <a:ln w="15767">
          <a:noFill/>
        </a:ln>
      </c:spPr>
    </c:plotArea>
    <c:plotVisOnly val="1"/>
    <c:dispBlanksAs val="gap"/>
    <c:showDLblsOverMax val="0"/>
  </c:chart>
  <c:spPr>
    <a:noFill/>
    <a:ln>
      <a:noFill/>
    </a:ln>
  </c:spPr>
  <c:txPr>
    <a:bodyPr/>
    <a:lstStyle/>
    <a:p>
      <a:pPr>
        <a:defRPr sz="1164" b="1" i="0" u="none" strike="noStrike" baseline="0">
          <a:solidFill>
            <a:schemeClr val="tx1"/>
          </a:solidFill>
          <a:latin typeface="Arial"/>
          <a:ea typeface="Arial"/>
          <a:cs typeface="Arial"/>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81720430107759E-3"/>
          <c:y val="2.3696682464455052E-3"/>
          <c:w val="1"/>
          <c:h val="0.89099526066351475"/>
        </c:manualLayout>
      </c:layout>
      <c:barChart>
        <c:barDir val="col"/>
        <c:grouping val="clustered"/>
        <c:varyColors val="0"/>
        <c:ser>
          <c:idx val="5"/>
          <c:order val="0"/>
          <c:tx>
            <c:strRef>
              <c:f>Sheet1!$B$1</c:f>
              <c:strCache>
                <c:ptCount val="1"/>
                <c:pt idx="0">
                  <c:v>2014</c:v>
                </c:pt>
              </c:strCache>
            </c:strRef>
          </c:tx>
          <c:spPr>
            <a:solidFill>
              <a:schemeClr val="tx1">
                <a:lumMod val="50000"/>
              </a:schemeClr>
            </a:solidFill>
            <a:ln w="25400">
              <a:solidFill>
                <a:srgbClr val="FFFFFF"/>
              </a:solidFill>
            </a:ln>
          </c:spPr>
          <c:invertIfNegative val="0"/>
          <c:dLbls>
            <c:spPr>
              <a:noFill/>
              <a:ln w="25400">
                <a:noFill/>
              </a:ln>
            </c:spPr>
            <c:txPr>
              <a:bodyPr/>
              <a:lstStyle/>
              <a:p>
                <a:pPr>
                  <a:defRPr sz="9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I am a permanent resident of [Province].</c:v>
                </c:pt>
                <c:pt idx="1">
                  <c:v>I am attending an [Province] university but I am a permanent resident of another province/territory.</c:v>
                </c:pt>
                <c:pt idx="2">
                  <c:v>I am an international student attending an [Province] university.</c:v>
                </c:pt>
              </c:strCache>
            </c:strRef>
          </c:cat>
          <c:val>
            <c:numRef>
              <c:f>Sheet1!$B$2:$B$4</c:f>
              <c:numCache>
                <c:formatCode>0\ %</c:formatCode>
                <c:ptCount val="3"/>
                <c:pt idx="0">
                  <c:v>0.82</c:v>
                </c:pt>
                <c:pt idx="1">
                  <c:v>0.1</c:v>
                </c:pt>
                <c:pt idx="2">
                  <c:v>0.08</c:v>
                </c:pt>
              </c:numCache>
            </c:numRef>
          </c:val>
        </c:ser>
        <c:ser>
          <c:idx val="0"/>
          <c:order val="1"/>
          <c:tx>
            <c:strRef>
              <c:f>Sheet1!$C$1</c:f>
              <c:strCache>
                <c:ptCount val="1"/>
                <c:pt idx="0">
                  <c:v>2013</c:v>
                </c:pt>
              </c:strCache>
            </c:strRef>
          </c:tx>
          <c:spPr>
            <a:solidFill>
              <a:schemeClr val="tx1"/>
            </a:solidFill>
            <a:ln>
              <a:solidFill>
                <a:srgbClr val="FFFFFF"/>
              </a:solidFill>
            </a:ln>
          </c:spPr>
          <c:invertIfNegative val="0"/>
          <c:dLbls>
            <c:txPr>
              <a:bodyPr/>
              <a:lstStyle/>
              <a:p>
                <a:pPr algn="ctr">
                  <a:defRPr lang="en-US" sz="9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I am a permanent resident of [Province].</c:v>
                </c:pt>
                <c:pt idx="1">
                  <c:v>I am attending an [Province] university but I am a permanent resident of another province/territory.</c:v>
                </c:pt>
                <c:pt idx="2">
                  <c:v>I am an international student attending an [Province] university.</c:v>
                </c:pt>
              </c:strCache>
            </c:strRef>
          </c:cat>
          <c:val>
            <c:numRef>
              <c:f>Sheet1!$C$2:$C$4</c:f>
              <c:numCache>
                <c:formatCode>0\ %</c:formatCode>
                <c:ptCount val="3"/>
                <c:pt idx="0">
                  <c:v>0.86</c:v>
                </c:pt>
                <c:pt idx="1">
                  <c:v>0.08</c:v>
                </c:pt>
                <c:pt idx="2">
                  <c:v>0.06</c:v>
                </c:pt>
              </c:numCache>
            </c:numRef>
          </c:val>
        </c:ser>
        <c:dLbls>
          <c:showLegendKey val="0"/>
          <c:showVal val="0"/>
          <c:showCatName val="0"/>
          <c:showSerName val="0"/>
          <c:showPercent val="0"/>
          <c:showBubbleSize val="0"/>
        </c:dLbls>
        <c:gapWidth val="70"/>
        <c:overlap val="-3"/>
        <c:axId val="159308032"/>
        <c:axId val="159203328"/>
      </c:barChart>
      <c:catAx>
        <c:axId val="159308032"/>
        <c:scaling>
          <c:orientation val="minMax"/>
        </c:scaling>
        <c:delete val="1"/>
        <c:axPos val="b"/>
        <c:numFmt formatCode="General" sourceLinked="1"/>
        <c:majorTickMark val="out"/>
        <c:minorTickMark val="none"/>
        <c:tickLblPos val="none"/>
        <c:crossAx val="159203328"/>
        <c:crosses val="autoZero"/>
        <c:auto val="0"/>
        <c:lblAlgn val="ctr"/>
        <c:lblOffset val="100"/>
        <c:tickLblSkip val="1"/>
        <c:tickMarkSkip val="1"/>
        <c:noMultiLvlLbl val="0"/>
      </c:catAx>
      <c:valAx>
        <c:axId val="159203328"/>
        <c:scaling>
          <c:orientation val="minMax"/>
          <c:max val="1"/>
          <c:min val="0"/>
        </c:scaling>
        <c:delete val="1"/>
        <c:axPos val="l"/>
        <c:numFmt formatCode="0\ %" sourceLinked="1"/>
        <c:majorTickMark val="out"/>
        <c:minorTickMark val="none"/>
        <c:tickLblPos val="none"/>
        <c:crossAx val="159308032"/>
        <c:crosses val="autoZero"/>
        <c:crossBetween val="between"/>
        <c:majorUnit val="0.2"/>
        <c:minorUnit val="0.1"/>
      </c:valAx>
      <c:spPr>
        <a:noFill/>
        <a:ln w="25400">
          <a:noFill/>
        </a:ln>
      </c:spPr>
    </c:plotArea>
    <c:legend>
      <c:legendPos val="t"/>
      <c:layout>
        <c:manualLayout>
          <c:xMode val="edge"/>
          <c:yMode val="edge"/>
          <c:x val="0.52314360550371175"/>
          <c:y val="4.3752770434610851E-2"/>
          <c:w val="0.25858777099119318"/>
          <c:h val="8.3564059338402996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775"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6433571526102589"/>
          <c:w val="1"/>
          <c:h val="0.75977265486322887"/>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Yes, I definitely will</c:v>
                </c:pt>
                <c:pt idx="1">
                  <c:v>Yes, I probably will</c:v>
                </c:pt>
                <c:pt idx="2">
                  <c:v>No, I probably won't</c:v>
                </c:pt>
                <c:pt idx="3">
                  <c:v>No, I definitely won't</c:v>
                </c:pt>
              </c:strCache>
            </c:strRef>
          </c:cat>
          <c:val>
            <c:numRef>
              <c:f>Sheet1!$B$2:$B$5</c:f>
              <c:numCache>
                <c:formatCode>0\ %</c:formatCode>
                <c:ptCount val="4"/>
                <c:pt idx="0">
                  <c:v>0.61</c:v>
                </c:pt>
                <c:pt idx="1">
                  <c:v>0.31</c:v>
                </c:pt>
                <c:pt idx="2">
                  <c:v>0.06</c:v>
                </c:pt>
                <c:pt idx="3">
                  <c:v>0.01</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Yes, I definitely will</c:v>
                </c:pt>
                <c:pt idx="1">
                  <c:v>Yes, I probably will</c:v>
                </c:pt>
                <c:pt idx="2">
                  <c:v>No, I probably won't</c:v>
                </c:pt>
                <c:pt idx="3">
                  <c:v>No, I definitely won't</c:v>
                </c:pt>
              </c:strCache>
            </c:strRef>
          </c:cat>
          <c:val>
            <c:numRef>
              <c:f>Sheet1!$C$2:$C$5</c:f>
              <c:numCache>
                <c:formatCode>0\ %</c:formatCode>
                <c:ptCount val="4"/>
                <c:pt idx="0">
                  <c:v>0.65</c:v>
                </c:pt>
                <c:pt idx="1">
                  <c:v>0.3</c:v>
                </c:pt>
                <c:pt idx="2">
                  <c:v>0.04</c:v>
                </c:pt>
                <c:pt idx="3">
                  <c:v>0.01</c:v>
                </c:pt>
              </c:numCache>
            </c:numRef>
          </c:val>
        </c:ser>
        <c:dLbls>
          <c:showLegendKey val="0"/>
          <c:showVal val="1"/>
          <c:showCatName val="0"/>
          <c:showSerName val="0"/>
          <c:showPercent val="0"/>
          <c:showBubbleSize val="0"/>
        </c:dLbls>
        <c:gapWidth val="70"/>
        <c:overlap val="-3"/>
        <c:axId val="35771520"/>
        <c:axId val="35773056"/>
      </c:barChart>
      <c:catAx>
        <c:axId val="35771520"/>
        <c:scaling>
          <c:orientation val="minMax"/>
        </c:scaling>
        <c:delete val="1"/>
        <c:axPos val="b"/>
        <c:numFmt formatCode="General" sourceLinked="1"/>
        <c:majorTickMark val="out"/>
        <c:minorTickMark val="none"/>
        <c:tickLblPos val="none"/>
        <c:crossAx val="35773056"/>
        <c:crosses val="autoZero"/>
        <c:auto val="1"/>
        <c:lblAlgn val="ctr"/>
        <c:lblOffset val="100"/>
        <c:tickLblSkip val="1"/>
        <c:tickMarkSkip val="1"/>
        <c:noMultiLvlLbl val="0"/>
      </c:catAx>
      <c:valAx>
        <c:axId val="35773056"/>
        <c:scaling>
          <c:orientation val="minMax"/>
          <c:max val="1"/>
          <c:min val="0"/>
        </c:scaling>
        <c:delete val="1"/>
        <c:axPos val="l"/>
        <c:numFmt formatCode="0\ %" sourceLinked="1"/>
        <c:majorTickMark val="out"/>
        <c:minorTickMark val="none"/>
        <c:tickLblPos val="none"/>
        <c:crossAx val="35771520"/>
        <c:crosses val="autoZero"/>
        <c:crossBetween val="between"/>
        <c:majorUnit val="0.2"/>
        <c:minorUnit val="0.1"/>
      </c:valAx>
      <c:spPr>
        <a:noFill/>
        <a:ln w="24870">
          <a:noFill/>
        </a:ln>
      </c:spPr>
    </c:plotArea>
    <c:legend>
      <c:legendPos val="t"/>
      <c:layout>
        <c:manualLayout>
          <c:xMode val="edge"/>
          <c:yMode val="edge"/>
          <c:x val="0.41130250504614041"/>
          <c:y val="5.4913294797687862E-2"/>
          <c:w val="0.16189378041187188"/>
          <c:h val="6.623981612125073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62040332147094"/>
          <c:y val="1.0330578512396701E-2"/>
          <c:w val="0.76156583629893781"/>
          <c:h val="0.98347107438016534"/>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24198">
              <a:solidFill>
                <a:srgbClr val="FFFFFF"/>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6"/>
                <c:pt idx="0">
                  <c:v>Mechanical Engineering</c:v>
                </c:pt>
                <c:pt idx="1">
                  <c:v>Civil Engineering</c:v>
                </c:pt>
                <c:pt idx="2">
                  <c:v>Electrical Engineering</c:v>
                </c:pt>
                <c:pt idx="3">
                  <c:v>Chemical Engineering</c:v>
                </c:pt>
                <c:pt idx="4">
                  <c:v>Computer Engineering</c:v>
                </c:pt>
                <c:pt idx="5">
                  <c:v>Software Engineering</c:v>
                </c:pt>
              </c:strCache>
            </c:strRef>
          </c:cat>
          <c:val>
            <c:numRef>
              <c:f>Sheet1!$B$2:$B$7</c:f>
              <c:numCache>
                <c:formatCode>0\ %</c:formatCode>
                <c:ptCount val="6"/>
                <c:pt idx="0">
                  <c:v>0.2</c:v>
                </c:pt>
                <c:pt idx="1">
                  <c:v>0.17</c:v>
                </c:pt>
                <c:pt idx="2">
                  <c:v>0.13</c:v>
                </c:pt>
                <c:pt idx="3">
                  <c:v>0.1</c:v>
                </c:pt>
                <c:pt idx="4">
                  <c:v>0.04</c:v>
                </c:pt>
                <c:pt idx="5">
                  <c:v>0.04</c:v>
                </c:pt>
              </c:numCache>
            </c:numRef>
          </c:val>
        </c:ser>
        <c:ser>
          <c:idx val="0"/>
          <c:order val="1"/>
          <c:tx>
            <c:strRef>
              <c:f>Sheet1!$C$1</c:f>
              <c:strCache>
                <c:ptCount val="1"/>
                <c:pt idx="0">
                  <c:v>2013</c:v>
                </c:pt>
              </c:strCache>
            </c:strRef>
          </c:tx>
          <c:spPr>
            <a:solidFill>
              <a:schemeClr val="tx1"/>
            </a:solidFill>
            <a:ln>
              <a:solidFill>
                <a:srgbClr val="FFFFFF"/>
              </a:solidFill>
            </a:ln>
          </c:spPr>
          <c:invertIfNegative val="0"/>
          <c:dLbls>
            <c:txPr>
              <a:bodyPr/>
              <a:lstStyle/>
              <a:p>
                <a:pPr algn="ctr">
                  <a:defRPr lang="en-US" sz="105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Sheet1!$A$2:$A$7</c:f>
              <c:strCache>
                <c:ptCount val="6"/>
                <c:pt idx="0">
                  <c:v>Mechanical Engineering</c:v>
                </c:pt>
                <c:pt idx="1">
                  <c:v>Civil Engineering</c:v>
                </c:pt>
                <c:pt idx="2">
                  <c:v>Electrical Engineering</c:v>
                </c:pt>
                <c:pt idx="3">
                  <c:v>Chemical Engineering</c:v>
                </c:pt>
                <c:pt idx="4">
                  <c:v>Computer Engineering</c:v>
                </c:pt>
                <c:pt idx="5">
                  <c:v>Software Engineering</c:v>
                </c:pt>
              </c:strCache>
            </c:strRef>
          </c:cat>
          <c:val>
            <c:numRef>
              <c:f>Sheet1!$C$2:$C$7</c:f>
              <c:numCache>
                <c:formatCode>0\ %</c:formatCode>
                <c:ptCount val="6"/>
                <c:pt idx="0">
                  <c:v>0.22</c:v>
                </c:pt>
                <c:pt idx="1">
                  <c:v>0.18</c:v>
                </c:pt>
                <c:pt idx="2">
                  <c:v>0.15</c:v>
                </c:pt>
                <c:pt idx="3">
                  <c:v>0.08</c:v>
                </c:pt>
                <c:pt idx="4">
                  <c:v>0.04</c:v>
                </c:pt>
                <c:pt idx="5">
                  <c:v>0.04</c:v>
                </c:pt>
              </c:numCache>
            </c:numRef>
          </c:val>
        </c:ser>
        <c:dLbls>
          <c:showLegendKey val="0"/>
          <c:showVal val="0"/>
          <c:showCatName val="0"/>
          <c:showSerName val="0"/>
          <c:showPercent val="0"/>
          <c:showBubbleSize val="0"/>
        </c:dLbls>
        <c:gapWidth val="98"/>
        <c:overlap val="-3"/>
        <c:axId val="156339584"/>
        <c:axId val="156341376"/>
      </c:barChart>
      <c:catAx>
        <c:axId val="156339584"/>
        <c:scaling>
          <c:orientation val="maxMin"/>
        </c:scaling>
        <c:delete val="1"/>
        <c:axPos val="l"/>
        <c:numFmt formatCode="General" sourceLinked="1"/>
        <c:majorTickMark val="out"/>
        <c:minorTickMark val="none"/>
        <c:tickLblPos val="none"/>
        <c:crossAx val="156341376"/>
        <c:crosses val="autoZero"/>
        <c:auto val="1"/>
        <c:lblAlgn val="ctr"/>
        <c:lblOffset val="100"/>
        <c:tickLblSkip val="1"/>
        <c:tickMarkSkip val="1"/>
        <c:noMultiLvlLbl val="0"/>
      </c:catAx>
      <c:valAx>
        <c:axId val="156341376"/>
        <c:scaling>
          <c:orientation val="minMax"/>
          <c:max val="1"/>
          <c:min val="0"/>
        </c:scaling>
        <c:delete val="1"/>
        <c:axPos val="t"/>
        <c:numFmt formatCode="0\ %" sourceLinked="1"/>
        <c:majorTickMark val="out"/>
        <c:minorTickMark val="none"/>
        <c:tickLblPos val="none"/>
        <c:crossAx val="156339584"/>
        <c:crosses val="autoZero"/>
        <c:crossBetween val="between"/>
        <c:majorUnit val="0.2"/>
        <c:minorUnit val="0.1"/>
      </c:valAx>
      <c:spPr>
        <a:noFill/>
        <a:ln w="24198">
          <a:noFill/>
        </a:ln>
      </c:spPr>
    </c:plotArea>
    <c:legend>
      <c:legendPos val="r"/>
      <c:layout>
        <c:manualLayout>
          <c:xMode val="edge"/>
          <c:yMode val="edge"/>
          <c:x val="0.67607228647541251"/>
          <c:y val="2.3193536731877275E-2"/>
          <c:w val="8.2728349729351169E-2"/>
          <c:h val="0.1238720709379765"/>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7"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725317406694793"/>
          <c:y val="1.5682513038786663E-2"/>
          <c:w val="0.49833518312986119"/>
          <c:h val="0.9838419564129276"/>
        </c:manualLayout>
      </c:layout>
      <c:barChart>
        <c:barDir val="bar"/>
        <c:grouping val="clustered"/>
        <c:varyColors val="0"/>
        <c:ser>
          <c:idx val="2"/>
          <c:order val="0"/>
          <c:tx>
            <c:strRef>
              <c:f>Sheet1!$B$1</c:f>
              <c:strCache>
                <c:ptCount val="1"/>
                <c:pt idx="0">
                  <c:v>2014</c:v>
                </c:pt>
              </c:strCache>
            </c:strRef>
          </c:tx>
          <c:spPr>
            <a:solidFill>
              <a:srgbClr val="10253F"/>
            </a:solidFill>
            <a:ln w="16257">
              <a:solidFill>
                <a:srgbClr val="FFFFFF"/>
              </a:solidFill>
            </a:ln>
          </c:spPr>
          <c:invertIfNegative val="0"/>
          <c:dLbls>
            <c:txPr>
              <a:bodyPr/>
              <a:lstStyle/>
              <a:p>
                <a:pPr>
                  <a:defRPr sz="1000" baseline="0">
                    <a:latin typeface="Calibri" pitchFamily="34" charset="0"/>
                  </a:defRPr>
                </a:pPr>
                <a:endParaRPr lang="en-US"/>
              </a:p>
            </c:txPr>
            <c:dLblPos val="outEnd"/>
            <c:showLegendKey val="0"/>
            <c:showVal val="1"/>
            <c:showCatName val="0"/>
            <c:showSerName val="0"/>
            <c:showPercent val="0"/>
            <c:showBubbleSize val="0"/>
            <c:showLeaderLines val="0"/>
          </c:dLbls>
          <c:cat>
            <c:strRef>
              <c:f>Sheet1!$A$2:$A$12</c:f>
              <c:strCache>
                <c:ptCount val="11"/>
                <c:pt idx="0">
                  <c:v>Engineering is not what I thought it was going to be</c:v>
                </c:pt>
                <c:pt idx="1">
                  <c:v>Better employment opportunities in another field</c:v>
                </c:pt>
                <c:pt idx="2">
                  <c:v>Never intended to pursue a career in engineering</c:v>
                </c:pt>
                <c:pt idx="3">
                  <c:v>Opportunities to earn more money in another field</c:v>
                </c:pt>
                <c:pt idx="4">
                  <c:v>Interested in other things</c:v>
                </c:pt>
                <c:pt idx="5">
                  <c:v>Pursue alternative education/career</c:v>
                </c:pt>
                <c:pt idx="6">
                  <c:v>To learn other skills/be multidisciplinary</c:v>
                </c:pt>
                <c:pt idx="7">
                  <c:v>Canadian forces/military career</c:v>
                </c:pt>
                <c:pt idx="8">
                  <c:v>Unprofessionalism from the employers</c:v>
                </c:pt>
                <c:pt idx="9">
                  <c:v>Other mention</c:v>
                </c:pt>
                <c:pt idx="10">
                  <c:v>Dk/ ns</c:v>
                </c:pt>
              </c:strCache>
            </c:strRef>
          </c:cat>
          <c:val>
            <c:numRef>
              <c:f>Sheet1!$B$2:$B$12</c:f>
              <c:numCache>
                <c:formatCode>0\ %</c:formatCode>
                <c:ptCount val="11"/>
                <c:pt idx="0">
                  <c:v>0.38</c:v>
                </c:pt>
                <c:pt idx="1">
                  <c:v>0.17</c:v>
                </c:pt>
                <c:pt idx="2">
                  <c:v>0.12</c:v>
                </c:pt>
                <c:pt idx="3">
                  <c:v>0.1</c:v>
                </c:pt>
                <c:pt idx="4">
                  <c:v>7.0000000000000007E-2</c:v>
                </c:pt>
                <c:pt idx="5">
                  <c:v>0.04</c:v>
                </c:pt>
                <c:pt idx="6">
                  <c:v>0.01</c:v>
                </c:pt>
                <c:pt idx="7">
                  <c:v>0.01</c:v>
                </c:pt>
                <c:pt idx="8">
                  <c:v>0</c:v>
                </c:pt>
                <c:pt idx="9">
                  <c:v>0.09</c:v>
                </c:pt>
                <c:pt idx="10">
                  <c:v>0.01</c:v>
                </c:pt>
              </c:numCache>
            </c:numRef>
          </c:val>
        </c:ser>
        <c:ser>
          <c:idx val="0"/>
          <c:order val="1"/>
          <c:tx>
            <c:strRef>
              <c:f>Sheet1!$C$1</c:f>
              <c:strCache>
                <c:ptCount val="1"/>
                <c:pt idx="0">
                  <c:v>2013</c:v>
                </c:pt>
              </c:strCache>
            </c:strRef>
          </c:tx>
          <c:spPr>
            <a:solidFill>
              <a:srgbClr val="1F497D"/>
            </a:solidFill>
            <a:ln>
              <a:solidFill>
                <a:srgbClr val="FFFFFF"/>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Sheet1!$A$2:$A$12</c:f>
              <c:strCache>
                <c:ptCount val="11"/>
                <c:pt idx="0">
                  <c:v>Engineering is not what I thought it was going to be</c:v>
                </c:pt>
                <c:pt idx="1">
                  <c:v>Better employment opportunities in another field</c:v>
                </c:pt>
                <c:pt idx="2">
                  <c:v>Never intended to pursue a career in engineering</c:v>
                </c:pt>
                <c:pt idx="3">
                  <c:v>Opportunities to earn more money in another field</c:v>
                </c:pt>
                <c:pt idx="4">
                  <c:v>Interested in other things</c:v>
                </c:pt>
                <c:pt idx="5">
                  <c:v>Pursue alternative education/career</c:v>
                </c:pt>
                <c:pt idx="6">
                  <c:v>To learn other skills/be multidisciplinary</c:v>
                </c:pt>
                <c:pt idx="7">
                  <c:v>Canadian forces/military career</c:v>
                </c:pt>
                <c:pt idx="8">
                  <c:v>Unprofessionalism from the employers</c:v>
                </c:pt>
                <c:pt idx="9">
                  <c:v>Other mention</c:v>
                </c:pt>
                <c:pt idx="10">
                  <c:v>Dk/ ns</c:v>
                </c:pt>
              </c:strCache>
            </c:strRef>
          </c:cat>
          <c:val>
            <c:numRef>
              <c:f>Sheet1!$C$2:$C$12</c:f>
              <c:numCache>
                <c:formatCode>0\ %</c:formatCode>
                <c:ptCount val="11"/>
                <c:pt idx="0">
                  <c:v>0.27</c:v>
                </c:pt>
                <c:pt idx="1">
                  <c:v>0.2</c:v>
                </c:pt>
                <c:pt idx="2">
                  <c:v>0.16</c:v>
                </c:pt>
                <c:pt idx="3">
                  <c:v>0.13</c:v>
                </c:pt>
                <c:pt idx="4">
                  <c:v>7.0000000000000007E-2</c:v>
                </c:pt>
                <c:pt idx="5">
                  <c:v>0.01</c:v>
                </c:pt>
                <c:pt idx="6">
                  <c:v>0.04</c:v>
                </c:pt>
                <c:pt idx="7">
                  <c:v>0.02</c:v>
                </c:pt>
                <c:pt idx="8">
                  <c:v>0.01</c:v>
                </c:pt>
                <c:pt idx="9">
                  <c:v>7.0000000000000007E-2</c:v>
                </c:pt>
                <c:pt idx="10">
                  <c:v>0.01</c:v>
                </c:pt>
              </c:numCache>
            </c:numRef>
          </c:val>
        </c:ser>
        <c:dLbls>
          <c:showLegendKey val="0"/>
          <c:showVal val="1"/>
          <c:showCatName val="0"/>
          <c:showSerName val="0"/>
          <c:showPercent val="0"/>
          <c:showBubbleSize val="0"/>
        </c:dLbls>
        <c:gapWidth val="40"/>
        <c:axId val="7543424"/>
        <c:axId val="7557504"/>
      </c:barChart>
      <c:catAx>
        <c:axId val="7543424"/>
        <c:scaling>
          <c:orientation val="maxMin"/>
        </c:scaling>
        <c:delete val="1"/>
        <c:axPos val="l"/>
        <c:numFmt formatCode="General" sourceLinked="1"/>
        <c:majorTickMark val="out"/>
        <c:minorTickMark val="none"/>
        <c:tickLblPos val="none"/>
        <c:crossAx val="7557504"/>
        <c:crosses val="autoZero"/>
        <c:auto val="1"/>
        <c:lblAlgn val="ctr"/>
        <c:lblOffset val="100"/>
        <c:tickLblSkip val="1"/>
        <c:tickMarkSkip val="1"/>
        <c:noMultiLvlLbl val="0"/>
      </c:catAx>
      <c:valAx>
        <c:axId val="7557504"/>
        <c:scaling>
          <c:orientation val="minMax"/>
          <c:max val="1"/>
          <c:min val="0"/>
        </c:scaling>
        <c:delete val="1"/>
        <c:axPos val="t"/>
        <c:numFmt formatCode="0\ %" sourceLinked="1"/>
        <c:majorTickMark val="out"/>
        <c:minorTickMark val="none"/>
        <c:tickLblPos val="none"/>
        <c:crossAx val="7543424"/>
        <c:crosses val="autoZero"/>
        <c:crossBetween val="between"/>
        <c:majorUnit val="0.2"/>
        <c:minorUnit val="0.1"/>
      </c:valAx>
      <c:spPr>
        <a:noFill/>
        <a:ln w="16257">
          <a:noFill/>
        </a:ln>
      </c:spPr>
    </c:plotArea>
    <c:legend>
      <c:legendPos val="r"/>
      <c:layout>
        <c:manualLayout>
          <c:xMode val="edge"/>
          <c:yMode val="edge"/>
          <c:x val="0.92391925235973771"/>
          <c:y val="2.8947079296241483E-3"/>
          <c:w val="7.6080747640262278E-2"/>
          <c:h val="0.11265088958139591"/>
        </c:manualLayout>
      </c:layout>
      <c:overlay val="0"/>
      <c:txPr>
        <a:bodyPr/>
        <a:lstStyle/>
        <a:p>
          <a:pPr>
            <a:defRPr sz="1100">
              <a:latin typeface="+mn-lt"/>
            </a:defRPr>
          </a:pPr>
          <a:endParaRPr lang="en-US"/>
        </a:p>
      </c:txPr>
    </c:legend>
    <c:plotVisOnly val="1"/>
    <c:dispBlanksAs val="gap"/>
    <c:showDLblsOverMax val="0"/>
  </c:chart>
  <c:spPr>
    <a:noFill/>
    <a:ln>
      <a:noFill/>
    </a:ln>
  </c:spPr>
  <c:txPr>
    <a:bodyPr/>
    <a:lstStyle/>
    <a:p>
      <a:pPr>
        <a:defRPr sz="1200" b="1" i="0" u="none" strike="noStrike" baseline="0">
          <a:solidFill>
            <a:schemeClr val="tx1"/>
          </a:solidFill>
          <a:latin typeface="Arial"/>
          <a:ea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154557705365196E-2"/>
          <c:y val="1.2763469218042715E-2"/>
          <c:w val="0.67045457112253859"/>
          <c:h val="0.9838419564129276"/>
        </c:manualLayout>
      </c:layout>
      <c:barChart>
        <c:barDir val="bar"/>
        <c:grouping val="clustered"/>
        <c:varyColors val="0"/>
        <c:ser>
          <c:idx val="2"/>
          <c:order val="0"/>
          <c:tx>
            <c:strRef>
              <c:f>Sheet1!$B$1</c:f>
              <c:strCache>
                <c:ptCount val="1"/>
                <c:pt idx="0">
                  <c:v>2014</c:v>
                </c:pt>
              </c:strCache>
            </c:strRef>
          </c:tx>
          <c:spPr>
            <a:solidFill>
              <a:srgbClr val="10253F"/>
            </a:solidFill>
            <a:ln w="16257">
              <a:solidFill>
                <a:srgbClr val="FFFFFF"/>
              </a:solidFill>
            </a:ln>
          </c:spPr>
          <c:invertIfNegative val="0"/>
          <c:dLbls>
            <c:txPr>
              <a:bodyPr/>
              <a:lstStyle/>
              <a:p>
                <a:pPr>
                  <a:defRPr sz="1000" baseline="0">
                    <a:latin typeface="Calibri" pitchFamily="34" charset="0"/>
                  </a:defRPr>
                </a:pPr>
                <a:endParaRPr lang="en-US"/>
              </a:p>
            </c:txPr>
            <c:dLblPos val="outEnd"/>
            <c:showLegendKey val="0"/>
            <c:showVal val="1"/>
            <c:showCatName val="0"/>
            <c:showSerName val="0"/>
            <c:showPercent val="0"/>
            <c:showBubbleSize val="0"/>
            <c:showLeaderLines val="0"/>
          </c:dLbls>
          <c:cat>
            <c:strRef>
              <c:f>Sheet1!$A$2:$A$12</c:f>
              <c:strCache>
                <c:ptCount val="11"/>
                <c:pt idx="0">
                  <c:v>Medicine</c:v>
                </c:pt>
                <c:pt idx="1">
                  <c:v>Research</c:v>
                </c:pt>
                <c:pt idx="2">
                  <c:v>IT/ Information Technology (Net)</c:v>
                </c:pt>
                <c:pt idx="3">
                  <c:v>Management/ Planning (Net)</c:v>
                </c:pt>
                <c:pt idx="4">
                  <c:v>Education</c:v>
                </c:pt>
                <c:pt idx="5">
                  <c:v>Marketing</c:v>
                </c:pt>
                <c:pt idx="6">
                  <c:v>Military</c:v>
                </c:pt>
                <c:pt idx="7">
                  <c:v>Architecture</c:v>
                </c:pt>
                <c:pt idx="8">
                  <c:v>Law/ law firm</c:v>
                </c:pt>
                <c:pt idx="9">
                  <c:v>Other mentions</c:v>
                </c:pt>
                <c:pt idx="10">
                  <c:v>(DK/NS)</c:v>
                </c:pt>
              </c:strCache>
            </c:strRef>
          </c:cat>
          <c:val>
            <c:numRef>
              <c:f>Sheet1!$B$2:$B$12</c:f>
              <c:numCache>
                <c:formatCode>0\ %</c:formatCode>
                <c:ptCount val="11"/>
                <c:pt idx="0">
                  <c:v>0.15</c:v>
                </c:pt>
                <c:pt idx="1">
                  <c:v>0.13</c:v>
                </c:pt>
                <c:pt idx="2">
                  <c:v>0.08</c:v>
                </c:pt>
                <c:pt idx="3">
                  <c:v>0.06</c:v>
                </c:pt>
                <c:pt idx="4">
                  <c:v>0.04</c:v>
                </c:pt>
                <c:pt idx="5">
                  <c:v>0.03</c:v>
                </c:pt>
                <c:pt idx="6">
                  <c:v>0.03</c:v>
                </c:pt>
                <c:pt idx="7">
                  <c:v>0.03</c:v>
                </c:pt>
                <c:pt idx="8">
                  <c:v>0.02</c:v>
                </c:pt>
                <c:pt idx="9">
                  <c:v>0.32</c:v>
                </c:pt>
                <c:pt idx="10">
                  <c:v>0.1</c:v>
                </c:pt>
              </c:numCache>
            </c:numRef>
          </c:val>
        </c:ser>
        <c:ser>
          <c:idx val="0"/>
          <c:order val="1"/>
          <c:tx>
            <c:strRef>
              <c:f>Sheet1!$C$1</c:f>
              <c:strCache>
                <c:ptCount val="1"/>
                <c:pt idx="0">
                  <c:v>2013</c:v>
                </c:pt>
              </c:strCache>
            </c:strRef>
          </c:tx>
          <c:spPr>
            <a:solidFill>
              <a:srgbClr val="1F497D"/>
            </a:solidFill>
            <a:ln>
              <a:solidFill>
                <a:srgbClr val="FFFFFF"/>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Sheet1!$A$2:$A$12</c:f>
              <c:strCache>
                <c:ptCount val="11"/>
                <c:pt idx="0">
                  <c:v>Medicine</c:v>
                </c:pt>
                <c:pt idx="1">
                  <c:v>Research</c:v>
                </c:pt>
                <c:pt idx="2">
                  <c:v>IT/ Information Technology (Net)</c:v>
                </c:pt>
                <c:pt idx="3">
                  <c:v>Management/ Planning (Net)</c:v>
                </c:pt>
                <c:pt idx="4">
                  <c:v>Education</c:v>
                </c:pt>
                <c:pt idx="5">
                  <c:v>Marketing</c:v>
                </c:pt>
                <c:pt idx="6">
                  <c:v>Military</c:v>
                </c:pt>
                <c:pt idx="7">
                  <c:v>Architecture</c:v>
                </c:pt>
                <c:pt idx="8">
                  <c:v>Law/ law firm</c:v>
                </c:pt>
                <c:pt idx="9">
                  <c:v>Other mentions</c:v>
                </c:pt>
                <c:pt idx="10">
                  <c:v>(DK/NS)</c:v>
                </c:pt>
              </c:strCache>
            </c:strRef>
          </c:cat>
          <c:val>
            <c:numRef>
              <c:f>Sheet1!$C$2:$C$12</c:f>
              <c:numCache>
                <c:formatCode>0\ %</c:formatCode>
                <c:ptCount val="11"/>
                <c:pt idx="0">
                  <c:v>0.12</c:v>
                </c:pt>
                <c:pt idx="1">
                  <c:v>0.06</c:v>
                </c:pt>
                <c:pt idx="2">
                  <c:v>0.01</c:v>
                </c:pt>
                <c:pt idx="3">
                  <c:v>0.1</c:v>
                </c:pt>
                <c:pt idx="4">
                  <c:v>0.04</c:v>
                </c:pt>
                <c:pt idx="5">
                  <c:v>0.02</c:v>
                </c:pt>
                <c:pt idx="6">
                  <c:v>0.06</c:v>
                </c:pt>
                <c:pt idx="8">
                  <c:v>0.04</c:v>
                </c:pt>
                <c:pt idx="9">
                  <c:v>0.32</c:v>
                </c:pt>
                <c:pt idx="10">
                  <c:v>0.06</c:v>
                </c:pt>
              </c:numCache>
            </c:numRef>
          </c:val>
        </c:ser>
        <c:dLbls>
          <c:showLegendKey val="0"/>
          <c:showVal val="1"/>
          <c:showCatName val="0"/>
          <c:showSerName val="0"/>
          <c:showPercent val="0"/>
          <c:showBubbleSize val="0"/>
        </c:dLbls>
        <c:gapWidth val="40"/>
        <c:axId val="36184448"/>
        <c:axId val="36185984"/>
      </c:barChart>
      <c:catAx>
        <c:axId val="36184448"/>
        <c:scaling>
          <c:orientation val="maxMin"/>
        </c:scaling>
        <c:delete val="1"/>
        <c:axPos val="l"/>
        <c:numFmt formatCode="@" sourceLinked="1"/>
        <c:majorTickMark val="out"/>
        <c:minorTickMark val="none"/>
        <c:tickLblPos val="none"/>
        <c:crossAx val="36185984"/>
        <c:crosses val="autoZero"/>
        <c:auto val="1"/>
        <c:lblAlgn val="ctr"/>
        <c:lblOffset val="100"/>
        <c:tickLblSkip val="1"/>
        <c:tickMarkSkip val="1"/>
        <c:noMultiLvlLbl val="0"/>
      </c:catAx>
      <c:valAx>
        <c:axId val="36185984"/>
        <c:scaling>
          <c:orientation val="minMax"/>
          <c:max val="1"/>
          <c:min val="0"/>
        </c:scaling>
        <c:delete val="1"/>
        <c:axPos val="t"/>
        <c:numFmt formatCode="0\ %" sourceLinked="1"/>
        <c:majorTickMark val="out"/>
        <c:minorTickMark val="none"/>
        <c:tickLblPos val="none"/>
        <c:crossAx val="36184448"/>
        <c:crosses val="autoZero"/>
        <c:crossBetween val="between"/>
        <c:majorUnit val="0.2"/>
        <c:minorUnit val="0.1"/>
      </c:valAx>
      <c:spPr>
        <a:noFill/>
        <a:ln w="16257">
          <a:noFill/>
        </a:ln>
      </c:spPr>
    </c:plotArea>
    <c:legend>
      <c:legendPos val="r"/>
      <c:layout>
        <c:manualLayout>
          <c:xMode val="edge"/>
          <c:yMode val="edge"/>
          <c:x val="0.66765674154582721"/>
          <c:y val="2.8947079296241483E-3"/>
          <c:w val="0.33234325845417279"/>
          <c:h val="0.11265088958139591"/>
        </c:manualLayout>
      </c:layout>
      <c:overlay val="0"/>
      <c:txPr>
        <a:bodyPr/>
        <a:lstStyle/>
        <a:p>
          <a:pPr>
            <a:defRPr sz="1100">
              <a:latin typeface="+mn-lt"/>
            </a:defRPr>
          </a:pPr>
          <a:endParaRPr lang="en-US"/>
        </a:p>
      </c:txPr>
    </c:legend>
    <c:plotVisOnly val="1"/>
    <c:dispBlanksAs val="gap"/>
    <c:showDLblsOverMax val="0"/>
  </c:chart>
  <c:spPr>
    <a:noFill/>
    <a:ln>
      <a:noFill/>
    </a:ln>
  </c:spPr>
  <c:txPr>
    <a:bodyPr/>
    <a:lstStyle/>
    <a:p>
      <a:pPr>
        <a:defRPr sz="1200" b="1" i="0" u="none" strike="noStrike" baseline="0">
          <a:solidFill>
            <a:schemeClr val="tx1"/>
          </a:solidFill>
          <a:latin typeface="Arial"/>
          <a:ea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20700152207133E-3"/>
          <c:y val="0.13175675675675672"/>
          <c:w val="0.94229189571398164"/>
          <c:h val="0.76689189189190066"/>
        </c:manualLayout>
      </c:layout>
      <c:barChart>
        <c:barDir val="col"/>
        <c:grouping val="clustered"/>
        <c:varyColors val="0"/>
        <c:ser>
          <c:idx val="3"/>
          <c:order val="0"/>
          <c:tx>
            <c:strRef>
              <c:f>Sheet1!$B$1</c:f>
              <c:strCache>
                <c:ptCount val="1"/>
                <c:pt idx="0">
                  <c:v>2014</c:v>
                </c:pt>
              </c:strCache>
            </c:strRef>
          </c:tx>
          <c:spPr>
            <a:solidFill>
              <a:schemeClr val="tx1">
                <a:lumMod val="50000"/>
              </a:schemeClr>
            </a:solidFill>
            <a:ln w="29539">
              <a:solidFill>
                <a:schemeClr val="bg1"/>
              </a:solidFill>
            </a:ln>
          </c:spPr>
          <c:invertIfNegative val="0"/>
          <c:dLbls>
            <c:spPr>
              <a:noFill/>
              <a:ln w="29539">
                <a:noFill/>
              </a:ln>
            </c:spPr>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Yes, definitely</c:v>
                </c:pt>
                <c:pt idx="1">
                  <c:v>Yes, it was likely</c:v>
                </c:pt>
                <c:pt idx="2">
                  <c:v>No, it was unlikely</c:v>
                </c:pt>
                <c:pt idx="3">
                  <c:v>No, definitely did not</c:v>
                </c:pt>
              </c:strCache>
            </c:strRef>
          </c:cat>
          <c:val>
            <c:numRef>
              <c:f>Sheet1!$B$2:$B$5</c:f>
              <c:numCache>
                <c:formatCode>0\ %</c:formatCode>
                <c:ptCount val="4"/>
                <c:pt idx="0">
                  <c:v>0.56999999999999995</c:v>
                </c:pt>
                <c:pt idx="1">
                  <c:v>0.36</c:v>
                </c:pt>
                <c:pt idx="2">
                  <c:v>0.06</c:v>
                </c:pt>
                <c:pt idx="3">
                  <c:v>0.01</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Yes, definitely</c:v>
                </c:pt>
                <c:pt idx="1">
                  <c:v>Yes, it was likely</c:v>
                </c:pt>
                <c:pt idx="2">
                  <c:v>No, it was unlikely</c:v>
                </c:pt>
                <c:pt idx="3">
                  <c:v>No, definitely did not</c:v>
                </c:pt>
              </c:strCache>
            </c:strRef>
          </c:cat>
          <c:val>
            <c:numRef>
              <c:f>Sheet1!$C$2:$C$5</c:f>
              <c:numCache>
                <c:formatCode>0\ %</c:formatCode>
                <c:ptCount val="4"/>
                <c:pt idx="0">
                  <c:v>0.62</c:v>
                </c:pt>
                <c:pt idx="1">
                  <c:v>0.3</c:v>
                </c:pt>
                <c:pt idx="2">
                  <c:v>7.0000000000000007E-2</c:v>
                </c:pt>
                <c:pt idx="3">
                  <c:v>0.01</c:v>
                </c:pt>
              </c:numCache>
            </c:numRef>
          </c:val>
        </c:ser>
        <c:dLbls>
          <c:showLegendKey val="0"/>
          <c:showVal val="1"/>
          <c:showCatName val="0"/>
          <c:showSerName val="0"/>
          <c:showPercent val="0"/>
          <c:showBubbleSize val="0"/>
        </c:dLbls>
        <c:gapWidth val="70"/>
        <c:overlap val="-3"/>
        <c:axId val="46574208"/>
        <c:axId val="46432640"/>
      </c:barChart>
      <c:catAx>
        <c:axId val="46574208"/>
        <c:scaling>
          <c:orientation val="minMax"/>
        </c:scaling>
        <c:delete val="1"/>
        <c:axPos val="b"/>
        <c:numFmt formatCode="General" sourceLinked="1"/>
        <c:majorTickMark val="out"/>
        <c:minorTickMark val="none"/>
        <c:tickLblPos val="none"/>
        <c:crossAx val="46432640"/>
        <c:crosses val="autoZero"/>
        <c:auto val="1"/>
        <c:lblAlgn val="ctr"/>
        <c:lblOffset val="100"/>
        <c:tickLblSkip val="1"/>
        <c:tickMarkSkip val="1"/>
        <c:noMultiLvlLbl val="0"/>
      </c:catAx>
      <c:valAx>
        <c:axId val="46432640"/>
        <c:scaling>
          <c:orientation val="minMax"/>
          <c:max val="1"/>
          <c:min val="0"/>
        </c:scaling>
        <c:delete val="1"/>
        <c:axPos val="l"/>
        <c:numFmt formatCode="0\ %" sourceLinked="1"/>
        <c:majorTickMark val="out"/>
        <c:minorTickMark val="none"/>
        <c:tickLblPos val="none"/>
        <c:crossAx val="46574208"/>
        <c:crosses val="autoZero"/>
        <c:crossBetween val="between"/>
        <c:majorUnit val="0.2"/>
        <c:minorUnit val="0.1"/>
      </c:valAx>
      <c:spPr>
        <a:noFill/>
        <a:ln w="29539">
          <a:noFill/>
        </a:ln>
      </c:spPr>
    </c:plotArea>
    <c:legend>
      <c:legendPos val="t"/>
      <c:layout>
        <c:manualLayout>
          <c:xMode val="edge"/>
          <c:yMode val="edge"/>
          <c:x val="0.4307267138691484"/>
          <c:y val="1.3709421725169249E-2"/>
          <c:w val="0.17135518330165747"/>
          <c:h val="7.8551475503450166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308"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91898428053204E-3"/>
          <c:y val="0.27733558666656061"/>
          <c:w val="1"/>
          <c:h val="0.61948956463351068"/>
        </c:manualLayout>
      </c:layout>
      <c:barChart>
        <c:barDir val="col"/>
        <c:grouping val="clustered"/>
        <c:varyColors val="0"/>
        <c:ser>
          <c:idx val="6"/>
          <c:order val="0"/>
          <c:tx>
            <c:strRef>
              <c:f>Sheet1!$B$1</c:f>
              <c:strCache>
                <c:ptCount val="1"/>
                <c:pt idx="0">
                  <c:v>2014</c:v>
                </c:pt>
              </c:strCache>
            </c:strRef>
          </c:tx>
          <c:spPr>
            <a:solidFill>
              <a:schemeClr val="tx1">
                <a:lumMod val="50000"/>
              </a:schemeClr>
            </a:solidFill>
            <a:ln w="25724">
              <a:solidFill>
                <a:schemeClr val="bg1"/>
              </a:solidFill>
            </a:ln>
          </c:spPr>
          <c:invertIfNegative val="0"/>
          <c:dLbls>
            <c:spPr>
              <a:noFill/>
              <a:ln w="25724">
                <a:noFill/>
              </a:ln>
            </c:spPr>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4"/>
                <c:pt idx="0">
                  <c:v>Yes, I definitely will</c:v>
                </c:pt>
                <c:pt idx="1">
                  <c:v>Yes, I probably will</c:v>
                </c:pt>
                <c:pt idx="2">
                  <c:v>No, I probably won't</c:v>
                </c:pt>
                <c:pt idx="3">
                  <c:v>No, I definitely won't</c:v>
                </c:pt>
              </c:strCache>
            </c:strRef>
          </c:cat>
          <c:val>
            <c:numRef>
              <c:f>Sheet1!$B$2:$B$6</c:f>
              <c:numCache>
                <c:formatCode>0\ %</c:formatCode>
                <c:ptCount val="4"/>
                <c:pt idx="0">
                  <c:v>0.59</c:v>
                </c:pt>
                <c:pt idx="1">
                  <c:v>0.35</c:v>
                </c:pt>
                <c:pt idx="2">
                  <c:v>0.04</c:v>
                </c:pt>
                <c:pt idx="3">
                  <c:v>0.01</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4"/>
                <c:pt idx="0">
                  <c:v>Yes, I definitely will</c:v>
                </c:pt>
                <c:pt idx="1">
                  <c:v>Yes, I probably will</c:v>
                </c:pt>
                <c:pt idx="2">
                  <c:v>No, I probably won't</c:v>
                </c:pt>
                <c:pt idx="3">
                  <c:v>No, I definitely won't</c:v>
                </c:pt>
              </c:strCache>
            </c:strRef>
          </c:cat>
          <c:val>
            <c:numRef>
              <c:f>Sheet1!$C$2:$C$6</c:f>
              <c:numCache>
                <c:formatCode>0\ %</c:formatCode>
                <c:ptCount val="4"/>
                <c:pt idx="0">
                  <c:v>0.64</c:v>
                </c:pt>
                <c:pt idx="1">
                  <c:v>0.28999999999999998</c:v>
                </c:pt>
                <c:pt idx="2">
                  <c:v>0.05</c:v>
                </c:pt>
                <c:pt idx="3">
                  <c:v>0.01</c:v>
                </c:pt>
              </c:numCache>
            </c:numRef>
          </c:val>
        </c:ser>
        <c:dLbls>
          <c:showLegendKey val="0"/>
          <c:showVal val="1"/>
          <c:showCatName val="0"/>
          <c:showSerName val="0"/>
          <c:showPercent val="0"/>
          <c:showBubbleSize val="0"/>
        </c:dLbls>
        <c:gapWidth val="70"/>
        <c:overlap val="-3"/>
        <c:axId val="47232128"/>
        <c:axId val="47233664"/>
      </c:barChart>
      <c:catAx>
        <c:axId val="47232128"/>
        <c:scaling>
          <c:orientation val="minMax"/>
        </c:scaling>
        <c:delete val="1"/>
        <c:axPos val="b"/>
        <c:numFmt formatCode="General" sourceLinked="1"/>
        <c:majorTickMark val="out"/>
        <c:minorTickMark val="none"/>
        <c:tickLblPos val="none"/>
        <c:crossAx val="47233664"/>
        <c:crosses val="autoZero"/>
        <c:auto val="1"/>
        <c:lblAlgn val="ctr"/>
        <c:lblOffset val="100"/>
        <c:tickLblSkip val="1"/>
        <c:tickMarkSkip val="1"/>
        <c:noMultiLvlLbl val="0"/>
      </c:catAx>
      <c:valAx>
        <c:axId val="47233664"/>
        <c:scaling>
          <c:orientation val="minMax"/>
          <c:max val="1"/>
          <c:min val="0"/>
        </c:scaling>
        <c:delete val="1"/>
        <c:axPos val="l"/>
        <c:numFmt formatCode="0\ %" sourceLinked="1"/>
        <c:majorTickMark val="out"/>
        <c:minorTickMark val="none"/>
        <c:tickLblPos val="none"/>
        <c:crossAx val="47232128"/>
        <c:crosses val="autoZero"/>
        <c:crossBetween val="between"/>
        <c:majorUnit val="0.2"/>
        <c:minorUnit val="0.1"/>
      </c:valAx>
      <c:spPr>
        <a:noFill/>
        <a:ln w="25724">
          <a:noFill/>
        </a:ln>
      </c:spPr>
    </c:plotArea>
    <c:legend>
      <c:legendPos val="t"/>
      <c:layout>
        <c:manualLayout>
          <c:xMode val="edge"/>
          <c:yMode val="edge"/>
          <c:x val="0.42593422438437234"/>
          <c:y val="3.3676253644946218E-2"/>
          <c:w val="0.16723983148603239"/>
          <c:h val="8.5758362420718645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987"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91898428053204E-3"/>
          <c:y val="0.37680144109340402"/>
          <c:w val="1"/>
          <c:h val="0.52002407372936443"/>
        </c:manualLayout>
      </c:layout>
      <c:barChart>
        <c:barDir val="col"/>
        <c:grouping val="clustered"/>
        <c:varyColors val="0"/>
        <c:ser>
          <c:idx val="6"/>
          <c:order val="0"/>
          <c:tx>
            <c:strRef>
              <c:f>Sheet1!$B$1</c:f>
              <c:strCache>
                <c:ptCount val="1"/>
                <c:pt idx="0">
                  <c:v>2014</c:v>
                </c:pt>
              </c:strCache>
            </c:strRef>
          </c:tx>
          <c:spPr>
            <a:solidFill>
              <a:schemeClr val="tx1">
                <a:lumMod val="50000"/>
              </a:schemeClr>
            </a:solidFill>
            <a:ln w="25724">
              <a:solidFill>
                <a:schemeClr val="bg1"/>
              </a:solidFill>
            </a:ln>
          </c:spPr>
          <c:invertIfNegative val="0"/>
          <c:dLbls>
            <c:spPr>
              <a:noFill/>
              <a:ln w="25724">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Sheet1!$A$2:$A$12</c:f>
              <c:strCache>
                <c:ptCount val="4"/>
                <c:pt idx="0">
                  <c:v>Yes, I definitely will</c:v>
                </c:pt>
                <c:pt idx="1">
                  <c:v>Yes, I probably will</c:v>
                </c:pt>
                <c:pt idx="2">
                  <c:v>No, I probably won't</c:v>
                </c:pt>
                <c:pt idx="3">
                  <c:v>No, I definitely won't</c:v>
                </c:pt>
              </c:strCache>
            </c:strRef>
          </c:cat>
          <c:val>
            <c:numRef>
              <c:f>Sheet1!$B$2:$B$12</c:f>
              <c:numCache>
                <c:formatCode>0\ %</c:formatCode>
                <c:ptCount val="4"/>
                <c:pt idx="0">
                  <c:v>0.21</c:v>
                </c:pt>
                <c:pt idx="1">
                  <c:v>0.48</c:v>
                </c:pt>
                <c:pt idx="2">
                  <c:v>0.31</c:v>
                </c:pt>
                <c:pt idx="3">
                  <c:v>0.01</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Sheet1!$A$2:$A$12</c:f>
              <c:strCache>
                <c:ptCount val="4"/>
                <c:pt idx="0">
                  <c:v>Yes, I definitely will</c:v>
                </c:pt>
                <c:pt idx="1">
                  <c:v>Yes, I probably will</c:v>
                </c:pt>
                <c:pt idx="2">
                  <c:v>No, I probably won't</c:v>
                </c:pt>
                <c:pt idx="3">
                  <c:v>No, I definitely won't</c:v>
                </c:pt>
              </c:strCache>
            </c:strRef>
          </c:cat>
          <c:val>
            <c:numRef>
              <c:f>Sheet1!$C$2:$C$12</c:f>
              <c:numCache>
                <c:formatCode>0\ %</c:formatCode>
                <c:ptCount val="4"/>
                <c:pt idx="0">
                  <c:v>0.26</c:v>
                </c:pt>
                <c:pt idx="1">
                  <c:v>0.39</c:v>
                </c:pt>
                <c:pt idx="2">
                  <c:v>0.33</c:v>
                </c:pt>
                <c:pt idx="3">
                  <c:v>0.02</c:v>
                </c:pt>
              </c:numCache>
            </c:numRef>
          </c:val>
        </c:ser>
        <c:dLbls>
          <c:showLegendKey val="0"/>
          <c:showVal val="1"/>
          <c:showCatName val="0"/>
          <c:showSerName val="0"/>
          <c:showPercent val="0"/>
          <c:showBubbleSize val="0"/>
        </c:dLbls>
        <c:gapWidth val="70"/>
        <c:overlap val="-3"/>
        <c:axId val="47342336"/>
        <c:axId val="47343872"/>
      </c:barChart>
      <c:catAx>
        <c:axId val="47342336"/>
        <c:scaling>
          <c:orientation val="minMax"/>
        </c:scaling>
        <c:delete val="1"/>
        <c:axPos val="b"/>
        <c:numFmt formatCode="General" sourceLinked="1"/>
        <c:majorTickMark val="out"/>
        <c:minorTickMark val="none"/>
        <c:tickLblPos val="none"/>
        <c:crossAx val="47343872"/>
        <c:crosses val="autoZero"/>
        <c:auto val="1"/>
        <c:lblAlgn val="ctr"/>
        <c:lblOffset val="100"/>
        <c:tickLblSkip val="1"/>
        <c:tickMarkSkip val="1"/>
        <c:noMultiLvlLbl val="0"/>
      </c:catAx>
      <c:valAx>
        <c:axId val="47343872"/>
        <c:scaling>
          <c:orientation val="minMax"/>
          <c:max val="1"/>
          <c:min val="0"/>
        </c:scaling>
        <c:delete val="1"/>
        <c:axPos val="l"/>
        <c:numFmt formatCode="0\ %" sourceLinked="1"/>
        <c:majorTickMark val="out"/>
        <c:minorTickMark val="none"/>
        <c:tickLblPos val="none"/>
        <c:crossAx val="47342336"/>
        <c:crosses val="autoZero"/>
        <c:crossBetween val="between"/>
        <c:majorUnit val="0.2"/>
        <c:minorUnit val="0.1"/>
      </c:valAx>
      <c:spPr>
        <a:noFill/>
        <a:ln w="25724">
          <a:noFill/>
        </a:ln>
      </c:spPr>
    </c:plotArea>
    <c:legend>
      <c:legendPos val="t"/>
      <c:layout>
        <c:manualLayout>
          <c:xMode val="edge"/>
          <c:yMode val="edge"/>
          <c:x val="0.39249473393851247"/>
          <c:y val="1.4848935564118012E-2"/>
          <c:w val="0.16723983148603239"/>
          <c:h val="8.6550944661941923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987" b="1" i="0" u="none" strike="noStrike" baseline="0">
          <a:solidFill>
            <a:schemeClr val="tx1"/>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0.1472</cdr:x>
      <cdr:y>0.15272</cdr:y>
    </cdr:from>
    <cdr:to>
      <cdr:x>0.30065</cdr:x>
      <cdr:y>0.33171</cdr:y>
    </cdr:to>
    <cdr:sp macro="" textlink="">
      <cdr:nvSpPr>
        <cdr:cNvPr id="2" name="Text Box 11"/>
        <cdr:cNvSpPr txBox="1">
          <a:spLocks xmlns:a="http://schemas.openxmlformats.org/drawingml/2006/main" noChangeArrowheads="1"/>
        </cdr:cNvSpPr>
      </cdr:nvSpPr>
      <cdr:spPr bwMode="auto">
        <a:xfrm xmlns:a="http://schemas.openxmlformats.org/drawingml/2006/main">
          <a:off x="1208358" y="669628"/>
          <a:ext cx="1259707" cy="784830"/>
        </a:xfrm>
        <a:prstGeom xmlns:a="http://schemas.openxmlformats.org/drawingml/2006/main" prst="rect">
          <a:avLst/>
        </a:prstGeom>
        <a:noFill xmlns:a="http://schemas.openxmlformats.org/drawingml/2006/main"/>
        <a:ln xmlns:a="http://schemas.openxmlformats.org/drawingml/2006/main" w="12700" algn="ctr">
          <a:solidFill>
            <a:schemeClr val="tx1">
              <a:lumMod val="50000"/>
            </a:schemeClr>
          </a:solidFill>
          <a:miter lim="800000"/>
          <a:headEnd/>
          <a:tailEnd/>
        </a:ln>
      </cdr:spPr>
      <cdr:txBody>
        <a:bodyPr xmlns:a="http://schemas.openxmlformats.org/drawingml/2006/main" wrap="square">
          <a:spAutoFit/>
        </a:bodyPr>
        <a:lstStyle xmlns:a="http://schemas.openxmlformats.org/drawingml/2006/main">
          <a:defPPr>
            <a:defRPr lang="fr-FR"/>
          </a:defPPr>
          <a:lvl1pPr algn="ctr" rtl="0" fontAlgn="base">
            <a:spcBef>
              <a:spcPct val="50000"/>
            </a:spcBef>
            <a:spcAft>
              <a:spcPct val="0"/>
            </a:spcAft>
            <a:defRPr sz="600" b="1" kern="1200">
              <a:solidFill>
                <a:schemeClr val="tx2"/>
              </a:solidFill>
              <a:latin typeface="Arial" charset="0"/>
              <a:ea typeface="+mn-ea"/>
              <a:cs typeface="+mn-cs"/>
            </a:defRPr>
          </a:lvl1pPr>
          <a:lvl2pPr marL="457200" algn="ctr" rtl="0" fontAlgn="base">
            <a:spcBef>
              <a:spcPct val="50000"/>
            </a:spcBef>
            <a:spcAft>
              <a:spcPct val="0"/>
            </a:spcAft>
            <a:defRPr sz="600" b="1" kern="1200">
              <a:solidFill>
                <a:schemeClr val="tx2"/>
              </a:solidFill>
              <a:latin typeface="Arial" charset="0"/>
              <a:ea typeface="+mn-ea"/>
              <a:cs typeface="+mn-cs"/>
            </a:defRPr>
          </a:lvl2pPr>
          <a:lvl3pPr marL="914400" algn="ctr" rtl="0" fontAlgn="base">
            <a:spcBef>
              <a:spcPct val="50000"/>
            </a:spcBef>
            <a:spcAft>
              <a:spcPct val="0"/>
            </a:spcAft>
            <a:defRPr sz="600" b="1" kern="1200">
              <a:solidFill>
                <a:schemeClr val="tx2"/>
              </a:solidFill>
              <a:latin typeface="Arial" charset="0"/>
              <a:ea typeface="+mn-ea"/>
              <a:cs typeface="+mn-cs"/>
            </a:defRPr>
          </a:lvl3pPr>
          <a:lvl4pPr marL="1371600" algn="ctr" rtl="0" fontAlgn="base">
            <a:spcBef>
              <a:spcPct val="50000"/>
            </a:spcBef>
            <a:spcAft>
              <a:spcPct val="0"/>
            </a:spcAft>
            <a:defRPr sz="600" b="1" kern="1200">
              <a:solidFill>
                <a:schemeClr val="tx2"/>
              </a:solidFill>
              <a:latin typeface="Arial" charset="0"/>
              <a:ea typeface="+mn-ea"/>
              <a:cs typeface="+mn-cs"/>
            </a:defRPr>
          </a:lvl4pPr>
          <a:lvl5pPr marL="1828800" algn="ctr" rtl="0" fontAlgn="base">
            <a:spcBef>
              <a:spcPct val="50000"/>
            </a:spcBef>
            <a:spcAft>
              <a:spcPct val="0"/>
            </a:spcAft>
            <a:defRPr sz="600" b="1" kern="1200">
              <a:solidFill>
                <a:schemeClr val="tx2"/>
              </a:solidFill>
              <a:latin typeface="Arial" charset="0"/>
              <a:ea typeface="+mn-ea"/>
              <a:cs typeface="+mn-cs"/>
            </a:defRPr>
          </a:lvl5pPr>
          <a:lvl6pPr marL="2286000" algn="l" defTabSz="914400" rtl="0" eaLnBrk="1" latinLnBrk="0" hangingPunct="1">
            <a:defRPr sz="600" b="1" kern="1200">
              <a:solidFill>
                <a:schemeClr val="tx2"/>
              </a:solidFill>
              <a:latin typeface="Arial" charset="0"/>
              <a:ea typeface="+mn-ea"/>
              <a:cs typeface="+mn-cs"/>
            </a:defRPr>
          </a:lvl6pPr>
          <a:lvl7pPr marL="2743200" algn="l" defTabSz="914400" rtl="0" eaLnBrk="1" latinLnBrk="0" hangingPunct="1">
            <a:defRPr sz="600" b="1" kern="1200">
              <a:solidFill>
                <a:schemeClr val="tx2"/>
              </a:solidFill>
              <a:latin typeface="Arial" charset="0"/>
              <a:ea typeface="+mn-ea"/>
              <a:cs typeface="+mn-cs"/>
            </a:defRPr>
          </a:lvl7pPr>
          <a:lvl8pPr marL="3200400" algn="l" defTabSz="914400" rtl="0" eaLnBrk="1" latinLnBrk="0" hangingPunct="1">
            <a:defRPr sz="600" b="1" kern="1200">
              <a:solidFill>
                <a:schemeClr val="tx2"/>
              </a:solidFill>
              <a:latin typeface="Arial" charset="0"/>
              <a:ea typeface="+mn-ea"/>
              <a:cs typeface="+mn-cs"/>
            </a:defRPr>
          </a:lvl8pPr>
          <a:lvl9pPr marL="3657600" algn="l" defTabSz="914400" rtl="0" eaLnBrk="1" latinLnBrk="0" hangingPunct="1">
            <a:defRPr sz="600" b="1" kern="1200">
              <a:solidFill>
                <a:schemeClr val="tx2"/>
              </a:solidFill>
              <a:latin typeface="Arial" charset="0"/>
              <a:ea typeface="+mn-ea"/>
              <a:cs typeface="+mn-cs"/>
            </a:defRPr>
          </a:lvl9pPr>
        </a:lstStyle>
        <a:p xmlns:a="http://schemas.openxmlformats.org/drawingml/2006/main">
          <a:r>
            <a:rPr lang="en-CA" sz="1400" dirty="0" smtClean="0"/>
            <a:t>2014 : 83 %</a:t>
          </a:r>
          <a:r>
            <a:rPr lang="en-CA" dirty="0" smtClean="0"/>
            <a:t>     </a:t>
          </a:r>
          <a:r>
            <a:rPr lang="en-CA" sz="800" dirty="0"/>
            <a:t>(</a:t>
          </a:r>
          <a:r>
            <a:rPr lang="en-CA" sz="800" dirty="0" smtClean="0"/>
            <a:t>n=1577)</a:t>
          </a:r>
          <a:endParaRPr lang="en-CA" sz="800" dirty="0"/>
        </a:p>
        <a:p xmlns:a="http://schemas.openxmlformats.org/drawingml/2006/main">
          <a:r>
            <a:rPr lang="en-CA" sz="1000" dirty="0" smtClean="0"/>
            <a:t>2013 : 85 %</a:t>
          </a:r>
          <a:r>
            <a:rPr lang="en-CA" sz="800" dirty="0"/>
            <a:t/>
          </a:r>
          <a:br>
            <a:rPr lang="en-CA" sz="800" dirty="0"/>
          </a:br>
          <a:r>
            <a:rPr lang="en-CA" sz="800" dirty="0" smtClean="0"/>
            <a:t>(n=2013)</a:t>
          </a:r>
        </a:p>
      </cdr:txBody>
    </cdr:sp>
  </cdr:relSizeAnchor>
  <cdr:relSizeAnchor xmlns:cdr="http://schemas.openxmlformats.org/drawingml/2006/chartDrawing">
    <cdr:from>
      <cdr:x>0.54828</cdr:x>
      <cdr:y>0.50295</cdr:y>
    </cdr:from>
    <cdr:to>
      <cdr:x>0.67991</cdr:x>
      <cdr:y>0.68194</cdr:y>
    </cdr:to>
    <cdr:sp macro="" textlink="">
      <cdr:nvSpPr>
        <cdr:cNvPr id="3" name="Text Box 32"/>
        <cdr:cNvSpPr txBox="1">
          <a:spLocks xmlns:a="http://schemas.openxmlformats.org/drawingml/2006/main" noChangeArrowheads="1"/>
        </cdr:cNvSpPr>
      </cdr:nvSpPr>
      <cdr:spPr bwMode="auto">
        <a:xfrm xmlns:a="http://schemas.openxmlformats.org/drawingml/2006/main">
          <a:off x="4500851" y="2205253"/>
          <a:ext cx="1080536" cy="784830"/>
        </a:xfrm>
        <a:prstGeom xmlns:a="http://schemas.openxmlformats.org/drawingml/2006/main" prst="rect">
          <a:avLst/>
        </a:prstGeom>
        <a:noFill xmlns:a="http://schemas.openxmlformats.org/drawingml/2006/main"/>
        <a:ln xmlns:a="http://schemas.openxmlformats.org/drawingml/2006/main" w="12700" algn="ctr">
          <a:solidFill>
            <a:schemeClr val="tx1">
              <a:lumMod val="50000"/>
            </a:schemeClr>
          </a:solidFill>
          <a:miter lim="800000"/>
          <a:headEnd/>
          <a:tailEnd/>
        </a:ln>
      </cdr:spPr>
      <cdr:txBody>
        <a:bodyPr xmlns:a="http://schemas.openxmlformats.org/drawingml/2006/main" wrap="square">
          <a:spAutoFit/>
        </a:bodyPr>
        <a:lstStyle xmlns:a="http://schemas.openxmlformats.org/drawingml/2006/main">
          <a:defPPr>
            <a:defRPr lang="fr-FR"/>
          </a:defPPr>
          <a:lvl1pPr algn="ctr" rtl="0" fontAlgn="base">
            <a:spcBef>
              <a:spcPct val="50000"/>
            </a:spcBef>
            <a:spcAft>
              <a:spcPct val="0"/>
            </a:spcAft>
            <a:defRPr sz="600" b="1" kern="1200">
              <a:solidFill>
                <a:schemeClr val="tx2"/>
              </a:solidFill>
              <a:latin typeface="Arial" charset="0"/>
              <a:ea typeface="+mn-ea"/>
              <a:cs typeface="+mn-cs"/>
            </a:defRPr>
          </a:lvl1pPr>
          <a:lvl2pPr marL="457200" algn="ctr" rtl="0" fontAlgn="base">
            <a:spcBef>
              <a:spcPct val="50000"/>
            </a:spcBef>
            <a:spcAft>
              <a:spcPct val="0"/>
            </a:spcAft>
            <a:defRPr sz="600" b="1" kern="1200">
              <a:solidFill>
                <a:schemeClr val="tx2"/>
              </a:solidFill>
              <a:latin typeface="Arial" charset="0"/>
              <a:ea typeface="+mn-ea"/>
              <a:cs typeface="+mn-cs"/>
            </a:defRPr>
          </a:lvl2pPr>
          <a:lvl3pPr marL="914400" algn="ctr" rtl="0" fontAlgn="base">
            <a:spcBef>
              <a:spcPct val="50000"/>
            </a:spcBef>
            <a:spcAft>
              <a:spcPct val="0"/>
            </a:spcAft>
            <a:defRPr sz="600" b="1" kern="1200">
              <a:solidFill>
                <a:schemeClr val="tx2"/>
              </a:solidFill>
              <a:latin typeface="Arial" charset="0"/>
              <a:ea typeface="+mn-ea"/>
              <a:cs typeface="+mn-cs"/>
            </a:defRPr>
          </a:lvl3pPr>
          <a:lvl4pPr marL="1371600" algn="ctr" rtl="0" fontAlgn="base">
            <a:spcBef>
              <a:spcPct val="50000"/>
            </a:spcBef>
            <a:spcAft>
              <a:spcPct val="0"/>
            </a:spcAft>
            <a:defRPr sz="600" b="1" kern="1200">
              <a:solidFill>
                <a:schemeClr val="tx2"/>
              </a:solidFill>
              <a:latin typeface="Arial" charset="0"/>
              <a:ea typeface="+mn-ea"/>
              <a:cs typeface="+mn-cs"/>
            </a:defRPr>
          </a:lvl4pPr>
          <a:lvl5pPr marL="1828800" algn="ctr" rtl="0" fontAlgn="base">
            <a:spcBef>
              <a:spcPct val="50000"/>
            </a:spcBef>
            <a:spcAft>
              <a:spcPct val="0"/>
            </a:spcAft>
            <a:defRPr sz="600" b="1" kern="1200">
              <a:solidFill>
                <a:schemeClr val="tx2"/>
              </a:solidFill>
              <a:latin typeface="Arial" charset="0"/>
              <a:ea typeface="+mn-ea"/>
              <a:cs typeface="+mn-cs"/>
            </a:defRPr>
          </a:lvl5pPr>
          <a:lvl6pPr marL="2286000" algn="l" defTabSz="914400" rtl="0" eaLnBrk="1" latinLnBrk="0" hangingPunct="1">
            <a:defRPr sz="600" b="1" kern="1200">
              <a:solidFill>
                <a:schemeClr val="tx2"/>
              </a:solidFill>
              <a:latin typeface="Arial" charset="0"/>
              <a:ea typeface="+mn-ea"/>
              <a:cs typeface="+mn-cs"/>
            </a:defRPr>
          </a:lvl6pPr>
          <a:lvl7pPr marL="2743200" algn="l" defTabSz="914400" rtl="0" eaLnBrk="1" latinLnBrk="0" hangingPunct="1">
            <a:defRPr sz="600" b="1" kern="1200">
              <a:solidFill>
                <a:schemeClr val="tx2"/>
              </a:solidFill>
              <a:latin typeface="Arial" charset="0"/>
              <a:ea typeface="+mn-ea"/>
              <a:cs typeface="+mn-cs"/>
            </a:defRPr>
          </a:lvl7pPr>
          <a:lvl8pPr marL="3200400" algn="l" defTabSz="914400" rtl="0" eaLnBrk="1" latinLnBrk="0" hangingPunct="1">
            <a:defRPr sz="600" b="1" kern="1200">
              <a:solidFill>
                <a:schemeClr val="tx2"/>
              </a:solidFill>
              <a:latin typeface="Arial" charset="0"/>
              <a:ea typeface="+mn-ea"/>
              <a:cs typeface="+mn-cs"/>
            </a:defRPr>
          </a:lvl8pPr>
          <a:lvl9pPr marL="3657600" algn="l" defTabSz="914400" rtl="0" eaLnBrk="1" latinLnBrk="0" hangingPunct="1">
            <a:defRPr sz="600" b="1" kern="1200">
              <a:solidFill>
                <a:schemeClr val="tx2"/>
              </a:solidFill>
              <a:latin typeface="Arial" charset="0"/>
              <a:ea typeface="+mn-ea"/>
              <a:cs typeface="+mn-cs"/>
            </a:defRPr>
          </a:lvl9pPr>
        </a:lstStyle>
        <a:p xmlns:a="http://schemas.openxmlformats.org/drawingml/2006/main">
          <a:r>
            <a:rPr lang="en-CA" sz="1400" dirty="0" smtClean="0"/>
            <a:t>2014 : 9 %</a:t>
          </a:r>
          <a:r>
            <a:rPr lang="en-CA" dirty="0" smtClean="0"/>
            <a:t>     </a:t>
          </a:r>
          <a:r>
            <a:rPr lang="en-CA" sz="800" dirty="0"/>
            <a:t>(</a:t>
          </a:r>
          <a:r>
            <a:rPr lang="en-CA" sz="800" dirty="0" smtClean="0"/>
            <a:t>n=178)</a:t>
          </a:r>
        </a:p>
        <a:p xmlns:a="http://schemas.openxmlformats.org/drawingml/2006/main">
          <a:r>
            <a:rPr lang="en-CA" sz="1000" dirty="0" smtClean="0"/>
            <a:t>2013 : 8 %</a:t>
          </a:r>
          <a:r>
            <a:rPr lang="en-CA" sz="800" dirty="0"/>
            <a:t/>
          </a:r>
          <a:br>
            <a:rPr lang="en-CA" sz="800" dirty="0"/>
          </a:br>
          <a:r>
            <a:rPr lang="en-CA" sz="800" dirty="0" smtClean="0"/>
            <a:t>(n=201)</a:t>
          </a:r>
        </a:p>
      </cdr:txBody>
    </cdr:sp>
  </cdr:relSizeAnchor>
</c:userShapes>
</file>

<file path=ppt/drawings/drawing2.xml><?xml version="1.0" encoding="utf-8"?>
<c:userShapes xmlns:c="http://schemas.openxmlformats.org/drawingml/2006/chart">
  <cdr:relSizeAnchor xmlns:cdr="http://schemas.openxmlformats.org/drawingml/2006/chartDrawing">
    <cdr:from>
      <cdr:x>0.45776</cdr:x>
      <cdr:y>0.91396</cdr:y>
    </cdr:from>
    <cdr:to>
      <cdr:x>1</cdr:x>
      <cdr:y>0.96774</cdr:y>
    </cdr:to>
    <cdr:sp macro="" textlink="">
      <cdr:nvSpPr>
        <cdr:cNvPr id="2" name="Text Box 10"/>
        <cdr:cNvSpPr txBox="1">
          <a:spLocks xmlns:a="http://schemas.openxmlformats.org/drawingml/2006/main" noChangeArrowheads="1"/>
        </cdr:cNvSpPr>
      </cdr:nvSpPr>
      <cdr:spPr bwMode="auto">
        <a:xfrm xmlns:a="http://schemas.openxmlformats.org/drawingml/2006/main">
          <a:off x="2968938" y="3923325"/>
          <a:ext cx="3516921" cy="230832"/>
        </a:xfrm>
        <a:prstGeom xmlns:a="http://schemas.openxmlformats.org/drawingml/2006/main" prst="rect">
          <a:avLst/>
        </a:prstGeom>
        <a:noFill xmlns:a="http://schemas.openxmlformats.org/drawingml/2006/main"/>
        <a:ln xmlns:a="http://schemas.openxmlformats.org/drawingml/2006/main" w="25400" algn="ctr">
          <a:noFill/>
          <a:miter lim="800000"/>
          <a:headEnd/>
          <a:tailEnd/>
        </a:ln>
      </cdr:spPr>
      <cdr:txBody>
        <a:bodyPr xmlns:a="http://schemas.openxmlformats.org/drawingml/2006/main" wrap="square">
          <a:spAutoFit/>
        </a:bodyPr>
        <a:lstStyle xmlns:a="http://schemas.openxmlformats.org/drawingml/2006/main">
          <a:defPPr>
            <a:defRPr lang="fr-FR"/>
          </a:defPPr>
          <a:lvl1pPr algn="ctr" rtl="0" fontAlgn="base">
            <a:spcBef>
              <a:spcPct val="50000"/>
            </a:spcBef>
            <a:spcAft>
              <a:spcPct val="0"/>
            </a:spcAft>
            <a:defRPr sz="600" b="1" kern="1200">
              <a:solidFill>
                <a:srgbClr val="58595B"/>
              </a:solidFill>
              <a:latin typeface="Arial" charset="0"/>
            </a:defRPr>
          </a:lvl1pPr>
          <a:lvl2pPr marL="457200" algn="ctr" rtl="0" fontAlgn="base">
            <a:spcBef>
              <a:spcPct val="50000"/>
            </a:spcBef>
            <a:spcAft>
              <a:spcPct val="0"/>
            </a:spcAft>
            <a:defRPr sz="600" b="1" kern="1200">
              <a:solidFill>
                <a:srgbClr val="58595B"/>
              </a:solidFill>
              <a:latin typeface="Arial" charset="0"/>
            </a:defRPr>
          </a:lvl2pPr>
          <a:lvl3pPr marL="914400" algn="ctr" rtl="0" fontAlgn="base">
            <a:spcBef>
              <a:spcPct val="50000"/>
            </a:spcBef>
            <a:spcAft>
              <a:spcPct val="0"/>
            </a:spcAft>
            <a:defRPr sz="600" b="1" kern="1200">
              <a:solidFill>
                <a:srgbClr val="58595B"/>
              </a:solidFill>
              <a:latin typeface="Arial" charset="0"/>
            </a:defRPr>
          </a:lvl3pPr>
          <a:lvl4pPr marL="1371600" algn="ctr" rtl="0" fontAlgn="base">
            <a:spcBef>
              <a:spcPct val="50000"/>
            </a:spcBef>
            <a:spcAft>
              <a:spcPct val="0"/>
            </a:spcAft>
            <a:defRPr sz="600" b="1" kern="1200">
              <a:solidFill>
                <a:srgbClr val="58595B"/>
              </a:solidFill>
              <a:latin typeface="Arial" charset="0"/>
            </a:defRPr>
          </a:lvl4pPr>
          <a:lvl5pPr marL="1828800" algn="ctr" rtl="0" fontAlgn="base">
            <a:spcBef>
              <a:spcPct val="50000"/>
            </a:spcBef>
            <a:spcAft>
              <a:spcPct val="0"/>
            </a:spcAft>
            <a:defRPr sz="600" b="1" kern="1200">
              <a:solidFill>
                <a:srgbClr val="58595B"/>
              </a:solidFill>
              <a:latin typeface="Arial" charset="0"/>
            </a:defRPr>
          </a:lvl5pPr>
          <a:lvl6pPr marL="2286000" algn="l" defTabSz="914400" rtl="0" eaLnBrk="1" latinLnBrk="0" hangingPunct="1">
            <a:defRPr sz="600" b="1" kern="1200">
              <a:solidFill>
                <a:srgbClr val="58595B"/>
              </a:solidFill>
              <a:latin typeface="Arial" charset="0"/>
            </a:defRPr>
          </a:lvl6pPr>
          <a:lvl7pPr marL="2743200" algn="l" defTabSz="914400" rtl="0" eaLnBrk="1" latinLnBrk="0" hangingPunct="1">
            <a:defRPr sz="600" b="1" kern="1200">
              <a:solidFill>
                <a:srgbClr val="58595B"/>
              </a:solidFill>
              <a:latin typeface="Arial" charset="0"/>
            </a:defRPr>
          </a:lvl7pPr>
          <a:lvl8pPr marL="3200400" algn="l" defTabSz="914400" rtl="0" eaLnBrk="1" latinLnBrk="0" hangingPunct="1">
            <a:defRPr sz="600" b="1" kern="1200">
              <a:solidFill>
                <a:srgbClr val="58595B"/>
              </a:solidFill>
              <a:latin typeface="Arial" charset="0"/>
            </a:defRPr>
          </a:lvl8pPr>
          <a:lvl9pPr marL="3657600" algn="l" defTabSz="914400" rtl="0" eaLnBrk="1" latinLnBrk="0" hangingPunct="1">
            <a:defRPr sz="600" b="1" kern="1200">
              <a:solidFill>
                <a:srgbClr val="58595B"/>
              </a:solidFill>
              <a:latin typeface="Arial" charset="0"/>
            </a:defRPr>
          </a:lvl9pPr>
        </a:lstStyle>
        <a:p xmlns:a="http://schemas.openxmlformats.org/drawingml/2006/main">
          <a:pPr algn="r"/>
          <a:r>
            <a:rPr lang="fr-CA" sz="900" b="0" i="1" dirty="0"/>
            <a:t>Les réponses totalisant moins de </a:t>
          </a:r>
          <a:r>
            <a:rPr lang="fr-CA" sz="900" b="0" i="1" dirty="0" smtClean="0"/>
            <a:t>4</a:t>
          </a:r>
          <a:r>
            <a:rPr lang="fr-CA" sz="900" b="0" i="1" dirty="0"/>
            <a:t> % ne sont pas </a:t>
          </a:r>
          <a:r>
            <a:rPr lang="fr-CA" sz="900" b="0" i="1" dirty="0" smtClean="0"/>
            <a:t>représentées.</a:t>
          </a:r>
          <a:endParaRPr lang="fr-CA" sz="900" b="0" i="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1" y="0"/>
            <a:ext cx="4068199" cy="353671"/>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75779" name="Rectangle 3"/>
          <p:cNvSpPr>
            <a:spLocks noGrp="1" noChangeArrowheads="1"/>
          </p:cNvSpPr>
          <p:nvPr>
            <p:ph type="dt" sz="quarter" idx="1"/>
          </p:nvPr>
        </p:nvSpPr>
        <p:spPr bwMode="auto">
          <a:xfrm>
            <a:off x="5318156" y="0"/>
            <a:ext cx="4068199" cy="353671"/>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r">
              <a:spcBef>
                <a:spcPct val="0"/>
              </a:spcBef>
              <a:defRPr sz="1200" b="0">
                <a:solidFill>
                  <a:schemeClr val="tx1"/>
                </a:solidFill>
              </a:defRPr>
            </a:lvl1pPr>
          </a:lstStyle>
          <a:p>
            <a:pPr>
              <a:defRPr/>
            </a:pPr>
            <a:endParaRPr lang="fr-FR" dirty="0"/>
          </a:p>
        </p:txBody>
      </p:sp>
      <p:sp>
        <p:nvSpPr>
          <p:cNvPr id="75780" name="Rectangle 4"/>
          <p:cNvSpPr>
            <a:spLocks noGrp="1" noChangeArrowheads="1"/>
          </p:cNvSpPr>
          <p:nvPr>
            <p:ph type="ftr" sz="quarter" idx="2"/>
          </p:nvPr>
        </p:nvSpPr>
        <p:spPr bwMode="auto">
          <a:xfrm>
            <a:off x="1" y="6747594"/>
            <a:ext cx="4068199" cy="353671"/>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75781" name="Rectangle 5"/>
          <p:cNvSpPr>
            <a:spLocks noGrp="1" noChangeArrowheads="1"/>
          </p:cNvSpPr>
          <p:nvPr>
            <p:ph type="sldNum" sz="quarter" idx="3"/>
          </p:nvPr>
        </p:nvSpPr>
        <p:spPr bwMode="auto">
          <a:xfrm>
            <a:off x="5318156" y="6747594"/>
            <a:ext cx="4068199" cy="353671"/>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r">
              <a:spcBef>
                <a:spcPct val="0"/>
              </a:spcBef>
              <a:defRPr sz="1200" b="0">
                <a:solidFill>
                  <a:schemeClr val="tx1"/>
                </a:solidFill>
              </a:defRPr>
            </a:lvl1pPr>
          </a:lstStyle>
          <a:p>
            <a:pPr>
              <a:defRPr/>
            </a:pPr>
            <a:fld id="{476931DA-CF1C-4816-A281-4650ABB58C27}" type="slidenum">
              <a:rPr lang="fr-FR"/>
              <a:pPr>
                <a:defRPr/>
              </a:pPr>
              <a:t>‹#›</a:t>
            </a:fld>
            <a:endParaRPr lang="fr-FR" dirty="0"/>
          </a:p>
        </p:txBody>
      </p:sp>
    </p:spTree>
    <p:extLst>
      <p:ext uri="{BB962C8B-B14F-4D97-AF65-F5344CB8AC3E}">
        <p14:creationId xmlns:p14="http://schemas.microsoft.com/office/powerpoint/2010/main" val="1589209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4068199" cy="353671"/>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9219" name="Rectangle 3"/>
          <p:cNvSpPr>
            <a:spLocks noGrp="1" noChangeArrowheads="1"/>
          </p:cNvSpPr>
          <p:nvPr>
            <p:ph type="dt" idx="1"/>
          </p:nvPr>
        </p:nvSpPr>
        <p:spPr bwMode="auto">
          <a:xfrm>
            <a:off x="5318156" y="0"/>
            <a:ext cx="4068199" cy="353671"/>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r">
              <a:spcBef>
                <a:spcPct val="0"/>
              </a:spcBef>
              <a:defRPr sz="1200" b="0">
                <a:solidFill>
                  <a:schemeClr val="tx1"/>
                </a:solidFill>
              </a:defRPr>
            </a:lvl1pPr>
          </a:lstStyle>
          <a:p>
            <a:pPr>
              <a:defRPr/>
            </a:pPr>
            <a:endParaRPr lang="fr-FR" dirty="0"/>
          </a:p>
        </p:txBody>
      </p:sp>
      <p:sp>
        <p:nvSpPr>
          <p:cNvPr id="107524" name="Rectangle 4"/>
          <p:cNvSpPr>
            <a:spLocks noGrp="1" noRot="1" noChangeAspect="1" noChangeArrowheads="1" noTextEdit="1"/>
          </p:cNvSpPr>
          <p:nvPr>
            <p:ph type="sldImg" idx="2"/>
          </p:nvPr>
        </p:nvSpPr>
        <p:spPr bwMode="auto">
          <a:xfrm>
            <a:off x="2917825" y="534988"/>
            <a:ext cx="3552825" cy="2663825"/>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40123" y="3374403"/>
            <a:ext cx="7508233" cy="3193934"/>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9222" name="Rectangle 6"/>
          <p:cNvSpPr>
            <a:spLocks noGrp="1" noChangeArrowheads="1"/>
          </p:cNvSpPr>
          <p:nvPr>
            <p:ph type="ftr" sz="quarter" idx="4"/>
          </p:nvPr>
        </p:nvSpPr>
        <p:spPr bwMode="auto">
          <a:xfrm>
            <a:off x="1" y="6747594"/>
            <a:ext cx="4068199" cy="353671"/>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9223" name="Rectangle 7"/>
          <p:cNvSpPr>
            <a:spLocks noGrp="1" noChangeArrowheads="1"/>
          </p:cNvSpPr>
          <p:nvPr>
            <p:ph type="sldNum" sz="quarter" idx="5"/>
          </p:nvPr>
        </p:nvSpPr>
        <p:spPr bwMode="auto">
          <a:xfrm>
            <a:off x="5318156" y="6747594"/>
            <a:ext cx="4068199" cy="353671"/>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r">
              <a:spcBef>
                <a:spcPct val="0"/>
              </a:spcBef>
              <a:defRPr sz="1200" b="0">
                <a:solidFill>
                  <a:schemeClr val="tx1"/>
                </a:solidFill>
              </a:defRPr>
            </a:lvl1pPr>
          </a:lstStyle>
          <a:p>
            <a:pPr>
              <a:defRPr/>
            </a:pPr>
            <a:fld id="{4F5FAC2B-B40B-422F-AF05-F90A67C617C0}" type="slidenum">
              <a:rPr lang="fr-FR"/>
              <a:pPr>
                <a:defRPr/>
              </a:pPr>
              <a:t>‹#›</a:t>
            </a:fld>
            <a:endParaRPr lang="fr-FR" dirty="0"/>
          </a:p>
        </p:txBody>
      </p:sp>
    </p:spTree>
    <p:extLst>
      <p:ext uri="{BB962C8B-B14F-4D97-AF65-F5344CB8AC3E}">
        <p14:creationId xmlns:p14="http://schemas.microsoft.com/office/powerpoint/2010/main" val="21236358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4406D70-4D50-42A7-849E-8E135200C9DC}" type="slidenum">
              <a:rPr lang="fr-FR" smtClean="0"/>
              <a:pPr/>
              <a:t>1</a:t>
            </a:fld>
            <a:endParaRPr lang="fr-FR"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ADBF0A54-4812-4204-9E1F-60311F38926B}" type="slidenum">
              <a:rPr lang="fr-FR" smtClean="0"/>
              <a:pPr/>
              <a:t>2</a:t>
            </a:fld>
            <a:endParaRPr lang="fr-FR"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5FAC2B-B40B-422F-AF05-F90A67C617C0}" type="slidenum">
              <a:rPr lang="fr-FR" smtClean="0"/>
              <a:pPr>
                <a:defRPr/>
              </a:pPr>
              <a:t>13</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5FAC2B-B40B-422F-AF05-F90A67C617C0}" type="slidenum">
              <a:rPr lang="fr-FR" smtClean="0"/>
              <a:pPr>
                <a:defRPr/>
              </a:pPr>
              <a:t>58</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4406D70-4D50-42A7-849E-8E135200C9DC}" type="slidenum">
              <a:rPr lang="fr-FR" smtClean="0"/>
              <a:pPr/>
              <a:t>66</a:t>
            </a:fld>
            <a:endParaRPr lang="fr-FR"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grpSp>
        <p:nvGrpSpPr>
          <p:cNvPr id="20" name="Group 17"/>
          <p:cNvGrpSpPr>
            <a:grpSpLocks noChangeAspect="1"/>
          </p:cNvGrpSpPr>
          <p:nvPr/>
        </p:nvGrpSpPr>
        <p:grpSpPr bwMode="auto">
          <a:xfrm>
            <a:off x="381000" y="3810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2"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3"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4"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25"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26"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27"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0"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1"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2"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3"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4"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5"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6"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37"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38" name="Picture 2" descr="Ipsos Public Affairs"/>
          <p:cNvPicPr>
            <a:picLocks noChangeAspect="1" noChangeArrowheads="1"/>
          </p:cNvPicPr>
          <p:nvPr/>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tx2"/>
        </a:solidFill>
        <a:effectLst/>
      </p:bgPr>
    </p:bg>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560388"/>
            <a:ext cx="9148763" cy="6300787"/>
            <a:chOff x="0" y="353"/>
            <a:chExt cx="5763" cy="3969"/>
          </a:xfrm>
        </p:grpSpPr>
        <p:sp>
          <p:nvSpPr>
            <p:cNvPr id="5" name="Freeform 4"/>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30000"/>
                </a:srgbClr>
              </a:solidFill>
              <a:round/>
              <a:headEnd/>
              <a:tailEnd/>
            </a:ln>
            <a:effectLst/>
            <a:extLst/>
          </p:spPr>
          <p:txBody>
            <a:bodyPr/>
            <a:lstStyle/>
            <a:p>
              <a:pPr>
                <a:defRPr/>
              </a:pPr>
              <a:endParaRPr lang="en-US" dirty="0"/>
            </a:p>
          </p:txBody>
        </p:sp>
        <p:sp>
          <p:nvSpPr>
            <p:cNvPr id="6" name="Freeform 5"/>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9" name="Freeform 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10" name="Group 18"/>
          <p:cNvGrpSpPr>
            <a:grpSpLocks noChangeAspect="1"/>
          </p:cNvGrpSpPr>
          <p:nvPr userDrawn="1"/>
        </p:nvGrpSpPr>
        <p:grpSpPr bwMode="auto">
          <a:xfrm>
            <a:off x="150813" y="150813"/>
            <a:ext cx="522287"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2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9644B71C-C1A5-43C6-A8F3-D6328893C3C9}" type="slidenum">
              <a:rPr lang="de-DE"/>
              <a:pPr>
                <a:defRPr/>
              </a:pPr>
              <a:t>‹#›</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tx2"/>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54DFC88B-E666-44C9-9BA9-D03DFEA80DC6}" type="slidenum">
              <a:rPr lang="de-DE"/>
              <a:pPr>
                <a:defRPr/>
              </a:pPr>
              <a:t>‹#›</a:t>
            </a:fld>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2"/>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2"/>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58595B">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58595B">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78127B2E-F263-42DD-B345-318F29594570}" type="slidenum">
              <a:rPr lang="de-DE"/>
              <a:pPr>
                <a:defRPr/>
              </a:pPr>
              <a:t>‹#›</a:t>
            </a:fld>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tx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5E4DEE58-9EE5-4A8C-96CB-AF10F07CBD72}" type="slidenum">
              <a:rPr lang="de-DE"/>
              <a:pPr>
                <a:defRPr/>
              </a:pPr>
              <a:t>‹#›</a:t>
            </a:fld>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1"/>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865F4422-B836-444E-BA3B-0E4A1EC74B93}" type="slidenum">
              <a:rPr lang="de-DE"/>
              <a:pPr>
                <a:defRPr/>
              </a:pPr>
              <a:t>‹#›</a:t>
            </a:fld>
            <a:endParaRPr lang="de-D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1"/>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rgbClr val="008E94">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rgbClr val="008E94">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10737DD4-6D0F-4D47-BA48-C965EA994801}" type="slidenum">
              <a:rPr lang="de-DE"/>
              <a:pPr>
                <a:defRPr/>
              </a:pPr>
              <a:t>‹#›</a:t>
            </a:fld>
            <a:endParaRPr lang="de-D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1"/>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and Contact">
    <p:bg>
      <p:bgPr>
        <a:solidFill>
          <a:schemeClr val="bg2"/>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560388"/>
            <a:ext cx="9148763" cy="6300787"/>
            <a:chOff x="0" y="353"/>
            <a:chExt cx="5763" cy="3969"/>
          </a:xfrm>
        </p:grpSpPr>
        <p:sp>
          <p:nvSpPr>
            <p:cNvPr id="5" name="Freeform 4"/>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6" name="Freeform 5"/>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9" name="Freeform 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10" name="Group 18"/>
          <p:cNvGrpSpPr>
            <a:grpSpLocks noChangeAspect="1"/>
          </p:cNvGrpSpPr>
          <p:nvPr/>
        </p:nvGrpSpPr>
        <p:grpSpPr bwMode="auto">
          <a:xfrm>
            <a:off x="150813" y="150813"/>
            <a:ext cx="522287"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2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grpSp>
        <p:nvGrpSpPr>
          <p:cNvPr id="26" name="Group 25"/>
          <p:cNvGrpSpPr>
            <a:grpSpLocks/>
          </p:cNvGrpSpPr>
          <p:nvPr/>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30" name="Group 18"/>
          <p:cNvGrpSpPr>
            <a:grpSpLocks noChangeAspect="1"/>
          </p:cNvGrpSpPr>
          <p:nvPr/>
        </p:nvGrpSpPr>
        <p:grpSpPr bwMode="auto">
          <a:xfrm>
            <a:off x="150813" y="150813"/>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3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3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3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4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4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4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4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3D5FBD1-7CE8-4CEB-A6E5-689B6AEC32D6}" type="slidenum">
              <a:rPr lang="en-US"/>
              <a:pPr>
                <a:defRPr/>
              </a:pPr>
              <a:t>‹#›</a:t>
            </a:fld>
            <a:endParaRPr 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2"/>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2A04953C-CCC5-4498-9DEC-4B15C6EC4395}" type="slidenum">
              <a:rPr lang="de-DE"/>
              <a:pPr>
                <a:defRPr/>
              </a:pPr>
              <a:t>‹#›</a:t>
            </a:fld>
            <a:endParaRPr lang="de-D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2"/>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5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F87C15D-18D9-4339-BFDD-ED22D918B584}" type="slidenum">
              <a:rPr lang="de-DE"/>
              <a:pPr>
                <a:defRPr/>
              </a:pPr>
              <a:t>‹#›</a:t>
            </a:fld>
            <a:endParaRPr lang="de-D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A34E257C-2C9F-4302-9398-446293E33090}" type="slidenum">
              <a:rPr lang="de-DE"/>
              <a:pPr>
                <a:defRPr/>
              </a:pPr>
              <a:t>‹#›</a:t>
            </a:fld>
            <a:endParaRPr lang="de-D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3"/>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7" name="Group 18"/>
          <p:cNvGrpSpPr>
            <a:grpSpLocks noChangeAspect="1"/>
          </p:cNvGrpSpPr>
          <p:nvPr userDrawn="1"/>
        </p:nvGrpSpPr>
        <p:grpSpPr bwMode="auto">
          <a:xfrm>
            <a:off x="150813" y="150813"/>
            <a:ext cx="522287" cy="468312"/>
            <a:chOff x="1352" y="681"/>
            <a:chExt cx="3519" cy="3153"/>
          </a:xfrm>
        </p:grpSpPr>
        <p:sp>
          <p:nvSpPr>
            <p:cNvPr id="8"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9"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0"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1"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2"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3"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4"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5"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6"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7"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8"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9"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0"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1"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2"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26"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3"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D6E9DF0E-4E8C-44CC-A252-9AAEE9FE240F}" type="slidenum">
              <a:rPr lang="de-DE"/>
              <a:pPr>
                <a:defRPr/>
              </a:pPr>
              <a:t>‹#›</a:t>
            </a:fld>
            <a:endParaRPr lang="de-DE"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3"/>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4558EC7F-64AA-4F58-ACB4-6FB3B727C171}" type="slidenum">
              <a:rPr lang="de-DE"/>
              <a:pPr>
                <a:defRPr/>
              </a:pPr>
              <a:t>‹#›</a:t>
            </a:fld>
            <a:endParaRPr lang="de-DE"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3"/>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3"/>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ED6737">
                <a:alpha val="3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3"/>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ED6737">
                <a:alpha val="3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A3C85FE2-BC1A-403F-8CF4-05DCCDD92B64}" type="slidenum">
              <a:rPr lang="de-DE"/>
              <a:pPr>
                <a:defRPr/>
              </a:pPr>
              <a:t>‹#›</a:t>
            </a:fld>
            <a:endParaRPr lang="de-DE"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3"/>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bg2"/>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7"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8"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5"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26"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27"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28"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29"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30" name="Group 18"/>
          <p:cNvGrpSpPr>
            <a:grpSpLocks noChangeAspect="1"/>
          </p:cNvGrpSpPr>
          <p:nvPr/>
        </p:nvGrpSpPr>
        <p:grpSpPr bwMode="auto">
          <a:xfrm>
            <a:off x="150813" y="150813"/>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3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3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3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4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4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4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4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46" name="Picture 2" descr="Public Affairs_white"/>
          <p:cNvPicPr>
            <a:picLocks noChangeAspect="1" noChangeArrowheads="1"/>
          </p:cNvPicPr>
          <p:nvPr/>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47"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B3103481-449F-45F1-932E-0FB2320DA900}" type="slidenum">
              <a:rPr lang="en-US"/>
              <a:pPr>
                <a:defRPr/>
              </a:pPr>
              <a:t>‹#›</a:t>
            </a:fld>
            <a:endParaRPr lang="en-US" dirty="0"/>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4"/>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E92F4EF-E6D4-404E-A938-3534F9DB5A2C}" type="slidenum">
              <a:rPr lang="de-DE"/>
              <a:pPr>
                <a:defRPr/>
              </a:pPr>
              <a:t>‹#›</a:t>
            </a:fld>
            <a:endParaRPr lang="de-D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4"/>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E801BC89-F4B3-4A3A-9344-6770BF070DE7}" type="slidenum">
              <a:rPr lang="de-DE"/>
              <a:pPr>
                <a:defRPr/>
              </a:pPr>
              <a:t>‹#›</a:t>
            </a:fld>
            <a:endParaRPr lang="de-DE"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90732160-B316-4434-B753-D70BF8F08611}" type="slidenum">
              <a:rPr lang="de-DE"/>
              <a:pPr>
                <a:defRPr/>
              </a:pPr>
              <a:t>‹#›</a:t>
            </a:fld>
            <a:endParaRPr lang="de-DE"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4"/>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5"/>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9525">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19B0A841-2E7A-4C9F-AA91-A14B2E4D6CCC}" type="slidenum">
              <a:rPr lang="de-DE"/>
              <a:pPr>
                <a:defRPr/>
              </a:pPr>
              <a:t>‹#›</a:t>
            </a:fld>
            <a:endParaRPr lang="de-D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5"/>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5123F192-E2A4-4A37-B410-AAF818A7EC6D}" type="slidenum">
              <a:rPr lang="de-DE"/>
              <a:pPr>
                <a:defRPr/>
              </a:pPr>
              <a:t>‹#›</a:t>
            </a:fld>
            <a:endParaRPr lang="de-DE"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5"/>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5"/>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5"/>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B8A7BC79-299B-4067-8260-A247CE7653D6}" type="slidenum">
              <a:rPr lang="de-DE"/>
              <a:pPr>
                <a:defRPr/>
              </a:pPr>
              <a:t>‹#›</a:t>
            </a:fld>
            <a:endParaRPr lang="de-D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5"/>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grpSp>
        <p:nvGrpSpPr>
          <p:cNvPr id="25" name="Group 18"/>
          <p:cNvGrpSpPr>
            <a:grpSpLocks noChangeAspect="1"/>
          </p:cNvGrpSpPr>
          <p:nvPr/>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1"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42"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43"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sp>
        <p:nvSpPr>
          <p:cNvPr id="44"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45"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pic>
        <p:nvPicPr>
          <p:cNvPr id="46" name="Picture 2" descr="Public Affairs"/>
          <p:cNvPicPr>
            <a:picLocks noChangeAspect="1" noChangeArrowheads="1"/>
          </p:cNvPicPr>
          <p:nvPr/>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7"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48"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E62D26FC-BA98-41D3-876A-4DAF0CE9D24B}" type="slidenum">
              <a:rPr lang="en-US"/>
              <a:pPr>
                <a:defRPr/>
              </a:pPr>
              <a:t>‹#›</a:t>
            </a:fld>
            <a:endParaRPr lang="en-US" dirty="0"/>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59263" y="377825"/>
            <a:ext cx="4725987" cy="539750"/>
          </a:xfrm>
          <a:prstGeom prst="rect">
            <a:avLst/>
          </a:prstGeom>
          <a:noFill/>
          <a:ln w="9525">
            <a:noFill/>
            <a:miter lim="800000"/>
            <a:headEnd/>
            <a:tailEnd/>
          </a:ln>
        </p:spPr>
      </p:pic>
      <p:pic>
        <p:nvPicPr>
          <p:cNvPr id="21" name="Picture 107" descr="Construction Hat and Plans"/>
          <p:cNvPicPr>
            <a:picLocks noChangeAspect="1" noChangeArrowheads="1"/>
          </p:cNvPicPr>
          <p:nvPr userDrawn="1"/>
        </p:nvPicPr>
        <p:blipFill>
          <a:blip r:embed="rId3" cstate="print"/>
          <a:srcRect/>
          <a:stretch>
            <a:fillRect/>
          </a:stretch>
        </p:blipFill>
        <p:spPr bwMode="auto">
          <a:xfrm>
            <a:off x="6670675" y="4519613"/>
            <a:ext cx="2473325" cy="1700212"/>
          </a:xfrm>
          <a:prstGeom prst="rect">
            <a:avLst/>
          </a:prstGeom>
          <a:noFill/>
          <a:ln w="9525">
            <a:noFill/>
            <a:miter lim="800000"/>
            <a:headEnd/>
            <a:tailEnd/>
          </a:ln>
        </p:spPr>
      </p:pic>
      <p:pic>
        <p:nvPicPr>
          <p:cNvPr id="22" name="Picture 108" descr="Architect at computer"/>
          <p:cNvPicPr>
            <a:picLocks noChangeAspect="1" noChangeArrowheads="1"/>
          </p:cNvPicPr>
          <p:nvPr userDrawn="1"/>
        </p:nvPicPr>
        <p:blipFill>
          <a:blip r:embed="rId4" cstate="print"/>
          <a:srcRect/>
          <a:stretch>
            <a:fillRect/>
          </a:stretch>
        </p:blipFill>
        <p:spPr bwMode="auto">
          <a:xfrm>
            <a:off x="2125663" y="4519613"/>
            <a:ext cx="2559050" cy="1700212"/>
          </a:xfrm>
          <a:prstGeom prst="rect">
            <a:avLst/>
          </a:prstGeom>
          <a:noFill/>
          <a:ln w="9525">
            <a:noFill/>
            <a:miter lim="800000"/>
            <a:headEnd/>
            <a:tailEnd/>
          </a:ln>
        </p:spPr>
      </p:pic>
      <p:pic>
        <p:nvPicPr>
          <p:cNvPr id="23" name="Picture 109" descr="Architecture Work"/>
          <p:cNvPicPr>
            <a:picLocks noChangeAspect="1" noChangeArrowheads="1"/>
          </p:cNvPicPr>
          <p:nvPr userDrawn="1"/>
        </p:nvPicPr>
        <p:blipFill>
          <a:blip r:embed="rId5" cstate="print"/>
          <a:srcRect/>
          <a:stretch>
            <a:fillRect/>
          </a:stretch>
        </p:blipFill>
        <p:spPr bwMode="auto">
          <a:xfrm>
            <a:off x="4556125" y="4519613"/>
            <a:ext cx="2273300" cy="1700212"/>
          </a:xfrm>
          <a:prstGeom prst="rect">
            <a:avLst/>
          </a:prstGeom>
          <a:noFill/>
          <a:ln w="9525">
            <a:noFill/>
            <a:miter lim="800000"/>
            <a:headEnd/>
            <a:tailEnd/>
          </a:ln>
        </p:spPr>
      </p:pic>
      <p:pic>
        <p:nvPicPr>
          <p:cNvPr id="24" name="Picture 110" descr="Architect at plans"/>
          <p:cNvPicPr>
            <a:picLocks noChangeAspect="1" noChangeArrowheads="1"/>
          </p:cNvPicPr>
          <p:nvPr userDrawn="1"/>
        </p:nvPicPr>
        <p:blipFill>
          <a:blip r:embed="rId6" cstate="print"/>
          <a:srcRect/>
          <a:stretch>
            <a:fillRect/>
          </a:stretch>
        </p:blipFill>
        <p:spPr bwMode="auto">
          <a:xfrm>
            <a:off x="0" y="4481513"/>
            <a:ext cx="2227263" cy="1700212"/>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6"/>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669B28B0-A6CC-4D5B-B76F-BA2C86A0AB94}" type="slidenum">
              <a:rPr lang="de-DE"/>
              <a:pPr>
                <a:defRPr/>
              </a:pPr>
              <a:t>‹#›</a:t>
            </a:fld>
            <a:endParaRPr lang="de-DE"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6"/>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96E869D2-AB59-4594-AF95-EA87204A3162}" type="slidenum">
              <a:rPr lang="de-DE"/>
              <a:pPr>
                <a:defRPr/>
              </a:pPr>
              <a:t>‹#›</a:t>
            </a:fld>
            <a:endParaRPr lang="de-D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rot="5400000">
            <a:off x="-446882" y="6106319"/>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8E216E33-72BB-408B-A925-6F1A3D483180}" type="slidenum">
              <a:rPr lang="de-DE"/>
              <a:pPr>
                <a:defRPr/>
              </a:pPr>
              <a:t>‹#›</a:t>
            </a:fld>
            <a:endParaRPr lang="de-DE" dirty="0"/>
          </a:p>
        </p:txBody>
      </p:sp>
      <p:sp>
        <p:nvSpPr>
          <p:cNvPr id="28" name="Freeform 37"/>
          <p:cNvSpPr>
            <a:spLocks/>
          </p:cNvSpPr>
          <p:nvPr userDrawn="1"/>
        </p:nvSpPr>
        <p:spPr bwMode="auto">
          <a:xfrm>
            <a:off x="4876800"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a:defRPr/>
            </a:pPr>
            <a:endParaRPr lang="en-US"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9" name="TextBox 28"/>
          <p:cNvSpPr txBox="1"/>
          <p:nvPr userDrawn="1"/>
        </p:nvSpPr>
        <p:spPr>
          <a:xfrm>
            <a:off x="7801017" y="152400"/>
            <a:ext cx="1289905" cy="400110"/>
          </a:xfrm>
          <a:prstGeom prst="rect">
            <a:avLst/>
          </a:prstGeom>
          <a:noFill/>
        </p:spPr>
        <p:txBody>
          <a:bodyPr wrap="none" rtlCol="0">
            <a:spAutoFit/>
          </a:bodyPr>
          <a:lstStyle/>
          <a:p>
            <a:r>
              <a:rPr lang="en-US" sz="2000" i="0" dirty="0" smtClean="0">
                <a:solidFill>
                  <a:schemeClr val="tx1"/>
                </a:solidFill>
                <a:effectLst/>
                <a:latin typeface="+mn-lt"/>
              </a:rPr>
              <a:t>NATIONAL</a:t>
            </a:r>
            <a:endParaRPr lang="en-US" sz="2000" i="0" dirty="0">
              <a:solidFill>
                <a:schemeClr val="tx1"/>
              </a:solidFill>
              <a:effectLst/>
              <a:latin typeface="+mn-lt"/>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6"/>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p:bg>
      <p:bgPr>
        <a:solidFill>
          <a:schemeClr val="bg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grpSp>
        <p:nvGrpSpPr>
          <p:cNvPr id="25" name="Group 18"/>
          <p:cNvGrpSpPr>
            <a:grpSpLocks noChangeAspect="1"/>
          </p:cNvGrpSpPr>
          <p:nvPr/>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1"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42"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43"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44"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47"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76263" y="1758950"/>
            <a:ext cx="3949700" cy="4572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758950"/>
            <a:ext cx="3949700" cy="4572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E84053F0-905C-40F1-B0FA-CC2BA2A7F625}"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76263" y="1758950"/>
            <a:ext cx="39497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758950"/>
            <a:ext cx="39497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45A2F933-03F7-4A04-B83C-55931E20F0A4}"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C1EE8A3A-636C-4E59-8253-007D35BDC8B6}"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576263" y="1758950"/>
            <a:ext cx="8051800" cy="4572000"/>
          </a:xfrm>
          <a:prstGeom prst="rect">
            <a:avLst/>
          </a:prstGeom>
        </p:spPr>
        <p:txBody>
          <a:bodyPr/>
          <a:lstStyle/>
          <a:p>
            <a:pPr lvl="0"/>
            <a:endParaRPr lang="en-US" noProof="0" dirty="0" smtClean="0"/>
          </a:p>
        </p:txBody>
      </p:sp>
      <p:sp>
        <p:nvSpPr>
          <p:cNvPr id="4"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CDF1FC41-D719-4071-9DC2-E2C74F4175CD}"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5.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6.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7.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8.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35.xml"/><Relationship Id="rId1" Type="http://schemas.openxmlformats.org/officeDocument/2006/relationships/tags" Target="../tags/tag34.xml"/></Relationships>
</file>

<file path=ppt/slides/_rels/slide13.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chart" Target="../charts/chart2.xml"/><Relationship Id="rId2" Type="http://schemas.openxmlformats.org/officeDocument/2006/relationships/tags" Target="../tags/tag37.xml"/><Relationship Id="rId16" Type="http://schemas.openxmlformats.org/officeDocument/2006/relationships/chart" Target="../charts/chart1.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notesSlide" Target="../notesSlides/notesSlide3.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10" Type="http://schemas.openxmlformats.org/officeDocument/2006/relationships/chart" Target="../charts/chart3.xml"/><Relationship Id="rId4" Type="http://schemas.openxmlformats.org/officeDocument/2006/relationships/tags" Target="../tags/tag52.xml"/><Relationship Id="rId9"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chart" Target="../charts/chart4.xml"/><Relationship Id="rId2" Type="http://schemas.openxmlformats.org/officeDocument/2006/relationships/tags" Target="../tags/tag58.xml"/><Relationship Id="rId16" Type="http://schemas.openxmlformats.org/officeDocument/2006/relationships/slideLayout" Target="../slideLayouts/slideLayout43.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tags" Target="../tags/tag71.xml"/><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s>
</file>

<file path=ppt/slides/_rels/slide16.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chart" Target="../charts/chart5.xml"/><Relationship Id="rId4" Type="http://schemas.openxmlformats.org/officeDocument/2006/relationships/tags" Target="../tags/tag75.xml"/><Relationship Id="rId9"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8" Type="http://schemas.openxmlformats.org/officeDocument/2006/relationships/tags" Target="../tags/tag87.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10" Type="http://schemas.openxmlformats.org/officeDocument/2006/relationships/chart" Target="../charts/chart6.xml"/><Relationship Id="rId4" Type="http://schemas.openxmlformats.org/officeDocument/2006/relationships/tags" Target="../tags/tag83.xml"/><Relationship Id="rId9"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tags" Target="../tags/tag100.xml"/><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tags" Target="../tags/tag99.xml"/><Relationship Id="rId17" Type="http://schemas.openxmlformats.org/officeDocument/2006/relationships/chart" Target="../charts/chart7.xml"/><Relationship Id="rId2" Type="http://schemas.openxmlformats.org/officeDocument/2006/relationships/tags" Target="../tags/tag89.xml"/><Relationship Id="rId16" Type="http://schemas.openxmlformats.org/officeDocument/2006/relationships/slideLayout" Target="../slideLayouts/slideLayout43.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tags" Target="../tags/tag98.xml"/><Relationship Id="rId5" Type="http://schemas.openxmlformats.org/officeDocument/2006/relationships/tags" Target="../tags/tag92.xml"/><Relationship Id="rId15" Type="http://schemas.openxmlformats.org/officeDocument/2006/relationships/tags" Target="../tags/tag102.xml"/><Relationship Id="rId10" Type="http://schemas.openxmlformats.org/officeDocument/2006/relationships/tags" Target="../tags/tag97.xml"/><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tags" Target="../tags/tag101.xml"/></Relationships>
</file>

<file path=ppt/slides/_rels/slide19.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tags" Target="../tags/tag115.xml"/><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tags" Target="../tags/tag114.xml"/><Relationship Id="rId2" Type="http://schemas.openxmlformats.org/officeDocument/2006/relationships/tags" Target="../tags/tag104.xml"/><Relationship Id="rId16" Type="http://schemas.openxmlformats.org/officeDocument/2006/relationships/chart" Target="../charts/chart8.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5" Type="http://schemas.openxmlformats.org/officeDocument/2006/relationships/tags" Target="../tags/tag107.xml"/><Relationship Id="rId15" Type="http://schemas.openxmlformats.org/officeDocument/2006/relationships/slideLayout" Target="../slideLayouts/slideLayout43.xml"/><Relationship Id="rId10" Type="http://schemas.openxmlformats.org/officeDocument/2006/relationships/tags" Target="../tags/tag112.xml"/><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tags" Target="../tags/tag116.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2.xml"/><Relationship Id="rId4"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slideLayout" Target="../slideLayouts/slideLayout43.xml"/><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tags" Target="../tags/tag128.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tags" Target="../tags/tag127.xml"/><Relationship Id="rId5" Type="http://schemas.openxmlformats.org/officeDocument/2006/relationships/tags" Target="../tags/tag121.xml"/><Relationship Id="rId10" Type="http://schemas.openxmlformats.org/officeDocument/2006/relationships/tags" Target="../tags/tag126.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130.xml"/><Relationship Id="rId1" Type="http://schemas.openxmlformats.org/officeDocument/2006/relationships/tags" Target="../tags/tag129.xml"/></Relationships>
</file>

<file path=ppt/slides/_rels/slide22.xml.rels><?xml version="1.0" encoding="UTF-8" standalone="yes"?>
<Relationships xmlns="http://schemas.openxmlformats.org/package/2006/relationships"><Relationship Id="rId8" Type="http://schemas.openxmlformats.org/officeDocument/2006/relationships/tags" Target="../tags/tag138.xml"/><Relationship Id="rId13" Type="http://schemas.openxmlformats.org/officeDocument/2006/relationships/tags" Target="../tags/tag143.xml"/><Relationship Id="rId18" Type="http://schemas.openxmlformats.org/officeDocument/2006/relationships/chart" Target="../charts/chart10.xml"/><Relationship Id="rId3" Type="http://schemas.openxmlformats.org/officeDocument/2006/relationships/tags" Target="../tags/tag133.xml"/><Relationship Id="rId7" Type="http://schemas.openxmlformats.org/officeDocument/2006/relationships/tags" Target="../tags/tag137.xml"/><Relationship Id="rId12" Type="http://schemas.openxmlformats.org/officeDocument/2006/relationships/tags" Target="../tags/tag142.xml"/><Relationship Id="rId17" Type="http://schemas.openxmlformats.org/officeDocument/2006/relationships/slideLayout" Target="../slideLayouts/slideLayout43.xml"/><Relationship Id="rId2" Type="http://schemas.openxmlformats.org/officeDocument/2006/relationships/tags" Target="../tags/tag132.xml"/><Relationship Id="rId16" Type="http://schemas.openxmlformats.org/officeDocument/2006/relationships/tags" Target="../tags/tag146.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tags" Target="../tags/tag141.xml"/><Relationship Id="rId5" Type="http://schemas.openxmlformats.org/officeDocument/2006/relationships/tags" Target="../tags/tag135.xml"/><Relationship Id="rId15" Type="http://schemas.openxmlformats.org/officeDocument/2006/relationships/tags" Target="../tags/tag145.xml"/><Relationship Id="rId10" Type="http://schemas.openxmlformats.org/officeDocument/2006/relationships/tags" Target="../tags/tag140.xml"/><Relationship Id="rId4" Type="http://schemas.openxmlformats.org/officeDocument/2006/relationships/tags" Target="../tags/tag134.xml"/><Relationship Id="rId9" Type="http://schemas.openxmlformats.org/officeDocument/2006/relationships/tags" Target="../tags/tag139.xml"/><Relationship Id="rId14" Type="http://schemas.openxmlformats.org/officeDocument/2006/relationships/tags" Target="../tags/tag144.xml"/></Relationships>
</file>

<file path=ppt/slides/_rels/slide23.xml.rels><?xml version="1.0" encoding="UTF-8" standalone="yes"?>
<Relationships xmlns="http://schemas.openxmlformats.org/package/2006/relationships"><Relationship Id="rId8" Type="http://schemas.openxmlformats.org/officeDocument/2006/relationships/tags" Target="../tags/tag154.xml"/><Relationship Id="rId13" Type="http://schemas.openxmlformats.org/officeDocument/2006/relationships/slideLayout" Target="../slideLayouts/slideLayout43.xml"/><Relationship Id="rId3" Type="http://schemas.openxmlformats.org/officeDocument/2006/relationships/tags" Target="../tags/tag149.xml"/><Relationship Id="rId7" Type="http://schemas.openxmlformats.org/officeDocument/2006/relationships/tags" Target="../tags/tag153.xml"/><Relationship Id="rId12" Type="http://schemas.openxmlformats.org/officeDocument/2006/relationships/tags" Target="../tags/tag158.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tags" Target="../tags/tag157.xml"/><Relationship Id="rId5" Type="http://schemas.openxmlformats.org/officeDocument/2006/relationships/tags" Target="../tags/tag151.xml"/><Relationship Id="rId10" Type="http://schemas.openxmlformats.org/officeDocument/2006/relationships/tags" Target="../tags/tag156.xml"/><Relationship Id="rId4" Type="http://schemas.openxmlformats.org/officeDocument/2006/relationships/tags" Target="../tags/tag150.xml"/><Relationship Id="rId9" Type="http://schemas.openxmlformats.org/officeDocument/2006/relationships/tags" Target="../tags/tag155.xml"/><Relationship Id="rId14" Type="http://schemas.openxmlformats.org/officeDocument/2006/relationships/chart" Target="../charts/chart11.xml"/></Relationships>
</file>

<file path=ppt/slides/_rels/slide24.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tags" Target="../tags/tag171.xml"/><Relationship Id="rId3" Type="http://schemas.openxmlformats.org/officeDocument/2006/relationships/tags" Target="../tags/tag161.xml"/><Relationship Id="rId7" Type="http://schemas.openxmlformats.org/officeDocument/2006/relationships/tags" Target="../tags/tag165.xml"/><Relationship Id="rId12" Type="http://schemas.openxmlformats.org/officeDocument/2006/relationships/tags" Target="../tags/tag170.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5" Type="http://schemas.openxmlformats.org/officeDocument/2006/relationships/tags" Target="../tags/tag163.xml"/><Relationship Id="rId15" Type="http://schemas.openxmlformats.org/officeDocument/2006/relationships/chart" Target="../charts/chart12.xml"/><Relationship Id="rId10" Type="http://schemas.openxmlformats.org/officeDocument/2006/relationships/tags" Target="../tags/tag168.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8" Type="http://schemas.openxmlformats.org/officeDocument/2006/relationships/tags" Target="../tags/tag179.xml"/><Relationship Id="rId3" Type="http://schemas.openxmlformats.org/officeDocument/2006/relationships/tags" Target="../tags/tag174.xml"/><Relationship Id="rId7" Type="http://schemas.openxmlformats.org/officeDocument/2006/relationships/tags" Target="../tags/tag178.xml"/><Relationship Id="rId12" Type="http://schemas.openxmlformats.org/officeDocument/2006/relationships/chart" Target="../charts/chart13.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slideLayout" Target="../slideLayouts/slideLayout43.xml"/><Relationship Id="rId5" Type="http://schemas.openxmlformats.org/officeDocument/2006/relationships/tags" Target="../tags/tag176.xml"/><Relationship Id="rId10" Type="http://schemas.openxmlformats.org/officeDocument/2006/relationships/tags" Target="../tags/tag181.xml"/><Relationship Id="rId4" Type="http://schemas.openxmlformats.org/officeDocument/2006/relationships/tags" Target="../tags/tag175.xml"/><Relationship Id="rId9" Type="http://schemas.openxmlformats.org/officeDocument/2006/relationships/tags" Target="../tags/tag180.xml"/></Relationships>
</file>

<file path=ppt/slides/_rels/slide26.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tags" Target="../tags/tag194.xml"/><Relationship Id="rId3" Type="http://schemas.openxmlformats.org/officeDocument/2006/relationships/tags" Target="../tags/tag184.xml"/><Relationship Id="rId7" Type="http://schemas.openxmlformats.org/officeDocument/2006/relationships/tags" Target="../tags/tag188.xml"/><Relationship Id="rId12" Type="http://schemas.openxmlformats.org/officeDocument/2006/relationships/tags" Target="../tags/tag193.xml"/><Relationship Id="rId2" Type="http://schemas.openxmlformats.org/officeDocument/2006/relationships/tags" Target="../tags/tag183.xml"/><Relationship Id="rId16" Type="http://schemas.openxmlformats.org/officeDocument/2006/relationships/chart" Target="../charts/chart14.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tags" Target="../tags/tag192.xml"/><Relationship Id="rId5" Type="http://schemas.openxmlformats.org/officeDocument/2006/relationships/tags" Target="../tags/tag186.xml"/><Relationship Id="rId15" Type="http://schemas.openxmlformats.org/officeDocument/2006/relationships/slideLayout" Target="../slideLayouts/slideLayout43.xml"/><Relationship Id="rId10" Type="http://schemas.openxmlformats.org/officeDocument/2006/relationships/tags" Target="../tags/tag191.xml"/><Relationship Id="rId4" Type="http://schemas.openxmlformats.org/officeDocument/2006/relationships/tags" Target="../tags/tag185.xml"/><Relationship Id="rId9" Type="http://schemas.openxmlformats.org/officeDocument/2006/relationships/tags" Target="../tags/tag190.xml"/><Relationship Id="rId14" Type="http://schemas.openxmlformats.org/officeDocument/2006/relationships/tags" Target="../tags/tag195.xml"/></Relationships>
</file>

<file path=ppt/slides/_rels/slide27.xml.rels><?xml version="1.0" encoding="UTF-8" standalone="yes"?>
<Relationships xmlns="http://schemas.openxmlformats.org/package/2006/relationships"><Relationship Id="rId8" Type="http://schemas.openxmlformats.org/officeDocument/2006/relationships/tags" Target="../tags/tag203.xml"/><Relationship Id="rId3" Type="http://schemas.openxmlformats.org/officeDocument/2006/relationships/tags" Target="../tags/tag198.xml"/><Relationship Id="rId7" Type="http://schemas.openxmlformats.org/officeDocument/2006/relationships/tags" Target="../tags/tag202.xml"/><Relationship Id="rId12" Type="http://schemas.openxmlformats.org/officeDocument/2006/relationships/chart" Target="../charts/chart15.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11" Type="http://schemas.openxmlformats.org/officeDocument/2006/relationships/slideLayout" Target="../slideLayouts/slideLayout43.xml"/><Relationship Id="rId5" Type="http://schemas.openxmlformats.org/officeDocument/2006/relationships/tags" Target="../tags/tag200.xml"/><Relationship Id="rId10" Type="http://schemas.openxmlformats.org/officeDocument/2006/relationships/tags" Target="../tags/tag205.xml"/><Relationship Id="rId4" Type="http://schemas.openxmlformats.org/officeDocument/2006/relationships/tags" Target="../tags/tag199.xml"/><Relationship Id="rId9" Type="http://schemas.openxmlformats.org/officeDocument/2006/relationships/tags" Target="../tags/tag204.xml"/></Relationships>
</file>

<file path=ppt/slides/_rels/slide28.xml.rels><?xml version="1.0" encoding="UTF-8" standalone="yes"?>
<Relationships xmlns="http://schemas.openxmlformats.org/package/2006/relationships"><Relationship Id="rId8" Type="http://schemas.openxmlformats.org/officeDocument/2006/relationships/tags" Target="../tags/tag213.xml"/><Relationship Id="rId3" Type="http://schemas.openxmlformats.org/officeDocument/2006/relationships/tags" Target="../tags/tag208.xml"/><Relationship Id="rId7" Type="http://schemas.openxmlformats.org/officeDocument/2006/relationships/tags" Target="../tags/tag212.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tags" Target="../tags/tag211.xml"/><Relationship Id="rId5" Type="http://schemas.openxmlformats.org/officeDocument/2006/relationships/tags" Target="../tags/tag210.xml"/><Relationship Id="rId10" Type="http://schemas.openxmlformats.org/officeDocument/2006/relationships/chart" Target="../charts/chart16.xml"/><Relationship Id="rId4" Type="http://schemas.openxmlformats.org/officeDocument/2006/relationships/tags" Target="../tags/tag209.xml"/><Relationship Id="rId9"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8" Type="http://schemas.openxmlformats.org/officeDocument/2006/relationships/tags" Target="../tags/tag221.xml"/><Relationship Id="rId13" Type="http://schemas.openxmlformats.org/officeDocument/2006/relationships/tags" Target="../tags/tag226.xml"/><Relationship Id="rId3" Type="http://schemas.openxmlformats.org/officeDocument/2006/relationships/tags" Target="../tags/tag216.xml"/><Relationship Id="rId7" Type="http://schemas.openxmlformats.org/officeDocument/2006/relationships/tags" Target="../tags/tag220.xml"/><Relationship Id="rId12" Type="http://schemas.openxmlformats.org/officeDocument/2006/relationships/tags" Target="../tags/tag225.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tags" Target="../tags/tag224.xml"/><Relationship Id="rId5" Type="http://schemas.openxmlformats.org/officeDocument/2006/relationships/tags" Target="../tags/tag218.xml"/><Relationship Id="rId15" Type="http://schemas.openxmlformats.org/officeDocument/2006/relationships/chart" Target="../charts/chart17.xml"/><Relationship Id="rId10" Type="http://schemas.openxmlformats.org/officeDocument/2006/relationships/tags" Target="../tags/tag223.xml"/><Relationship Id="rId4" Type="http://schemas.openxmlformats.org/officeDocument/2006/relationships/tags" Target="../tags/tag217.xml"/><Relationship Id="rId9" Type="http://schemas.openxmlformats.org/officeDocument/2006/relationships/tags" Target="../tags/tag222.xml"/><Relationship Id="rId14"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8" Type="http://schemas.openxmlformats.org/officeDocument/2006/relationships/tags" Target="../tags/tag234.xml"/><Relationship Id="rId13" Type="http://schemas.openxmlformats.org/officeDocument/2006/relationships/chart" Target="../charts/chart18.xml"/><Relationship Id="rId3" Type="http://schemas.openxmlformats.org/officeDocument/2006/relationships/tags" Target="../tags/tag229.xml"/><Relationship Id="rId7" Type="http://schemas.openxmlformats.org/officeDocument/2006/relationships/tags" Target="../tags/tag233.xml"/><Relationship Id="rId12" Type="http://schemas.openxmlformats.org/officeDocument/2006/relationships/slideLayout" Target="../slideLayouts/slideLayout43.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tags" Target="../tags/tag237.xml"/><Relationship Id="rId5" Type="http://schemas.openxmlformats.org/officeDocument/2006/relationships/tags" Target="../tags/tag231.xml"/><Relationship Id="rId10" Type="http://schemas.openxmlformats.org/officeDocument/2006/relationships/tags" Target="../tags/tag236.xml"/><Relationship Id="rId4" Type="http://schemas.openxmlformats.org/officeDocument/2006/relationships/tags" Target="../tags/tag230.xml"/><Relationship Id="rId9" Type="http://schemas.openxmlformats.org/officeDocument/2006/relationships/tags" Target="../tags/tag235.xml"/></Relationships>
</file>

<file path=ppt/slides/_rels/slide31.xml.rels><?xml version="1.0" encoding="UTF-8" standalone="yes"?>
<Relationships xmlns="http://schemas.openxmlformats.org/package/2006/relationships"><Relationship Id="rId8" Type="http://schemas.openxmlformats.org/officeDocument/2006/relationships/chart" Target="../charts/chart19.xml"/><Relationship Id="rId3" Type="http://schemas.openxmlformats.org/officeDocument/2006/relationships/tags" Target="../tags/tag240.xml"/><Relationship Id="rId7" Type="http://schemas.openxmlformats.org/officeDocument/2006/relationships/slideLayout" Target="../slideLayouts/slideLayout43.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tags" Target="../tags/tag24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245.xml"/><Relationship Id="rId1" Type="http://schemas.openxmlformats.org/officeDocument/2006/relationships/tags" Target="../tags/tag244.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tags" Target="../tags/tag248.xml"/><Relationship Id="rId7" Type="http://schemas.openxmlformats.org/officeDocument/2006/relationships/tags" Target="../tags/tag252.xml"/><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tags" Target="../tags/tag251.xml"/><Relationship Id="rId5" Type="http://schemas.openxmlformats.org/officeDocument/2006/relationships/tags" Target="../tags/tag250.xml"/><Relationship Id="rId4" Type="http://schemas.openxmlformats.org/officeDocument/2006/relationships/tags" Target="../tags/tag249.xml"/><Relationship Id="rId9" Type="http://schemas.openxmlformats.org/officeDocument/2006/relationships/chart" Target="../charts/chart20.xml"/></Relationships>
</file>

<file path=ppt/slides/_rels/slide34.xml.rels><?xml version="1.0" encoding="UTF-8" standalone="yes"?>
<Relationships xmlns="http://schemas.openxmlformats.org/package/2006/relationships"><Relationship Id="rId8" Type="http://schemas.openxmlformats.org/officeDocument/2006/relationships/tags" Target="../tags/tag260.xml"/><Relationship Id="rId3" Type="http://schemas.openxmlformats.org/officeDocument/2006/relationships/tags" Target="../tags/tag255.xml"/><Relationship Id="rId7" Type="http://schemas.openxmlformats.org/officeDocument/2006/relationships/tags" Target="../tags/tag259.xml"/><Relationship Id="rId12" Type="http://schemas.openxmlformats.org/officeDocument/2006/relationships/chart" Target="../charts/chart21.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slideLayout" Target="../slideLayouts/slideLayout43.xml"/><Relationship Id="rId5" Type="http://schemas.openxmlformats.org/officeDocument/2006/relationships/tags" Target="../tags/tag257.xml"/><Relationship Id="rId10" Type="http://schemas.openxmlformats.org/officeDocument/2006/relationships/tags" Target="../tags/tag262.xml"/><Relationship Id="rId4" Type="http://schemas.openxmlformats.org/officeDocument/2006/relationships/tags" Target="../tags/tag256.xml"/><Relationship Id="rId9" Type="http://schemas.openxmlformats.org/officeDocument/2006/relationships/tags" Target="../tags/tag261.xml"/></Relationships>
</file>

<file path=ppt/slides/_rels/slide35.xml.rels><?xml version="1.0" encoding="UTF-8" standalone="yes"?>
<Relationships xmlns="http://schemas.openxmlformats.org/package/2006/relationships"><Relationship Id="rId8" Type="http://schemas.openxmlformats.org/officeDocument/2006/relationships/tags" Target="../tags/tag270.xml"/><Relationship Id="rId13" Type="http://schemas.openxmlformats.org/officeDocument/2006/relationships/tags" Target="../tags/tag275.xml"/><Relationship Id="rId3" Type="http://schemas.openxmlformats.org/officeDocument/2006/relationships/tags" Target="../tags/tag265.xml"/><Relationship Id="rId7" Type="http://schemas.openxmlformats.org/officeDocument/2006/relationships/tags" Target="../tags/tag269.xml"/><Relationship Id="rId12" Type="http://schemas.openxmlformats.org/officeDocument/2006/relationships/tags" Target="../tags/tag274.xml"/><Relationship Id="rId17" Type="http://schemas.openxmlformats.org/officeDocument/2006/relationships/chart" Target="../charts/chart22.xml"/><Relationship Id="rId2" Type="http://schemas.openxmlformats.org/officeDocument/2006/relationships/tags" Target="../tags/tag264.xml"/><Relationship Id="rId16" Type="http://schemas.openxmlformats.org/officeDocument/2006/relationships/slideLayout" Target="../slideLayouts/slideLayout43.xml"/><Relationship Id="rId1" Type="http://schemas.openxmlformats.org/officeDocument/2006/relationships/tags" Target="../tags/tag263.xml"/><Relationship Id="rId6" Type="http://schemas.openxmlformats.org/officeDocument/2006/relationships/tags" Target="../tags/tag268.xml"/><Relationship Id="rId11" Type="http://schemas.openxmlformats.org/officeDocument/2006/relationships/tags" Target="../tags/tag273.xml"/><Relationship Id="rId5" Type="http://schemas.openxmlformats.org/officeDocument/2006/relationships/tags" Target="../tags/tag267.xml"/><Relationship Id="rId15" Type="http://schemas.openxmlformats.org/officeDocument/2006/relationships/tags" Target="../tags/tag277.xml"/><Relationship Id="rId10" Type="http://schemas.openxmlformats.org/officeDocument/2006/relationships/tags" Target="../tags/tag272.xml"/><Relationship Id="rId4" Type="http://schemas.openxmlformats.org/officeDocument/2006/relationships/tags" Target="../tags/tag266.xml"/><Relationship Id="rId9" Type="http://schemas.openxmlformats.org/officeDocument/2006/relationships/tags" Target="../tags/tag271.xml"/><Relationship Id="rId14" Type="http://schemas.openxmlformats.org/officeDocument/2006/relationships/tags" Target="../tags/tag276.xml"/></Relationships>
</file>

<file path=ppt/slides/_rels/slide36.xml.rels><?xml version="1.0" encoding="UTF-8" standalone="yes"?>
<Relationships xmlns="http://schemas.openxmlformats.org/package/2006/relationships"><Relationship Id="rId8" Type="http://schemas.openxmlformats.org/officeDocument/2006/relationships/tags" Target="../tags/tag285.xml"/><Relationship Id="rId13" Type="http://schemas.openxmlformats.org/officeDocument/2006/relationships/tags" Target="../tags/tag290.xml"/><Relationship Id="rId3" Type="http://schemas.openxmlformats.org/officeDocument/2006/relationships/tags" Target="../tags/tag280.xml"/><Relationship Id="rId7" Type="http://schemas.openxmlformats.org/officeDocument/2006/relationships/tags" Target="../tags/tag284.xml"/><Relationship Id="rId12" Type="http://schemas.openxmlformats.org/officeDocument/2006/relationships/tags" Target="../tags/tag289.xml"/><Relationship Id="rId2" Type="http://schemas.openxmlformats.org/officeDocument/2006/relationships/tags" Target="../tags/tag279.xml"/><Relationship Id="rId16" Type="http://schemas.openxmlformats.org/officeDocument/2006/relationships/chart" Target="../charts/chart23.xml"/><Relationship Id="rId1" Type="http://schemas.openxmlformats.org/officeDocument/2006/relationships/tags" Target="../tags/tag278.xml"/><Relationship Id="rId6" Type="http://schemas.openxmlformats.org/officeDocument/2006/relationships/tags" Target="../tags/tag283.xml"/><Relationship Id="rId11" Type="http://schemas.openxmlformats.org/officeDocument/2006/relationships/tags" Target="../tags/tag288.xml"/><Relationship Id="rId5" Type="http://schemas.openxmlformats.org/officeDocument/2006/relationships/tags" Target="../tags/tag282.xml"/><Relationship Id="rId15" Type="http://schemas.openxmlformats.org/officeDocument/2006/relationships/slideLayout" Target="../slideLayouts/slideLayout43.xml"/><Relationship Id="rId10" Type="http://schemas.openxmlformats.org/officeDocument/2006/relationships/tags" Target="../tags/tag287.xml"/><Relationship Id="rId4" Type="http://schemas.openxmlformats.org/officeDocument/2006/relationships/tags" Target="../tags/tag281.xml"/><Relationship Id="rId9" Type="http://schemas.openxmlformats.org/officeDocument/2006/relationships/tags" Target="../tags/tag286.xml"/><Relationship Id="rId14" Type="http://schemas.openxmlformats.org/officeDocument/2006/relationships/tags" Target="../tags/tag291.xml"/></Relationships>
</file>

<file path=ppt/slides/_rels/slide37.xml.rels><?xml version="1.0" encoding="UTF-8" standalone="yes"?>
<Relationships xmlns="http://schemas.openxmlformats.org/package/2006/relationships"><Relationship Id="rId8" Type="http://schemas.openxmlformats.org/officeDocument/2006/relationships/tags" Target="../tags/tag299.xml"/><Relationship Id="rId13" Type="http://schemas.openxmlformats.org/officeDocument/2006/relationships/tags" Target="../tags/tag304.xml"/><Relationship Id="rId3" Type="http://schemas.openxmlformats.org/officeDocument/2006/relationships/tags" Target="../tags/tag294.xml"/><Relationship Id="rId7" Type="http://schemas.openxmlformats.org/officeDocument/2006/relationships/tags" Target="../tags/tag298.xml"/><Relationship Id="rId12" Type="http://schemas.openxmlformats.org/officeDocument/2006/relationships/tags" Target="../tags/tag303.xml"/><Relationship Id="rId17" Type="http://schemas.openxmlformats.org/officeDocument/2006/relationships/chart" Target="../charts/chart24.xml"/><Relationship Id="rId2" Type="http://schemas.openxmlformats.org/officeDocument/2006/relationships/tags" Target="../tags/tag293.xml"/><Relationship Id="rId16" Type="http://schemas.openxmlformats.org/officeDocument/2006/relationships/slideLayout" Target="../slideLayouts/slideLayout43.xml"/><Relationship Id="rId1" Type="http://schemas.openxmlformats.org/officeDocument/2006/relationships/tags" Target="../tags/tag292.xml"/><Relationship Id="rId6" Type="http://schemas.openxmlformats.org/officeDocument/2006/relationships/tags" Target="../tags/tag297.xml"/><Relationship Id="rId11" Type="http://schemas.openxmlformats.org/officeDocument/2006/relationships/tags" Target="../tags/tag302.xml"/><Relationship Id="rId5" Type="http://schemas.openxmlformats.org/officeDocument/2006/relationships/tags" Target="../tags/tag296.xml"/><Relationship Id="rId15" Type="http://schemas.openxmlformats.org/officeDocument/2006/relationships/tags" Target="../tags/tag306.xml"/><Relationship Id="rId10" Type="http://schemas.openxmlformats.org/officeDocument/2006/relationships/tags" Target="../tags/tag301.xml"/><Relationship Id="rId4" Type="http://schemas.openxmlformats.org/officeDocument/2006/relationships/tags" Target="../tags/tag295.xml"/><Relationship Id="rId9" Type="http://schemas.openxmlformats.org/officeDocument/2006/relationships/tags" Target="../tags/tag300.xml"/><Relationship Id="rId14" Type="http://schemas.openxmlformats.org/officeDocument/2006/relationships/tags" Target="../tags/tag305.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308.xml"/><Relationship Id="rId1" Type="http://schemas.openxmlformats.org/officeDocument/2006/relationships/tags" Target="../tags/tag307.xml"/></Relationships>
</file>

<file path=ppt/slides/_rels/slide39.xml.rels><?xml version="1.0" encoding="UTF-8" standalone="yes"?>
<Relationships xmlns="http://schemas.openxmlformats.org/package/2006/relationships"><Relationship Id="rId8" Type="http://schemas.openxmlformats.org/officeDocument/2006/relationships/tags" Target="../tags/tag316.xml"/><Relationship Id="rId3" Type="http://schemas.openxmlformats.org/officeDocument/2006/relationships/tags" Target="../tags/tag311.xml"/><Relationship Id="rId7" Type="http://schemas.openxmlformats.org/officeDocument/2006/relationships/tags" Target="../tags/tag315.xml"/><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tags" Target="../tags/tag314.xml"/><Relationship Id="rId11" Type="http://schemas.openxmlformats.org/officeDocument/2006/relationships/chart" Target="../charts/chart25.xml"/><Relationship Id="rId5" Type="http://schemas.openxmlformats.org/officeDocument/2006/relationships/tags" Target="../tags/tag313.xml"/><Relationship Id="rId10" Type="http://schemas.openxmlformats.org/officeDocument/2006/relationships/slideLayout" Target="../slideLayouts/slideLayout43.xml"/><Relationship Id="rId4" Type="http://schemas.openxmlformats.org/officeDocument/2006/relationships/tags" Target="../tags/tag312.xml"/><Relationship Id="rId9" Type="http://schemas.openxmlformats.org/officeDocument/2006/relationships/tags" Target="../tags/tag317.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8" Type="http://schemas.openxmlformats.org/officeDocument/2006/relationships/tags" Target="../tags/tag325.xml"/><Relationship Id="rId3" Type="http://schemas.openxmlformats.org/officeDocument/2006/relationships/tags" Target="../tags/tag320.xml"/><Relationship Id="rId7" Type="http://schemas.openxmlformats.org/officeDocument/2006/relationships/tags" Target="../tags/tag324.xml"/><Relationship Id="rId12" Type="http://schemas.openxmlformats.org/officeDocument/2006/relationships/chart" Target="../charts/chart26.xml"/><Relationship Id="rId2" Type="http://schemas.openxmlformats.org/officeDocument/2006/relationships/tags" Target="../tags/tag319.xml"/><Relationship Id="rId1" Type="http://schemas.openxmlformats.org/officeDocument/2006/relationships/tags" Target="../tags/tag318.xml"/><Relationship Id="rId6" Type="http://schemas.openxmlformats.org/officeDocument/2006/relationships/tags" Target="../tags/tag323.xml"/><Relationship Id="rId11" Type="http://schemas.openxmlformats.org/officeDocument/2006/relationships/slideLayout" Target="../slideLayouts/slideLayout43.xml"/><Relationship Id="rId5" Type="http://schemas.openxmlformats.org/officeDocument/2006/relationships/tags" Target="../tags/tag322.xml"/><Relationship Id="rId10" Type="http://schemas.openxmlformats.org/officeDocument/2006/relationships/tags" Target="../tags/tag327.xml"/><Relationship Id="rId4" Type="http://schemas.openxmlformats.org/officeDocument/2006/relationships/tags" Target="../tags/tag321.xml"/><Relationship Id="rId9" Type="http://schemas.openxmlformats.org/officeDocument/2006/relationships/tags" Target="../tags/tag326.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329.xml"/><Relationship Id="rId1" Type="http://schemas.openxmlformats.org/officeDocument/2006/relationships/tags" Target="../tags/tag328.xml"/></Relationships>
</file>

<file path=ppt/slides/_rels/slide42.xml.rels><?xml version="1.0" encoding="UTF-8" standalone="yes"?>
<Relationships xmlns="http://schemas.openxmlformats.org/package/2006/relationships"><Relationship Id="rId8" Type="http://schemas.openxmlformats.org/officeDocument/2006/relationships/tags" Target="../tags/tag337.xml"/><Relationship Id="rId13" Type="http://schemas.openxmlformats.org/officeDocument/2006/relationships/slideLayout" Target="../slideLayouts/slideLayout43.xml"/><Relationship Id="rId3" Type="http://schemas.openxmlformats.org/officeDocument/2006/relationships/tags" Target="../tags/tag332.xml"/><Relationship Id="rId7" Type="http://schemas.openxmlformats.org/officeDocument/2006/relationships/tags" Target="../tags/tag336.xml"/><Relationship Id="rId12" Type="http://schemas.openxmlformats.org/officeDocument/2006/relationships/tags" Target="../tags/tag341.xml"/><Relationship Id="rId2" Type="http://schemas.openxmlformats.org/officeDocument/2006/relationships/tags" Target="../tags/tag331.xml"/><Relationship Id="rId1" Type="http://schemas.openxmlformats.org/officeDocument/2006/relationships/tags" Target="../tags/tag330.xml"/><Relationship Id="rId6" Type="http://schemas.openxmlformats.org/officeDocument/2006/relationships/tags" Target="../tags/tag335.xml"/><Relationship Id="rId11" Type="http://schemas.openxmlformats.org/officeDocument/2006/relationships/tags" Target="../tags/tag340.xml"/><Relationship Id="rId5" Type="http://schemas.openxmlformats.org/officeDocument/2006/relationships/tags" Target="../tags/tag334.xml"/><Relationship Id="rId10" Type="http://schemas.openxmlformats.org/officeDocument/2006/relationships/tags" Target="../tags/tag339.xml"/><Relationship Id="rId4" Type="http://schemas.openxmlformats.org/officeDocument/2006/relationships/tags" Target="../tags/tag333.xml"/><Relationship Id="rId9" Type="http://schemas.openxmlformats.org/officeDocument/2006/relationships/tags" Target="../tags/tag338.xml"/><Relationship Id="rId14" Type="http://schemas.openxmlformats.org/officeDocument/2006/relationships/chart" Target="../charts/chart27.xml"/></Relationships>
</file>

<file path=ppt/slides/_rels/slide43.xml.rels><?xml version="1.0" encoding="UTF-8" standalone="yes"?>
<Relationships xmlns="http://schemas.openxmlformats.org/package/2006/relationships"><Relationship Id="rId8" Type="http://schemas.openxmlformats.org/officeDocument/2006/relationships/tags" Target="../tags/tag349.xml"/><Relationship Id="rId13" Type="http://schemas.openxmlformats.org/officeDocument/2006/relationships/chart" Target="../charts/chart28.xml"/><Relationship Id="rId3" Type="http://schemas.openxmlformats.org/officeDocument/2006/relationships/tags" Target="../tags/tag344.xml"/><Relationship Id="rId7" Type="http://schemas.openxmlformats.org/officeDocument/2006/relationships/tags" Target="../tags/tag348.xml"/><Relationship Id="rId12" Type="http://schemas.openxmlformats.org/officeDocument/2006/relationships/slideLayout" Target="../slideLayouts/slideLayout43.xml"/><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tags" Target="../tags/tag347.xml"/><Relationship Id="rId11" Type="http://schemas.openxmlformats.org/officeDocument/2006/relationships/tags" Target="../tags/tag352.xml"/><Relationship Id="rId5" Type="http://schemas.openxmlformats.org/officeDocument/2006/relationships/tags" Target="../tags/tag346.xml"/><Relationship Id="rId10" Type="http://schemas.openxmlformats.org/officeDocument/2006/relationships/tags" Target="../tags/tag351.xml"/><Relationship Id="rId4" Type="http://schemas.openxmlformats.org/officeDocument/2006/relationships/tags" Target="../tags/tag345.xml"/><Relationship Id="rId9" Type="http://schemas.openxmlformats.org/officeDocument/2006/relationships/tags" Target="../tags/tag350.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354.xml"/><Relationship Id="rId1" Type="http://schemas.openxmlformats.org/officeDocument/2006/relationships/tags" Target="../tags/tag353.xml"/></Relationships>
</file>

<file path=ppt/slides/_rels/slide45.xml.rels><?xml version="1.0" encoding="UTF-8" standalone="yes"?>
<Relationships xmlns="http://schemas.openxmlformats.org/package/2006/relationships"><Relationship Id="rId8" Type="http://schemas.openxmlformats.org/officeDocument/2006/relationships/tags" Target="../tags/tag362.xml"/><Relationship Id="rId13" Type="http://schemas.openxmlformats.org/officeDocument/2006/relationships/tags" Target="../tags/tag367.xml"/><Relationship Id="rId18" Type="http://schemas.openxmlformats.org/officeDocument/2006/relationships/chart" Target="../charts/chart29.xml"/><Relationship Id="rId3" Type="http://schemas.openxmlformats.org/officeDocument/2006/relationships/tags" Target="../tags/tag357.xml"/><Relationship Id="rId7" Type="http://schemas.openxmlformats.org/officeDocument/2006/relationships/tags" Target="../tags/tag361.xml"/><Relationship Id="rId12" Type="http://schemas.openxmlformats.org/officeDocument/2006/relationships/tags" Target="../tags/tag366.xml"/><Relationship Id="rId17" Type="http://schemas.openxmlformats.org/officeDocument/2006/relationships/slideLayout" Target="../slideLayouts/slideLayout43.xml"/><Relationship Id="rId2" Type="http://schemas.openxmlformats.org/officeDocument/2006/relationships/tags" Target="../tags/tag356.xml"/><Relationship Id="rId16" Type="http://schemas.openxmlformats.org/officeDocument/2006/relationships/tags" Target="../tags/tag370.xml"/><Relationship Id="rId1" Type="http://schemas.openxmlformats.org/officeDocument/2006/relationships/tags" Target="../tags/tag355.xml"/><Relationship Id="rId6" Type="http://schemas.openxmlformats.org/officeDocument/2006/relationships/tags" Target="../tags/tag360.xml"/><Relationship Id="rId11" Type="http://schemas.openxmlformats.org/officeDocument/2006/relationships/tags" Target="../tags/tag365.xml"/><Relationship Id="rId5" Type="http://schemas.openxmlformats.org/officeDocument/2006/relationships/tags" Target="../tags/tag359.xml"/><Relationship Id="rId15" Type="http://schemas.openxmlformats.org/officeDocument/2006/relationships/tags" Target="../tags/tag369.xml"/><Relationship Id="rId10" Type="http://schemas.openxmlformats.org/officeDocument/2006/relationships/tags" Target="../tags/tag364.xml"/><Relationship Id="rId4" Type="http://schemas.openxmlformats.org/officeDocument/2006/relationships/tags" Target="../tags/tag358.xml"/><Relationship Id="rId9" Type="http://schemas.openxmlformats.org/officeDocument/2006/relationships/tags" Target="../tags/tag363.xml"/><Relationship Id="rId14" Type="http://schemas.openxmlformats.org/officeDocument/2006/relationships/tags" Target="../tags/tag368.xml"/></Relationships>
</file>

<file path=ppt/slides/_rels/slide46.xml.rels><?xml version="1.0" encoding="UTF-8" standalone="yes"?>
<Relationships xmlns="http://schemas.openxmlformats.org/package/2006/relationships"><Relationship Id="rId8" Type="http://schemas.openxmlformats.org/officeDocument/2006/relationships/tags" Target="../tags/tag378.xml"/><Relationship Id="rId13" Type="http://schemas.openxmlformats.org/officeDocument/2006/relationships/tags" Target="../tags/tag383.xml"/><Relationship Id="rId3" Type="http://schemas.openxmlformats.org/officeDocument/2006/relationships/tags" Target="../tags/tag373.xml"/><Relationship Id="rId7" Type="http://schemas.openxmlformats.org/officeDocument/2006/relationships/tags" Target="../tags/tag377.xml"/><Relationship Id="rId12" Type="http://schemas.openxmlformats.org/officeDocument/2006/relationships/tags" Target="../tags/tag382.xml"/><Relationship Id="rId17" Type="http://schemas.openxmlformats.org/officeDocument/2006/relationships/chart" Target="../charts/chart30.xml"/><Relationship Id="rId2" Type="http://schemas.openxmlformats.org/officeDocument/2006/relationships/tags" Target="../tags/tag372.xml"/><Relationship Id="rId16" Type="http://schemas.openxmlformats.org/officeDocument/2006/relationships/slideLayout" Target="../slideLayouts/slideLayout43.xml"/><Relationship Id="rId1" Type="http://schemas.openxmlformats.org/officeDocument/2006/relationships/tags" Target="../tags/tag371.xml"/><Relationship Id="rId6" Type="http://schemas.openxmlformats.org/officeDocument/2006/relationships/tags" Target="../tags/tag376.xml"/><Relationship Id="rId11" Type="http://schemas.openxmlformats.org/officeDocument/2006/relationships/tags" Target="../tags/tag381.xml"/><Relationship Id="rId5" Type="http://schemas.openxmlformats.org/officeDocument/2006/relationships/tags" Target="../tags/tag375.xml"/><Relationship Id="rId15" Type="http://schemas.openxmlformats.org/officeDocument/2006/relationships/tags" Target="../tags/tag385.xml"/><Relationship Id="rId10" Type="http://schemas.openxmlformats.org/officeDocument/2006/relationships/tags" Target="../tags/tag380.xml"/><Relationship Id="rId4" Type="http://schemas.openxmlformats.org/officeDocument/2006/relationships/tags" Target="../tags/tag374.xml"/><Relationship Id="rId9" Type="http://schemas.openxmlformats.org/officeDocument/2006/relationships/tags" Target="../tags/tag379.xml"/><Relationship Id="rId14" Type="http://schemas.openxmlformats.org/officeDocument/2006/relationships/tags" Target="../tags/tag384.xml"/></Relationships>
</file>

<file path=ppt/slides/_rels/slide47.xml.rels><?xml version="1.0" encoding="UTF-8" standalone="yes"?>
<Relationships xmlns="http://schemas.openxmlformats.org/package/2006/relationships"><Relationship Id="rId8" Type="http://schemas.openxmlformats.org/officeDocument/2006/relationships/tags" Target="../tags/tag393.xml"/><Relationship Id="rId3" Type="http://schemas.openxmlformats.org/officeDocument/2006/relationships/tags" Target="../tags/tag388.xml"/><Relationship Id="rId7" Type="http://schemas.openxmlformats.org/officeDocument/2006/relationships/tags" Target="../tags/tag392.xml"/><Relationship Id="rId2" Type="http://schemas.openxmlformats.org/officeDocument/2006/relationships/tags" Target="../tags/tag387.xml"/><Relationship Id="rId1" Type="http://schemas.openxmlformats.org/officeDocument/2006/relationships/tags" Target="../tags/tag386.xml"/><Relationship Id="rId6" Type="http://schemas.openxmlformats.org/officeDocument/2006/relationships/tags" Target="../tags/tag391.xml"/><Relationship Id="rId11" Type="http://schemas.openxmlformats.org/officeDocument/2006/relationships/chart" Target="../charts/chart31.xml"/><Relationship Id="rId5" Type="http://schemas.openxmlformats.org/officeDocument/2006/relationships/tags" Target="../tags/tag390.xml"/><Relationship Id="rId10" Type="http://schemas.openxmlformats.org/officeDocument/2006/relationships/slideLayout" Target="../slideLayouts/slideLayout43.xml"/><Relationship Id="rId4" Type="http://schemas.openxmlformats.org/officeDocument/2006/relationships/tags" Target="../tags/tag389.xml"/><Relationship Id="rId9" Type="http://schemas.openxmlformats.org/officeDocument/2006/relationships/tags" Target="../tags/tag394.xml"/></Relationships>
</file>

<file path=ppt/slides/_rels/slide48.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tags" Target="../tags/tag397.xml"/><Relationship Id="rId7" Type="http://schemas.openxmlformats.org/officeDocument/2006/relationships/tags" Target="../tags/tag401.xml"/><Relationship Id="rId2" Type="http://schemas.openxmlformats.org/officeDocument/2006/relationships/tags" Target="../tags/tag396.xml"/><Relationship Id="rId1" Type="http://schemas.openxmlformats.org/officeDocument/2006/relationships/tags" Target="../tags/tag395.xml"/><Relationship Id="rId6" Type="http://schemas.openxmlformats.org/officeDocument/2006/relationships/tags" Target="../tags/tag400.xml"/><Relationship Id="rId5" Type="http://schemas.openxmlformats.org/officeDocument/2006/relationships/tags" Target="../tags/tag399.xml"/><Relationship Id="rId4" Type="http://schemas.openxmlformats.org/officeDocument/2006/relationships/tags" Target="../tags/tag398.xml"/><Relationship Id="rId9" Type="http://schemas.openxmlformats.org/officeDocument/2006/relationships/chart" Target="../charts/chart3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403.xml"/><Relationship Id="rId1" Type="http://schemas.openxmlformats.org/officeDocument/2006/relationships/tags" Target="../tags/tag402.xml"/></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slideLayout" Target="../slideLayouts/slideLayout43.xml"/><Relationship Id="rId4" Type="http://schemas.openxmlformats.org/officeDocument/2006/relationships/tags" Target="../tags/tag15.xml"/></Relationships>
</file>

<file path=ppt/slides/_rels/slide50.xml.rels><?xml version="1.0" encoding="UTF-8" standalone="yes"?>
<Relationships xmlns="http://schemas.openxmlformats.org/package/2006/relationships"><Relationship Id="rId8" Type="http://schemas.openxmlformats.org/officeDocument/2006/relationships/tags" Target="../tags/tag411.xml"/><Relationship Id="rId3" Type="http://schemas.openxmlformats.org/officeDocument/2006/relationships/tags" Target="../tags/tag406.xml"/><Relationship Id="rId7" Type="http://schemas.openxmlformats.org/officeDocument/2006/relationships/tags" Target="../tags/tag410.xml"/><Relationship Id="rId2" Type="http://schemas.openxmlformats.org/officeDocument/2006/relationships/tags" Target="../tags/tag405.xml"/><Relationship Id="rId1" Type="http://schemas.openxmlformats.org/officeDocument/2006/relationships/tags" Target="../tags/tag404.xml"/><Relationship Id="rId6" Type="http://schemas.openxmlformats.org/officeDocument/2006/relationships/tags" Target="../tags/tag409.xml"/><Relationship Id="rId5" Type="http://schemas.openxmlformats.org/officeDocument/2006/relationships/tags" Target="../tags/tag408.xml"/><Relationship Id="rId10" Type="http://schemas.openxmlformats.org/officeDocument/2006/relationships/chart" Target="../charts/chart33.xml"/><Relationship Id="rId4" Type="http://schemas.openxmlformats.org/officeDocument/2006/relationships/tags" Target="../tags/tag407.xml"/><Relationship Id="rId9"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8" Type="http://schemas.openxmlformats.org/officeDocument/2006/relationships/tags" Target="../tags/tag419.xml"/><Relationship Id="rId13" Type="http://schemas.openxmlformats.org/officeDocument/2006/relationships/tags" Target="../tags/tag424.xml"/><Relationship Id="rId18" Type="http://schemas.openxmlformats.org/officeDocument/2006/relationships/tags" Target="../tags/tag429.xml"/><Relationship Id="rId3" Type="http://schemas.openxmlformats.org/officeDocument/2006/relationships/tags" Target="../tags/tag414.xml"/><Relationship Id="rId21" Type="http://schemas.openxmlformats.org/officeDocument/2006/relationships/chart" Target="../charts/chart35.xml"/><Relationship Id="rId7" Type="http://schemas.openxmlformats.org/officeDocument/2006/relationships/tags" Target="../tags/tag418.xml"/><Relationship Id="rId12" Type="http://schemas.openxmlformats.org/officeDocument/2006/relationships/tags" Target="../tags/tag423.xml"/><Relationship Id="rId17" Type="http://schemas.openxmlformats.org/officeDocument/2006/relationships/tags" Target="../tags/tag428.xml"/><Relationship Id="rId2" Type="http://schemas.openxmlformats.org/officeDocument/2006/relationships/tags" Target="../tags/tag413.xml"/><Relationship Id="rId16" Type="http://schemas.openxmlformats.org/officeDocument/2006/relationships/tags" Target="../tags/tag427.xml"/><Relationship Id="rId20" Type="http://schemas.openxmlformats.org/officeDocument/2006/relationships/chart" Target="../charts/chart34.xml"/><Relationship Id="rId1" Type="http://schemas.openxmlformats.org/officeDocument/2006/relationships/tags" Target="../tags/tag412.xml"/><Relationship Id="rId6" Type="http://schemas.openxmlformats.org/officeDocument/2006/relationships/tags" Target="../tags/tag417.xml"/><Relationship Id="rId11" Type="http://schemas.openxmlformats.org/officeDocument/2006/relationships/tags" Target="../tags/tag422.xml"/><Relationship Id="rId5" Type="http://schemas.openxmlformats.org/officeDocument/2006/relationships/tags" Target="../tags/tag416.xml"/><Relationship Id="rId15" Type="http://schemas.openxmlformats.org/officeDocument/2006/relationships/tags" Target="../tags/tag426.xml"/><Relationship Id="rId23" Type="http://schemas.openxmlformats.org/officeDocument/2006/relationships/chart" Target="../charts/chart37.xml"/><Relationship Id="rId10" Type="http://schemas.openxmlformats.org/officeDocument/2006/relationships/tags" Target="../tags/tag421.xml"/><Relationship Id="rId19" Type="http://schemas.openxmlformats.org/officeDocument/2006/relationships/slideLayout" Target="../slideLayouts/slideLayout43.xml"/><Relationship Id="rId4" Type="http://schemas.openxmlformats.org/officeDocument/2006/relationships/tags" Target="../tags/tag415.xml"/><Relationship Id="rId9" Type="http://schemas.openxmlformats.org/officeDocument/2006/relationships/tags" Target="../tags/tag420.xml"/><Relationship Id="rId14" Type="http://schemas.openxmlformats.org/officeDocument/2006/relationships/tags" Target="../tags/tag425.xml"/><Relationship Id="rId22" Type="http://schemas.openxmlformats.org/officeDocument/2006/relationships/chart" Target="../charts/chart36.xml"/></Relationships>
</file>

<file path=ppt/slides/_rels/slide52.xml.rels><?xml version="1.0" encoding="UTF-8" standalone="yes"?>
<Relationships xmlns="http://schemas.openxmlformats.org/package/2006/relationships"><Relationship Id="rId8" Type="http://schemas.openxmlformats.org/officeDocument/2006/relationships/tags" Target="../tags/tag437.xml"/><Relationship Id="rId13" Type="http://schemas.openxmlformats.org/officeDocument/2006/relationships/tags" Target="../tags/tag442.xml"/><Relationship Id="rId3" Type="http://schemas.openxmlformats.org/officeDocument/2006/relationships/tags" Target="../tags/tag432.xml"/><Relationship Id="rId7" Type="http://schemas.openxmlformats.org/officeDocument/2006/relationships/tags" Target="../tags/tag436.xml"/><Relationship Id="rId12" Type="http://schemas.openxmlformats.org/officeDocument/2006/relationships/tags" Target="../tags/tag441.xml"/><Relationship Id="rId17" Type="http://schemas.openxmlformats.org/officeDocument/2006/relationships/chart" Target="../charts/chart39.xml"/><Relationship Id="rId2" Type="http://schemas.openxmlformats.org/officeDocument/2006/relationships/tags" Target="../tags/tag431.xml"/><Relationship Id="rId16" Type="http://schemas.openxmlformats.org/officeDocument/2006/relationships/chart" Target="../charts/chart38.xml"/><Relationship Id="rId1" Type="http://schemas.openxmlformats.org/officeDocument/2006/relationships/tags" Target="../tags/tag430.xml"/><Relationship Id="rId6" Type="http://schemas.openxmlformats.org/officeDocument/2006/relationships/tags" Target="../tags/tag435.xml"/><Relationship Id="rId11" Type="http://schemas.openxmlformats.org/officeDocument/2006/relationships/tags" Target="../tags/tag440.xml"/><Relationship Id="rId5" Type="http://schemas.openxmlformats.org/officeDocument/2006/relationships/tags" Target="../tags/tag434.xml"/><Relationship Id="rId15" Type="http://schemas.openxmlformats.org/officeDocument/2006/relationships/slideLayout" Target="../slideLayouts/slideLayout43.xml"/><Relationship Id="rId10" Type="http://schemas.openxmlformats.org/officeDocument/2006/relationships/tags" Target="../tags/tag439.xml"/><Relationship Id="rId4" Type="http://schemas.openxmlformats.org/officeDocument/2006/relationships/tags" Target="../tags/tag433.xml"/><Relationship Id="rId9" Type="http://schemas.openxmlformats.org/officeDocument/2006/relationships/tags" Target="../tags/tag438.xml"/><Relationship Id="rId14" Type="http://schemas.openxmlformats.org/officeDocument/2006/relationships/tags" Target="../tags/tag443.xml"/></Relationships>
</file>

<file path=ppt/slides/_rels/slide5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tags" Target="../tags/tag446.xml"/><Relationship Id="rId7" Type="http://schemas.openxmlformats.org/officeDocument/2006/relationships/tags" Target="../tags/tag450.xml"/><Relationship Id="rId2" Type="http://schemas.openxmlformats.org/officeDocument/2006/relationships/tags" Target="../tags/tag445.xml"/><Relationship Id="rId1" Type="http://schemas.openxmlformats.org/officeDocument/2006/relationships/tags" Target="../tags/tag444.xml"/><Relationship Id="rId6" Type="http://schemas.openxmlformats.org/officeDocument/2006/relationships/tags" Target="../tags/tag449.xml"/><Relationship Id="rId5" Type="http://schemas.openxmlformats.org/officeDocument/2006/relationships/tags" Target="../tags/tag448.xml"/><Relationship Id="rId4" Type="http://schemas.openxmlformats.org/officeDocument/2006/relationships/tags" Target="../tags/tag447.xml"/><Relationship Id="rId9" Type="http://schemas.openxmlformats.org/officeDocument/2006/relationships/chart" Target="../charts/chart40.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452.xml"/><Relationship Id="rId1" Type="http://schemas.openxmlformats.org/officeDocument/2006/relationships/tags" Target="../tags/tag451.xml"/></Relationships>
</file>

<file path=ppt/slides/_rels/slide5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tags" Target="../tags/tag455.xml"/><Relationship Id="rId7" Type="http://schemas.openxmlformats.org/officeDocument/2006/relationships/tags" Target="../tags/tag459.xml"/><Relationship Id="rId2" Type="http://schemas.openxmlformats.org/officeDocument/2006/relationships/tags" Target="../tags/tag454.xml"/><Relationship Id="rId1" Type="http://schemas.openxmlformats.org/officeDocument/2006/relationships/tags" Target="../tags/tag453.xml"/><Relationship Id="rId6" Type="http://schemas.openxmlformats.org/officeDocument/2006/relationships/tags" Target="../tags/tag458.xml"/><Relationship Id="rId5" Type="http://schemas.openxmlformats.org/officeDocument/2006/relationships/tags" Target="../tags/tag457.xml"/><Relationship Id="rId4" Type="http://schemas.openxmlformats.org/officeDocument/2006/relationships/tags" Target="../tags/tag456.xml"/></Relationships>
</file>

<file path=ppt/slides/_rels/slide56.xml.rels><?xml version="1.0" encoding="UTF-8" standalone="yes"?>
<Relationships xmlns="http://schemas.openxmlformats.org/package/2006/relationships"><Relationship Id="rId8" Type="http://schemas.openxmlformats.org/officeDocument/2006/relationships/tags" Target="../tags/tag467.xml"/><Relationship Id="rId3" Type="http://schemas.openxmlformats.org/officeDocument/2006/relationships/tags" Target="../tags/tag462.xml"/><Relationship Id="rId7" Type="http://schemas.openxmlformats.org/officeDocument/2006/relationships/tags" Target="../tags/tag466.xml"/><Relationship Id="rId12" Type="http://schemas.openxmlformats.org/officeDocument/2006/relationships/slideLayout" Target="../slideLayouts/slideLayout43.xml"/><Relationship Id="rId2" Type="http://schemas.openxmlformats.org/officeDocument/2006/relationships/tags" Target="../tags/tag461.xml"/><Relationship Id="rId1" Type="http://schemas.openxmlformats.org/officeDocument/2006/relationships/tags" Target="../tags/tag460.xml"/><Relationship Id="rId6" Type="http://schemas.openxmlformats.org/officeDocument/2006/relationships/tags" Target="../tags/tag465.xml"/><Relationship Id="rId11" Type="http://schemas.openxmlformats.org/officeDocument/2006/relationships/tags" Target="../tags/tag470.xml"/><Relationship Id="rId5" Type="http://schemas.openxmlformats.org/officeDocument/2006/relationships/tags" Target="../tags/tag464.xml"/><Relationship Id="rId10" Type="http://schemas.openxmlformats.org/officeDocument/2006/relationships/tags" Target="../tags/tag469.xml"/><Relationship Id="rId4" Type="http://schemas.openxmlformats.org/officeDocument/2006/relationships/tags" Target="../tags/tag463.xml"/><Relationship Id="rId9" Type="http://schemas.openxmlformats.org/officeDocument/2006/relationships/tags" Target="../tags/tag468.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472.xml"/><Relationship Id="rId1" Type="http://schemas.openxmlformats.org/officeDocument/2006/relationships/tags" Target="../tags/tag471.xml"/></Relationships>
</file>

<file path=ppt/slides/_rels/slide58.xml.rels><?xml version="1.0" encoding="UTF-8" standalone="yes"?>
<Relationships xmlns="http://schemas.openxmlformats.org/package/2006/relationships"><Relationship Id="rId3" Type="http://schemas.openxmlformats.org/officeDocument/2006/relationships/tags" Target="../tags/tag475.xml"/><Relationship Id="rId7" Type="http://schemas.openxmlformats.org/officeDocument/2006/relationships/notesSlide" Target="../notesSlides/notesSlide4.xml"/><Relationship Id="rId2" Type="http://schemas.openxmlformats.org/officeDocument/2006/relationships/tags" Target="../tags/tag474.xml"/><Relationship Id="rId1" Type="http://schemas.openxmlformats.org/officeDocument/2006/relationships/tags" Target="../tags/tag473.xml"/><Relationship Id="rId6" Type="http://schemas.openxmlformats.org/officeDocument/2006/relationships/slideLayout" Target="../slideLayouts/slideLayout43.xml"/><Relationship Id="rId5" Type="http://schemas.openxmlformats.org/officeDocument/2006/relationships/tags" Target="../tags/tag477.xml"/><Relationship Id="rId4" Type="http://schemas.openxmlformats.org/officeDocument/2006/relationships/tags" Target="../tags/tag476.xml"/></Relationships>
</file>

<file path=ppt/slides/_rels/slide59.xml.rels><?xml version="1.0" encoding="UTF-8" standalone="yes"?>
<Relationships xmlns="http://schemas.openxmlformats.org/package/2006/relationships"><Relationship Id="rId8" Type="http://schemas.openxmlformats.org/officeDocument/2006/relationships/tags" Target="../tags/tag485.xml"/><Relationship Id="rId3" Type="http://schemas.openxmlformats.org/officeDocument/2006/relationships/tags" Target="../tags/tag480.xml"/><Relationship Id="rId7" Type="http://schemas.openxmlformats.org/officeDocument/2006/relationships/tags" Target="../tags/tag484.xml"/><Relationship Id="rId12" Type="http://schemas.openxmlformats.org/officeDocument/2006/relationships/slideLayout" Target="../slideLayouts/slideLayout43.xml"/><Relationship Id="rId2" Type="http://schemas.openxmlformats.org/officeDocument/2006/relationships/tags" Target="../tags/tag479.xml"/><Relationship Id="rId1" Type="http://schemas.openxmlformats.org/officeDocument/2006/relationships/tags" Target="../tags/tag478.xml"/><Relationship Id="rId6" Type="http://schemas.openxmlformats.org/officeDocument/2006/relationships/tags" Target="../tags/tag483.xml"/><Relationship Id="rId11" Type="http://schemas.openxmlformats.org/officeDocument/2006/relationships/tags" Target="../tags/tag488.xml"/><Relationship Id="rId5" Type="http://schemas.openxmlformats.org/officeDocument/2006/relationships/tags" Target="../tags/tag482.xml"/><Relationship Id="rId10" Type="http://schemas.openxmlformats.org/officeDocument/2006/relationships/tags" Target="../tags/tag487.xml"/><Relationship Id="rId4" Type="http://schemas.openxmlformats.org/officeDocument/2006/relationships/tags" Target="../tags/tag481.xml"/><Relationship Id="rId9" Type="http://schemas.openxmlformats.org/officeDocument/2006/relationships/tags" Target="../tags/tag486.xml"/></Relationships>
</file>

<file path=ppt/slides/_rels/slide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490.xml"/><Relationship Id="rId1" Type="http://schemas.openxmlformats.org/officeDocument/2006/relationships/tags" Target="../tags/tag489.xml"/></Relationships>
</file>

<file path=ppt/slides/_rels/slide61.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tags" Target="../tags/tag493.xml"/><Relationship Id="rId7" Type="http://schemas.openxmlformats.org/officeDocument/2006/relationships/tags" Target="../tags/tag497.xml"/><Relationship Id="rId2" Type="http://schemas.openxmlformats.org/officeDocument/2006/relationships/tags" Target="../tags/tag492.xml"/><Relationship Id="rId1" Type="http://schemas.openxmlformats.org/officeDocument/2006/relationships/tags" Target="../tags/tag491.xml"/><Relationship Id="rId6" Type="http://schemas.openxmlformats.org/officeDocument/2006/relationships/tags" Target="../tags/tag496.xml"/><Relationship Id="rId5" Type="http://schemas.openxmlformats.org/officeDocument/2006/relationships/tags" Target="../tags/tag495.xml"/><Relationship Id="rId4" Type="http://schemas.openxmlformats.org/officeDocument/2006/relationships/tags" Target="../tags/tag494.xml"/></Relationships>
</file>

<file path=ppt/slides/_rels/slide62.xml.rels><?xml version="1.0" encoding="UTF-8" standalone="yes"?>
<Relationships xmlns="http://schemas.openxmlformats.org/package/2006/relationships"><Relationship Id="rId8" Type="http://schemas.openxmlformats.org/officeDocument/2006/relationships/tags" Target="../tags/tag505.xml"/><Relationship Id="rId13" Type="http://schemas.openxmlformats.org/officeDocument/2006/relationships/slideLayout" Target="../slideLayouts/slideLayout43.xml"/><Relationship Id="rId3" Type="http://schemas.openxmlformats.org/officeDocument/2006/relationships/tags" Target="../tags/tag500.xml"/><Relationship Id="rId7" Type="http://schemas.openxmlformats.org/officeDocument/2006/relationships/tags" Target="../tags/tag504.xml"/><Relationship Id="rId12" Type="http://schemas.openxmlformats.org/officeDocument/2006/relationships/tags" Target="../tags/tag509.xml"/><Relationship Id="rId2" Type="http://schemas.openxmlformats.org/officeDocument/2006/relationships/tags" Target="../tags/tag499.xml"/><Relationship Id="rId1" Type="http://schemas.openxmlformats.org/officeDocument/2006/relationships/tags" Target="../tags/tag498.xml"/><Relationship Id="rId6" Type="http://schemas.openxmlformats.org/officeDocument/2006/relationships/tags" Target="../tags/tag503.xml"/><Relationship Id="rId11" Type="http://schemas.openxmlformats.org/officeDocument/2006/relationships/tags" Target="../tags/tag508.xml"/><Relationship Id="rId5" Type="http://schemas.openxmlformats.org/officeDocument/2006/relationships/tags" Target="../tags/tag502.xml"/><Relationship Id="rId10" Type="http://schemas.openxmlformats.org/officeDocument/2006/relationships/tags" Target="../tags/tag507.xml"/><Relationship Id="rId4" Type="http://schemas.openxmlformats.org/officeDocument/2006/relationships/tags" Target="../tags/tag501.xml"/><Relationship Id="rId9" Type="http://schemas.openxmlformats.org/officeDocument/2006/relationships/tags" Target="../tags/tag506.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511.xml"/><Relationship Id="rId1" Type="http://schemas.openxmlformats.org/officeDocument/2006/relationships/tags" Target="../tags/tag510.xml"/></Relationships>
</file>

<file path=ppt/slides/_rels/slide64.xml.rels><?xml version="1.0" encoding="UTF-8" standalone="yes"?>
<Relationships xmlns="http://schemas.openxmlformats.org/package/2006/relationships"><Relationship Id="rId8" Type="http://schemas.openxmlformats.org/officeDocument/2006/relationships/tags" Target="../tags/tag519.xml"/><Relationship Id="rId3" Type="http://schemas.openxmlformats.org/officeDocument/2006/relationships/tags" Target="../tags/tag514.xml"/><Relationship Id="rId7" Type="http://schemas.openxmlformats.org/officeDocument/2006/relationships/tags" Target="../tags/tag518.xml"/><Relationship Id="rId2" Type="http://schemas.openxmlformats.org/officeDocument/2006/relationships/tags" Target="../tags/tag513.xml"/><Relationship Id="rId1" Type="http://schemas.openxmlformats.org/officeDocument/2006/relationships/tags" Target="../tags/tag512.xml"/><Relationship Id="rId6" Type="http://schemas.openxmlformats.org/officeDocument/2006/relationships/tags" Target="../tags/tag517.xml"/><Relationship Id="rId5" Type="http://schemas.openxmlformats.org/officeDocument/2006/relationships/tags" Target="../tags/tag516.xml"/><Relationship Id="rId10" Type="http://schemas.openxmlformats.org/officeDocument/2006/relationships/slideLayout" Target="../slideLayouts/slideLayout43.xml"/><Relationship Id="rId4" Type="http://schemas.openxmlformats.org/officeDocument/2006/relationships/tags" Target="../tags/tag515.xml"/><Relationship Id="rId9" Type="http://schemas.openxmlformats.org/officeDocument/2006/relationships/tags" Target="../tags/tag520.xml"/></Relationships>
</file>

<file path=ppt/slides/_rels/slide65.xml.rels><?xml version="1.0" encoding="UTF-8" standalone="yes"?>
<Relationships xmlns="http://schemas.openxmlformats.org/package/2006/relationships"><Relationship Id="rId8" Type="http://schemas.openxmlformats.org/officeDocument/2006/relationships/tags" Target="../tags/tag528.xml"/><Relationship Id="rId3" Type="http://schemas.openxmlformats.org/officeDocument/2006/relationships/tags" Target="../tags/tag523.xml"/><Relationship Id="rId7" Type="http://schemas.openxmlformats.org/officeDocument/2006/relationships/tags" Target="../tags/tag527.xml"/><Relationship Id="rId12" Type="http://schemas.openxmlformats.org/officeDocument/2006/relationships/slideLayout" Target="../slideLayouts/slideLayout43.xml"/><Relationship Id="rId2" Type="http://schemas.openxmlformats.org/officeDocument/2006/relationships/tags" Target="../tags/tag522.xml"/><Relationship Id="rId1" Type="http://schemas.openxmlformats.org/officeDocument/2006/relationships/tags" Target="../tags/tag521.xml"/><Relationship Id="rId6" Type="http://schemas.openxmlformats.org/officeDocument/2006/relationships/tags" Target="../tags/tag526.xml"/><Relationship Id="rId11" Type="http://schemas.openxmlformats.org/officeDocument/2006/relationships/tags" Target="../tags/tag531.xml"/><Relationship Id="rId5" Type="http://schemas.openxmlformats.org/officeDocument/2006/relationships/tags" Target="../tags/tag525.xml"/><Relationship Id="rId10" Type="http://schemas.openxmlformats.org/officeDocument/2006/relationships/tags" Target="../tags/tag530.xml"/><Relationship Id="rId4" Type="http://schemas.openxmlformats.org/officeDocument/2006/relationships/tags" Target="../tags/tag524.xml"/><Relationship Id="rId9" Type="http://schemas.openxmlformats.org/officeDocument/2006/relationships/tags" Target="../tags/tag529.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533.xml"/><Relationship Id="rId1" Type="http://schemas.openxmlformats.org/officeDocument/2006/relationships/tags" Target="../tags/tag532.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8"/>
          <p:cNvSpPr>
            <a:spLocks noGrp="1" noChangeArrowheads="1"/>
          </p:cNvSpPr>
          <p:nvPr>
            <p:ph type="ctrTitle"/>
            <p:custDataLst>
              <p:tags r:id="rId1"/>
            </p:custDataLst>
          </p:nvPr>
        </p:nvSpPr>
        <p:spPr bwMode="auto">
          <a:xfrm>
            <a:off x="406400" y="2585521"/>
            <a:ext cx="8434388" cy="1569660"/>
          </a:xfrm>
          <a:noFill/>
          <a:ln>
            <a:miter lim="800000"/>
            <a:headEnd/>
            <a:tailEnd/>
          </a:ln>
        </p:spPr>
        <p:txBody>
          <a:bodyPr vert="horz" numCol="1" compatLnSpc="1">
            <a:prstTxWarp prst="textNoShape">
              <a:avLst/>
            </a:prstTxWarp>
          </a:bodyPr>
          <a:lstStyle/>
          <a:p>
            <a:pPr>
              <a:lnSpc>
                <a:spcPct val="100000"/>
              </a:lnSpc>
            </a:pPr>
            <a:r>
              <a:rPr lang="fr-CA" sz="3400" noProof="1" smtClean="0"/>
              <a:t>Sondage 2014 auprès des finissants en génie</a:t>
            </a:r>
            <a:br>
              <a:rPr lang="fr-CA" sz="3400" noProof="1" smtClean="0"/>
            </a:br>
            <a:r>
              <a:rPr lang="fr-CA" noProof="1" smtClean="0"/>
              <a:t>- Rapport national</a:t>
            </a:r>
            <a:br>
              <a:rPr lang="fr-CA" noProof="1" smtClean="0"/>
            </a:br>
            <a:r>
              <a:rPr lang="fr-CA" sz="3200" noProof="1" smtClean="0"/>
              <a:t>Réalisé par Ipsos Reid pour Ingénieurs Canada</a:t>
            </a:r>
            <a:endParaRPr lang="fr-CA" sz="3200" dirty="0" smtClean="0"/>
          </a:p>
        </p:txBody>
      </p:sp>
      <p:sp>
        <p:nvSpPr>
          <p:cNvPr id="75779" name="TextBox 8"/>
          <p:cNvSpPr txBox="1">
            <a:spLocks noChangeArrowheads="1"/>
          </p:cNvSpPr>
          <p:nvPr>
            <p:custDataLst>
              <p:tags r:id="rId2"/>
            </p:custDataLst>
          </p:nvPr>
        </p:nvSpPr>
        <p:spPr bwMode="auto">
          <a:xfrm>
            <a:off x="406400" y="6375400"/>
            <a:ext cx="4546600" cy="307975"/>
          </a:xfrm>
          <a:prstGeom prst="rect">
            <a:avLst/>
          </a:prstGeom>
          <a:noFill/>
          <a:ln w="9525">
            <a:noFill/>
            <a:miter lim="800000"/>
            <a:headEnd/>
            <a:tailEnd/>
          </a:ln>
        </p:spPr>
        <p:txBody>
          <a:bodyPr>
            <a:spAutoFit/>
          </a:bodyPr>
          <a:lstStyle/>
          <a:p>
            <a:pPr algn="l"/>
            <a:r>
              <a:rPr lang="en-US" sz="1400" dirty="0" smtClean="0">
                <a:solidFill>
                  <a:schemeClr val="tx1"/>
                </a:solidFill>
              </a:rPr>
              <a:t>Avril 2014</a:t>
            </a:r>
            <a:endParaRPr lang="en-US" sz="1400" dirty="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Résumé (suite)</a:t>
            </a:r>
          </a:p>
        </p:txBody>
      </p:sp>
      <p:sp>
        <p:nvSpPr>
          <p:cNvPr id="82947" name="Rectangle 7"/>
          <p:cNvSpPr>
            <a:spLocks noGrp="1" noChangeArrowheads="1"/>
          </p:cNvSpPr>
          <p:nvPr>
            <p:ph idx="1"/>
            <p:custDataLst>
              <p:tags r:id="rId2"/>
            </p:custDataLst>
          </p:nvPr>
        </p:nvSpPr>
        <p:spPr bwMode="auto">
          <a:xfrm>
            <a:off x="337910" y="741817"/>
            <a:ext cx="8386627" cy="5740263"/>
          </a:xfrm>
          <a:noFill/>
          <a:ln>
            <a:miter lim="800000"/>
            <a:headEnd/>
            <a:tailEnd/>
          </a:ln>
        </p:spPr>
        <p:txBody>
          <a:bodyPr vert="horz" wrap="square" numCol="1" anchor="t" anchorCtr="0" compatLnSpc="1">
            <a:prstTxWarp prst="textNoShape">
              <a:avLst/>
            </a:prstTxWarp>
            <a:normAutofit/>
          </a:bodyPr>
          <a:lstStyle/>
          <a:p>
            <a:pPr>
              <a:lnSpc>
                <a:spcPct val="100000"/>
              </a:lnSpc>
              <a:spcBef>
                <a:spcPts val="600"/>
              </a:spcBef>
              <a:buFontTx/>
              <a:buNone/>
            </a:pPr>
            <a:r>
              <a:rPr lang="fr-CA" sz="1600" b="1" dirty="0" smtClean="0"/>
              <a:t>Intentions futures : Faire une demande de permis d’exercice (suite)</a:t>
            </a:r>
          </a:p>
          <a:p>
            <a:pPr>
              <a:lnSpc>
                <a:spcPct val="100000"/>
              </a:lnSpc>
              <a:spcBef>
                <a:spcPts val="600"/>
              </a:spcBef>
            </a:pPr>
            <a:r>
              <a:rPr lang="fr-CA" sz="1400" dirty="0" smtClean="0"/>
              <a:t>Parmi les étudiants qui prévoient faire une demande de permis d’exercice, la majorité prévoit le faire dans les douze mois (60 %) qui suivent l’obtention de leur diplôme et quatre sur dix d’entre eux envisage de le faire dans les six mois (43 %). Deux sur dix prévoient attendre un an (21 %) ou sont incertains (19 %).</a:t>
            </a:r>
          </a:p>
          <a:p>
            <a:pPr>
              <a:lnSpc>
                <a:spcPct val="100000"/>
              </a:lnSpc>
              <a:spcBef>
                <a:spcPts val="600"/>
              </a:spcBef>
            </a:pPr>
            <a:r>
              <a:rPr lang="fr-CA" sz="1400" dirty="0" smtClean="0"/>
              <a:t>Parmi les étudiants qui prévoient attendre au moins un an avant de faire une demande de permis ou qui sont incertains, la vaste majorité (87 %) mentionne le désir d’acquérir d’abord l’expérience requise.</a:t>
            </a:r>
          </a:p>
          <a:p>
            <a:pPr>
              <a:lnSpc>
                <a:spcPct val="100000"/>
              </a:lnSpc>
              <a:spcBef>
                <a:spcPts val="600"/>
              </a:spcBef>
            </a:pPr>
            <a:r>
              <a:rPr lang="fr-CA" sz="1400" dirty="0" smtClean="0"/>
              <a:t>Lorsqu’ils apprennent </a:t>
            </a:r>
            <a:r>
              <a:rPr lang="fr-CA" sz="1400" dirty="0"/>
              <a:t>qu’en déposant une demande de permis dans les six mois qui suivent l’obtention de leur diplôme, ils </a:t>
            </a:r>
            <a:r>
              <a:rPr lang="fr-CA" sz="1400" dirty="0" smtClean="0"/>
              <a:t>peuvent </a:t>
            </a:r>
            <a:r>
              <a:rPr lang="fr-CA" sz="1400" dirty="0"/>
              <a:t>être exemptés des frais de </a:t>
            </a:r>
            <a:r>
              <a:rPr lang="fr-CA" sz="1400" dirty="0" smtClean="0"/>
              <a:t>cotisation comme ingénieur stagiaire ou junior </a:t>
            </a:r>
            <a:r>
              <a:rPr lang="fr-CA" sz="1400" dirty="0"/>
              <a:t>pour la première </a:t>
            </a:r>
            <a:r>
              <a:rPr lang="fr-CA" sz="1400" dirty="0" smtClean="0"/>
              <a:t>année, neuf étudiants sur dix (89 %) qui au départ avaient l’intention d’attendre plus de six mois après l’obtention de leur diplôme pour faire une demande de permis indiquent maintenant qu’ils feront </a:t>
            </a:r>
            <a:r>
              <a:rPr lang="fr-CA" sz="1400" i="1" dirty="0" smtClean="0"/>
              <a:t>très probablement </a:t>
            </a:r>
            <a:r>
              <a:rPr lang="fr-CA" sz="1400" dirty="0" smtClean="0"/>
              <a:t>(58 %) ou </a:t>
            </a:r>
            <a:r>
              <a:rPr lang="fr-CA" sz="1400" i="1" dirty="0" smtClean="0"/>
              <a:t>assez probablement </a:t>
            </a:r>
            <a:r>
              <a:rPr lang="fr-CA" sz="1400" dirty="0" smtClean="0"/>
              <a:t>(31 %) une demande dans les six mois.</a:t>
            </a:r>
          </a:p>
          <a:p>
            <a:pPr lvl="1">
              <a:lnSpc>
                <a:spcPct val="100000"/>
              </a:lnSpc>
              <a:spcBef>
                <a:spcPts val="600"/>
              </a:spcBef>
              <a:buFont typeface="Wingdings" pitchFamily="2" charset="2"/>
              <a:buChar char="Ø"/>
            </a:pPr>
            <a:endParaRPr lang="fr-CA" sz="1400" dirty="0" smtClean="0"/>
          </a:p>
          <a:p>
            <a:pPr>
              <a:lnSpc>
                <a:spcPct val="100000"/>
              </a:lnSpc>
              <a:spcBef>
                <a:spcPts val="600"/>
              </a:spcBef>
              <a:buFontTx/>
              <a:buNone/>
            </a:pPr>
            <a:r>
              <a:rPr lang="fr-CA" sz="1600" b="1" dirty="0" smtClean="0"/>
              <a:t>Connaissance de la profession d’ingénieur </a:t>
            </a:r>
          </a:p>
          <a:p>
            <a:pPr>
              <a:lnSpc>
                <a:spcPct val="100000"/>
              </a:lnSpc>
              <a:spcBef>
                <a:spcPts val="600"/>
              </a:spcBef>
            </a:pPr>
            <a:r>
              <a:rPr lang="fr-CA" sz="1400" dirty="0" smtClean="0"/>
              <a:t>Plus de huit étudiants sur dix (85 %) savent que le génie est réglementé par des lois et des règlements. Environ un étudiant sur dix est incertain (8 %) ou pense que la profession n’est pas réglementée (7 %).  </a:t>
            </a:r>
          </a:p>
          <a:p>
            <a:pPr>
              <a:lnSpc>
                <a:spcPct val="100000"/>
              </a:lnSpc>
              <a:spcBef>
                <a:spcPts val="600"/>
              </a:spcBef>
            </a:pPr>
            <a:r>
              <a:rPr lang="fr-CA" sz="1400" dirty="0" smtClean="0"/>
              <a:t>Les niveaux de connaissance qu’ont les étudiants de la </a:t>
            </a:r>
            <a:r>
              <a:rPr lang="fr-CA" sz="1400" i="1" dirty="0" smtClean="0"/>
              <a:t>Loi sur les ingénieurs </a:t>
            </a:r>
            <a:r>
              <a:rPr lang="fr-CA" sz="1400" dirty="0" smtClean="0"/>
              <a:t>de leur province sont divers. Un tiers des étudiants dit la connaître assez bien (34 %), la moitié indique la connaître un peu (48 %), tandis qu’un faible pourcentage la connaît très bien (3 %). Environ un étudiant sur dix dit avoir entendu parler de la </a:t>
            </a:r>
            <a:r>
              <a:rPr lang="fr-CA" sz="1400" i="1" dirty="0" smtClean="0"/>
              <a:t>Loi, </a:t>
            </a:r>
            <a:r>
              <a:rPr lang="fr-CA" sz="1400" dirty="0" smtClean="0"/>
              <a:t>mais ne rien savoir à son sujet (13 %) et seulement 2 % n’en ont jamais entendu parler. </a:t>
            </a:r>
          </a:p>
          <a:p>
            <a:pPr>
              <a:lnSpc>
                <a:spcPct val="100000"/>
              </a:lnSpc>
              <a:spcBef>
                <a:spcPts val="600"/>
              </a:spcBef>
            </a:pPr>
            <a:r>
              <a:rPr lang="fr-CA" sz="1400" dirty="0" smtClean="0"/>
              <a:t>La vaste majorité des étudiants savent qu’un permis est nécessaire pour réaliser des travaux d’ingénierie de façon autonome (85 %), tandis que près des trois quarts savent qu’il est nécessaire pour pouvoir utiliser le titre « ingénieur » (74 %) ou qu’il n’est </a:t>
            </a:r>
            <a:r>
              <a:rPr lang="fr-CA" sz="1400" u="sng" dirty="0" smtClean="0"/>
              <a:t>pas</a:t>
            </a:r>
            <a:r>
              <a:rPr lang="fr-CA" sz="1400" dirty="0" smtClean="0"/>
              <a:t> nécessaire pour réaliser des travaux d’ingénierie sous la supervision d’un ingénieur titulaire de permis (77 %). </a:t>
            </a:r>
          </a:p>
          <a:p>
            <a:pPr>
              <a:lnSpc>
                <a:spcPct val="100000"/>
              </a:lnSpc>
              <a:spcBef>
                <a:spcPts val="600"/>
              </a:spcBef>
            </a:pPr>
            <a:endParaRPr lang="fr-CA" sz="1400" dirty="0" smtClean="0"/>
          </a:p>
        </p:txBody>
      </p:sp>
      <p:sp>
        <p:nvSpPr>
          <p:cNvPr id="82948"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63044287-E3B5-45BF-A359-88D31C23FEF8}" type="slidenum">
              <a:rPr lang="en-US"/>
              <a:pPr/>
              <a:t>10</a:t>
            </a:fld>
            <a:endParaRPr lang="en-US" dirty="0"/>
          </a:p>
        </p:txBody>
      </p:sp>
    </p:spTree>
    <p:extLst>
      <p:ext uri="{BB962C8B-B14F-4D97-AF65-F5344CB8AC3E}">
        <p14:creationId xmlns:p14="http://schemas.microsoft.com/office/powerpoint/2010/main" val="309889572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Résumé (suite)</a:t>
            </a:r>
          </a:p>
        </p:txBody>
      </p:sp>
      <p:sp>
        <p:nvSpPr>
          <p:cNvPr id="82947" name="Rectangle 7"/>
          <p:cNvSpPr>
            <a:spLocks noGrp="1" noChangeArrowheads="1"/>
          </p:cNvSpPr>
          <p:nvPr>
            <p:ph idx="1"/>
            <p:custDataLst>
              <p:tags r:id="rId2"/>
            </p:custDataLst>
          </p:nvPr>
        </p:nvSpPr>
        <p:spPr bwMode="auto">
          <a:xfrm>
            <a:off x="352425" y="917439"/>
            <a:ext cx="8177621" cy="5489575"/>
          </a:xfrm>
          <a:noFill/>
          <a:ln>
            <a:miter lim="800000"/>
            <a:headEnd/>
            <a:tailEnd/>
          </a:ln>
        </p:spPr>
        <p:txBody>
          <a:bodyPr vert="horz" wrap="square" numCol="1" anchor="t" anchorCtr="0" compatLnSpc="1">
            <a:prstTxWarp prst="textNoShape">
              <a:avLst/>
            </a:prstTxWarp>
          </a:bodyPr>
          <a:lstStyle/>
          <a:p>
            <a:pPr lvl="0">
              <a:lnSpc>
                <a:spcPct val="100000"/>
              </a:lnSpc>
              <a:spcBef>
                <a:spcPts val="600"/>
              </a:spcBef>
              <a:buNone/>
            </a:pPr>
            <a:r>
              <a:rPr lang="fr-CA" sz="1600" b="1" dirty="0" smtClean="0">
                <a:solidFill>
                  <a:srgbClr val="1F497D"/>
                </a:solidFill>
              </a:rPr>
              <a:t>Connaissance de la profession d’ingénieur </a:t>
            </a:r>
            <a:r>
              <a:rPr lang="fr-CA" sz="1600" dirty="0" smtClean="0">
                <a:solidFill>
                  <a:srgbClr val="1F497D"/>
                </a:solidFill>
              </a:rPr>
              <a:t>(suite)</a:t>
            </a:r>
          </a:p>
          <a:p>
            <a:pPr lvl="0">
              <a:lnSpc>
                <a:spcPct val="100000"/>
              </a:lnSpc>
              <a:spcBef>
                <a:spcPts val="600"/>
              </a:spcBef>
            </a:pPr>
            <a:r>
              <a:rPr lang="fr-CA" sz="1400" dirty="0" smtClean="0">
                <a:solidFill>
                  <a:srgbClr val="1F497D"/>
                </a:solidFill>
              </a:rPr>
              <a:t>Neuf étudiants sur dix savent que c’est leur ordre provincial qui délivre les permis d’exercice (90 %) et qui réglemente l’exercice du génie (82 %). Par ailleurs, sept étudiants sur dix savent que le Bureau d’agrément est l’organisation qui agrée les programmes universitaires de génie (74 %).   </a:t>
            </a:r>
          </a:p>
          <a:p>
            <a:pPr lvl="0">
              <a:lnSpc>
                <a:spcPct val="100000"/>
              </a:lnSpc>
              <a:spcBef>
                <a:spcPts val="600"/>
              </a:spcBef>
            </a:pPr>
            <a:r>
              <a:rPr lang="fr-CA" sz="1400" dirty="0" smtClean="0">
                <a:solidFill>
                  <a:srgbClr val="1F497D"/>
                </a:solidFill>
              </a:rPr>
              <a:t>Les étudiants sont plus hésitants en ce qui concerne l’organisation qui délivre les permis aux entreprises qui offrent des services d’ingénierie. Un peu plus de la moitié croit que c’est l’ordre provincial (53 %), tandis que trois sur dix pensent que c’est le Bureau d’agrément (30 %) et le quart ne le sait pas (24 %). </a:t>
            </a:r>
          </a:p>
          <a:p>
            <a:pPr>
              <a:lnSpc>
                <a:spcPct val="100000"/>
              </a:lnSpc>
              <a:spcBef>
                <a:spcPts val="600"/>
              </a:spcBef>
              <a:buFontTx/>
              <a:buNone/>
            </a:pPr>
            <a:endParaRPr lang="fr-CA" sz="1600" b="1" dirty="0" smtClean="0"/>
          </a:p>
          <a:p>
            <a:pPr>
              <a:lnSpc>
                <a:spcPct val="100000"/>
              </a:lnSpc>
              <a:spcBef>
                <a:spcPts val="600"/>
              </a:spcBef>
              <a:buFontTx/>
              <a:buNone/>
            </a:pPr>
            <a:r>
              <a:rPr lang="fr-CA" sz="1600" b="1" dirty="0" smtClean="0"/>
              <a:t>Utilité d’un outil d’orientation de carrière</a:t>
            </a:r>
          </a:p>
          <a:p>
            <a:pPr lvl="0" fontAlgn="auto">
              <a:spcBef>
                <a:spcPts val="600"/>
              </a:spcBef>
              <a:spcAft>
                <a:spcPts val="0"/>
              </a:spcAft>
              <a:defRPr/>
            </a:pPr>
            <a:r>
              <a:rPr lang="fr-CA" sz="1400" dirty="0" smtClean="0">
                <a:solidFill>
                  <a:srgbClr val="1F497D"/>
                </a:solidFill>
              </a:rPr>
              <a:t>Près de neuf étudiants sur dix (86 %), soit la vaste majorité d’entre eux, pensent qu’il aurait été </a:t>
            </a:r>
            <a:r>
              <a:rPr lang="fr-CA" sz="1400" i="1" dirty="0" smtClean="0">
                <a:solidFill>
                  <a:srgbClr val="1F497D"/>
                </a:solidFill>
              </a:rPr>
              <a:t>très utile </a:t>
            </a:r>
            <a:r>
              <a:rPr lang="fr-CA" sz="1400" dirty="0" smtClean="0">
                <a:solidFill>
                  <a:srgbClr val="1F497D"/>
                </a:solidFill>
              </a:rPr>
              <a:t>(47 %) ou </a:t>
            </a:r>
            <a:r>
              <a:rPr lang="fr-CA" sz="1400" i="1" dirty="0" smtClean="0">
                <a:solidFill>
                  <a:srgbClr val="1F497D"/>
                </a:solidFill>
              </a:rPr>
              <a:t>assez utile </a:t>
            </a:r>
            <a:r>
              <a:rPr lang="fr-CA" sz="1400" dirty="0" smtClean="0">
                <a:solidFill>
                  <a:srgbClr val="1F497D"/>
                </a:solidFill>
              </a:rPr>
              <a:t>(38 %), au secondaire ou au CÉGEP, d’avoir un outil pour les aider à savoir s’ils avaient le profil pour faire des études en génie.</a:t>
            </a:r>
          </a:p>
          <a:p>
            <a:pPr fontAlgn="auto">
              <a:lnSpc>
                <a:spcPct val="100000"/>
              </a:lnSpc>
              <a:spcBef>
                <a:spcPts val="600"/>
              </a:spcBef>
              <a:spcAft>
                <a:spcPts val="0"/>
              </a:spcAft>
              <a:defRPr/>
            </a:pPr>
            <a:r>
              <a:rPr lang="fr-CA" sz="1400" dirty="0" smtClean="0">
                <a:solidFill>
                  <a:srgbClr val="1F497D"/>
                </a:solidFill>
              </a:rPr>
              <a:t>La même proportion d’étudiants (86 %) pense qu’un outil d’orientation de carrière serait utile. La moitié d’entre eux indiquent qu’il serait </a:t>
            </a:r>
            <a:r>
              <a:rPr lang="fr-CA" sz="1400" i="1" dirty="0" smtClean="0">
                <a:solidFill>
                  <a:srgbClr val="1F497D"/>
                </a:solidFill>
              </a:rPr>
              <a:t>très utile </a:t>
            </a:r>
            <a:r>
              <a:rPr lang="fr-CA" sz="1400" dirty="0" smtClean="0">
                <a:solidFill>
                  <a:srgbClr val="1F497D"/>
                </a:solidFill>
              </a:rPr>
              <a:t>(45 %) et ils sont légèrement moins à penser qu’il serait </a:t>
            </a:r>
            <a:r>
              <a:rPr lang="fr-CA" sz="1400" i="1" dirty="0" smtClean="0">
                <a:solidFill>
                  <a:srgbClr val="1F497D"/>
                </a:solidFill>
              </a:rPr>
              <a:t>assez utile </a:t>
            </a:r>
            <a:r>
              <a:rPr lang="fr-CA" sz="1400" dirty="0" smtClean="0">
                <a:solidFill>
                  <a:srgbClr val="1F497D"/>
                </a:solidFill>
              </a:rPr>
              <a:t>(41 %).  </a:t>
            </a:r>
          </a:p>
          <a:p>
            <a:pPr fontAlgn="auto">
              <a:lnSpc>
                <a:spcPct val="100000"/>
              </a:lnSpc>
              <a:spcBef>
                <a:spcPts val="600"/>
              </a:spcBef>
              <a:spcAft>
                <a:spcPts val="0"/>
              </a:spcAft>
              <a:defRPr/>
            </a:pPr>
            <a:r>
              <a:rPr lang="fr-CA" sz="1400" dirty="0" smtClean="0">
                <a:solidFill>
                  <a:srgbClr val="1F497D"/>
                </a:solidFill>
              </a:rPr>
              <a:t>La plupart des étudiants pensent qu’un outil d’orientation de carrière serait plus utile en 3</a:t>
            </a:r>
            <a:r>
              <a:rPr lang="fr-CA" sz="1400" baseline="30000" dirty="0" smtClean="0">
                <a:solidFill>
                  <a:srgbClr val="1F497D"/>
                </a:solidFill>
              </a:rPr>
              <a:t>e</a:t>
            </a:r>
            <a:r>
              <a:rPr lang="fr-CA" sz="1400" dirty="0" smtClean="0">
                <a:solidFill>
                  <a:srgbClr val="1F497D"/>
                </a:solidFill>
              </a:rPr>
              <a:t> année (44 %), environ le quart estime qu’il serait plus utile en 2</a:t>
            </a:r>
            <a:r>
              <a:rPr lang="fr-CA" sz="1400" baseline="30000" dirty="0" smtClean="0">
                <a:solidFill>
                  <a:srgbClr val="1F497D"/>
                </a:solidFill>
              </a:rPr>
              <a:t>e</a:t>
            </a:r>
            <a:r>
              <a:rPr lang="fr-CA" sz="1400" dirty="0" smtClean="0">
                <a:solidFill>
                  <a:srgbClr val="1F497D"/>
                </a:solidFill>
              </a:rPr>
              <a:t> année (24 %) ou en 4</a:t>
            </a:r>
            <a:r>
              <a:rPr lang="fr-CA" sz="1400" baseline="30000" dirty="0" smtClean="0">
                <a:solidFill>
                  <a:srgbClr val="1F497D"/>
                </a:solidFill>
              </a:rPr>
              <a:t>e</a:t>
            </a:r>
            <a:r>
              <a:rPr lang="fr-CA" sz="1400" dirty="0" smtClean="0">
                <a:solidFill>
                  <a:srgbClr val="1F497D"/>
                </a:solidFill>
              </a:rPr>
              <a:t> année (23 %) et seulement un sur dix indique la 1</a:t>
            </a:r>
            <a:r>
              <a:rPr lang="fr-CA" sz="1400" baseline="30000" dirty="0" smtClean="0">
                <a:solidFill>
                  <a:srgbClr val="1F497D"/>
                </a:solidFill>
              </a:rPr>
              <a:t>re</a:t>
            </a:r>
            <a:r>
              <a:rPr lang="fr-CA" sz="1400" dirty="0" smtClean="0">
                <a:solidFill>
                  <a:srgbClr val="1F497D"/>
                </a:solidFill>
              </a:rPr>
              <a:t> année (10 %). </a:t>
            </a:r>
          </a:p>
          <a:p>
            <a:pPr fontAlgn="auto">
              <a:lnSpc>
                <a:spcPct val="100000"/>
              </a:lnSpc>
              <a:spcBef>
                <a:spcPts val="600"/>
              </a:spcBef>
              <a:spcAft>
                <a:spcPts val="0"/>
              </a:spcAft>
              <a:defRPr/>
            </a:pPr>
            <a:r>
              <a:rPr lang="fr-CA" sz="1400" dirty="0" smtClean="0">
                <a:solidFill>
                  <a:srgbClr val="1F497D"/>
                </a:solidFill>
              </a:rPr>
              <a:t>Seulement 4 % des étudiants indiquent connaître le programme </a:t>
            </a:r>
            <a:r>
              <a:rPr lang="fr-CA" sz="1400" i="1" dirty="0" smtClean="0">
                <a:solidFill>
                  <a:srgbClr val="1F497D"/>
                </a:solidFill>
              </a:rPr>
              <a:t>Cap sur la carrière </a:t>
            </a:r>
            <a:r>
              <a:rPr lang="fr-CA" sz="1400" dirty="0" smtClean="0">
                <a:solidFill>
                  <a:srgbClr val="1F497D"/>
                </a:solidFill>
              </a:rPr>
              <a:t>d’Ingénieurs Canada. </a:t>
            </a:r>
          </a:p>
          <a:p>
            <a:pPr>
              <a:lnSpc>
                <a:spcPct val="100000"/>
              </a:lnSpc>
              <a:spcBef>
                <a:spcPts val="600"/>
              </a:spcBef>
              <a:buFontTx/>
              <a:buNone/>
            </a:pPr>
            <a:endParaRPr lang="fr-CA" sz="1600" b="1" dirty="0" smtClean="0"/>
          </a:p>
        </p:txBody>
      </p:sp>
      <p:sp>
        <p:nvSpPr>
          <p:cNvPr id="82948"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63044287-E3B5-45BF-A359-88D31C23FEF8}" type="slidenum">
              <a:rPr lang="en-US"/>
              <a:pPr/>
              <a:t>11</a:t>
            </a:fld>
            <a:endParaRPr lang="en-US" dirty="0"/>
          </a:p>
        </p:txBody>
      </p:sp>
    </p:spTree>
    <p:extLst>
      <p:ext uri="{BB962C8B-B14F-4D97-AF65-F5344CB8AC3E}">
        <p14:creationId xmlns:p14="http://schemas.microsoft.com/office/powerpoint/2010/main" val="38138354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ctrTitle"/>
            <p:custDataLst>
              <p:tags r:id="rId1"/>
            </p:custDataLst>
          </p:nvPr>
        </p:nvSpPr>
        <p:spPr bwMode="auto">
          <a:xfrm>
            <a:off x="144463" y="3184463"/>
            <a:ext cx="4416425" cy="498598"/>
          </a:xfrm>
          <a:noFill/>
          <a:ln>
            <a:miter lim="800000"/>
            <a:headEnd/>
            <a:tailEnd/>
          </a:ln>
        </p:spPr>
        <p:txBody>
          <a:bodyPr vert="horz" numCol="1" compatLnSpc="1">
            <a:prstTxWarp prst="textNoShape">
              <a:avLst/>
            </a:prstTxWarp>
          </a:bodyPr>
          <a:lstStyle/>
          <a:p>
            <a:r>
              <a:rPr lang="fr-CA" dirty="0" smtClean="0"/>
              <a:t>Plans d’avenir</a:t>
            </a:r>
          </a:p>
        </p:txBody>
      </p:sp>
      <p:sp>
        <p:nvSpPr>
          <p:cNvPr id="84995"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14807A98-4956-443B-A52B-7CE4931C7152}" type="slidenum">
              <a:rPr lang="en-US"/>
              <a:pPr/>
              <a:t>12</a:t>
            </a:fld>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Object 13"/>
          <p:cNvGraphicFramePr>
            <a:graphicFrameLocks noGrp="1" noChangeAspect="1"/>
          </p:cNvGraphicFramePr>
          <p:nvPr>
            <p:ph sz="half" idx="4294967295"/>
            <p:custDataLst>
              <p:tags r:id="rId1"/>
            </p:custDataLst>
            <p:extLst>
              <p:ext uri="{D42A27DB-BD31-4B8C-83A1-F6EECF244321}">
                <p14:modId xmlns:p14="http://schemas.microsoft.com/office/powerpoint/2010/main" val="1261808909"/>
              </p:ext>
            </p:extLst>
          </p:nvPr>
        </p:nvGraphicFramePr>
        <p:xfrm>
          <a:off x="5559425" y="1866693"/>
          <a:ext cx="3584575" cy="4247804"/>
        </p:xfrm>
        <a:graphic>
          <a:graphicData uri="http://schemas.openxmlformats.org/drawingml/2006/chart">
            <c:chart xmlns:c="http://schemas.openxmlformats.org/drawingml/2006/chart" xmlns:r="http://schemas.openxmlformats.org/officeDocument/2006/relationships" r:id="rId16"/>
          </a:graphicData>
        </a:graphic>
      </p:graphicFrame>
      <p:sp>
        <p:nvSpPr>
          <p:cNvPr id="47" name="Pentagon 46"/>
          <p:cNvSpPr/>
          <p:nvPr>
            <p:custDataLst>
              <p:tags r:id="rId2"/>
            </p:custDataLst>
          </p:nvPr>
        </p:nvSpPr>
        <p:spPr>
          <a:xfrm>
            <a:off x="206354" y="3740941"/>
            <a:ext cx="3702289" cy="1325880"/>
          </a:xfrm>
          <a:prstGeom prst="homePlate">
            <a:avLst>
              <a:gd name="adj" fmla="val 32236"/>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aphicFrame>
        <p:nvGraphicFramePr>
          <p:cNvPr id="44" name="Object 3"/>
          <p:cNvGraphicFramePr>
            <a:graphicFrameLocks noGrp="1" noChangeAspect="1"/>
          </p:cNvGraphicFramePr>
          <p:nvPr>
            <p:ph idx="1"/>
            <p:custDataLst>
              <p:tags r:id="rId3"/>
            </p:custDataLst>
            <p:extLst>
              <p:ext uri="{D42A27DB-BD31-4B8C-83A1-F6EECF244321}">
                <p14:modId xmlns:p14="http://schemas.microsoft.com/office/powerpoint/2010/main" val="3212478670"/>
              </p:ext>
            </p:extLst>
          </p:nvPr>
        </p:nvGraphicFramePr>
        <p:xfrm>
          <a:off x="184150" y="2020580"/>
          <a:ext cx="4584700" cy="4276824"/>
        </p:xfrm>
        <a:graphic>
          <a:graphicData uri="http://schemas.openxmlformats.org/drawingml/2006/chart">
            <c:chart xmlns:c="http://schemas.openxmlformats.org/drawingml/2006/chart" xmlns:r="http://schemas.openxmlformats.org/officeDocument/2006/relationships" r:id="rId17"/>
          </a:graphicData>
        </a:graphic>
      </p:graphicFrame>
      <p:sp>
        <p:nvSpPr>
          <p:cNvPr id="1049" name="Text Box 29"/>
          <p:cNvSpPr txBox="1">
            <a:spLocks noChangeArrowheads="1"/>
          </p:cNvSpPr>
          <p:nvPr>
            <p:custDataLst>
              <p:tags r:id="rId4"/>
            </p:custDataLst>
          </p:nvPr>
        </p:nvSpPr>
        <p:spPr bwMode="auto">
          <a:xfrm>
            <a:off x="4895850" y="2010877"/>
            <a:ext cx="3829050"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Intentions d’études</a:t>
            </a:r>
            <a:endParaRPr lang="fr-CA" sz="1400" dirty="0">
              <a:solidFill>
                <a:srgbClr val="003399"/>
              </a:solidFill>
              <a:latin typeface="+mj-lt"/>
            </a:endParaRPr>
          </a:p>
        </p:txBody>
      </p:sp>
      <p:sp>
        <p:nvSpPr>
          <p:cNvPr id="1028" name="Rectangle 27"/>
          <p:cNvSpPr>
            <a:spLocks noGrp="1" noChangeArrowheads="1"/>
          </p:cNvSpPr>
          <p:nvPr>
            <p:ph type="title"/>
            <p:custDataLst>
              <p:tags r:id="rId5"/>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Plans après l’obtention du diplôme</a:t>
            </a:r>
          </a:p>
        </p:txBody>
      </p:sp>
      <p:sp>
        <p:nvSpPr>
          <p:cNvPr id="1029" name="Slide Number Placeholder 4"/>
          <p:cNvSpPr>
            <a:spLocks noGrp="1"/>
          </p:cNvSpPr>
          <p:nvPr>
            <p:ph type="sldNum" sz="quarter" idx="11"/>
            <p:custDataLst>
              <p:tags r:id="rId6"/>
            </p:custDataLst>
          </p:nvPr>
        </p:nvSpPr>
        <p:spPr bwMode="auto">
          <a:noFill/>
          <a:ln>
            <a:miter lim="800000"/>
            <a:headEnd/>
            <a:tailEnd/>
          </a:ln>
        </p:spPr>
        <p:txBody>
          <a:bodyPr vert="horz" numCol="1" compatLnSpc="1">
            <a:prstTxWarp prst="textNoShape">
              <a:avLst/>
            </a:prstTxWarp>
          </a:bodyPr>
          <a:lstStyle/>
          <a:p>
            <a:fld id="{F4B0E91A-52E4-46AE-BC5D-8269CCBD0B20}" type="slidenum">
              <a:rPr lang="en-US"/>
              <a:pPr/>
              <a:t>13</a:t>
            </a:fld>
            <a:endParaRPr lang="en-US" dirty="0"/>
          </a:p>
        </p:txBody>
      </p:sp>
      <p:sp>
        <p:nvSpPr>
          <p:cNvPr id="2" name="Text Box 11"/>
          <p:cNvSpPr txBox="1">
            <a:spLocks noChangeArrowheads="1"/>
          </p:cNvSpPr>
          <p:nvPr>
            <p:custDataLst>
              <p:tags r:id="rId7"/>
            </p:custDataLst>
          </p:nvPr>
        </p:nvSpPr>
        <p:spPr bwMode="auto">
          <a:xfrm>
            <a:off x="352423" y="6171030"/>
            <a:ext cx="8520113" cy="338554"/>
          </a:xfrm>
          <a:prstGeom prst="rect">
            <a:avLst/>
          </a:prstGeom>
          <a:noFill/>
          <a:ln w="25400" algn="ctr">
            <a:noFill/>
            <a:miter lim="800000"/>
            <a:headEnd/>
            <a:tailEnd/>
          </a:ln>
        </p:spPr>
        <p:txBody>
          <a:bodyPr wrap="square">
            <a:spAutoFit/>
          </a:bodyPr>
          <a:lstStyle/>
          <a:p>
            <a:pPr algn="l">
              <a:defRPr/>
            </a:pPr>
            <a:r>
              <a:rPr lang="en-US" sz="800" dirty="0">
                <a:solidFill>
                  <a:schemeClr val="tx1"/>
                </a:solidFill>
                <a:latin typeface="+mj-lt"/>
              </a:rPr>
              <a:t>Q12. </a:t>
            </a:r>
            <a:r>
              <a:rPr lang="fr-CA" sz="800" dirty="0">
                <a:solidFill>
                  <a:schemeClr val="tx1"/>
                </a:solidFill>
                <a:latin typeface="+mj-lt"/>
              </a:rPr>
              <a:t>Lequel des énoncés suivants reflète le mieux vos projets immédiats</a:t>
            </a:r>
            <a:r>
              <a:rPr lang="en-US" sz="800" dirty="0" smtClean="0">
                <a:solidFill>
                  <a:schemeClr val="tx1"/>
                </a:solidFill>
                <a:latin typeface="+mj-lt"/>
              </a:rPr>
              <a:t>? Base </a:t>
            </a:r>
            <a:r>
              <a:rPr lang="fr-CA" sz="800" dirty="0" smtClean="0">
                <a:solidFill>
                  <a:schemeClr val="tx1"/>
                </a:solidFill>
                <a:latin typeface="+mj-lt"/>
              </a:rPr>
              <a:t>: Tous les répondants, 2013 (n=2501); 2014 (n=2046) </a:t>
            </a:r>
            <a:br>
              <a:rPr lang="fr-CA" sz="800" dirty="0" smtClean="0">
                <a:solidFill>
                  <a:schemeClr val="tx1"/>
                </a:solidFill>
                <a:latin typeface="+mj-lt"/>
              </a:rPr>
            </a:br>
            <a:r>
              <a:rPr lang="fr-CA" sz="800" dirty="0" smtClean="0">
                <a:solidFill>
                  <a:schemeClr val="tx1"/>
                </a:solidFill>
                <a:latin typeface="+mj-lt"/>
              </a:rPr>
              <a:t>Q13</a:t>
            </a:r>
            <a:r>
              <a:rPr lang="fr-CA" sz="800" dirty="0">
                <a:solidFill>
                  <a:schemeClr val="tx1"/>
                </a:solidFill>
                <a:latin typeface="+mj-lt"/>
              </a:rPr>
              <a:t>. Lequel des énoncés suivants décrit le mieux les études que vous désirez poursuivre? </a:t>
            </a:r>
            <a:r>
              <a:rPr lang="fr-CA" sz="800" dirty="0" smtClean="0">
                <a:solidFill>
                  <a:schemeClr val="tx1"/>
                </a:solidFill>
                <a:latin typeface="+mj-lt"/>
              </a:rPr>
              <a:t>Base : Les participants qui ont répondu « Poursuivre mes études » à la Q12, 2013 (n=398); 2014 (n=355)</a:t>
            </a:r>
            <a:endParaRPr lang="fr-CA" sz="800" dirty="0">
              <a:solidFill>
                <a:schemeClr val="tx1"/>
              </a:solidFill>
              <a:latin typeface="+mj-lt"/>
            </a:endParaRPr>
          </a:p>
        </p:txBody>
      </p:sp>
      <p:sp>
        <p:nvSpPr>
          <p:cNvPr id="1048" name="Text Box 28"/>
          <p:cNvSpPr txBox="1">
            <a:spLocks noChangeArrowheads="1"/>
          </p:cNvSpPr>
          <p:nvPr>
            <p:custDataLst>
              <p:tags r:id="rId8"/>
            </p:custDataLst>
          </p:nvPr>
        </p:nvSpPr>
        <p:spPr bwMode="auto">
          <a:xfrm>
            <a:off x="644525" y="2010878"/>
            <a:ext cx="3829050"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Plans actuels après l’obtention du diplôme</a:t>
            </a:r>
            <a:endParaRPr lang="fr-CA" sz="1400" dirty="0">
              <a:solidFill>
                <a:srgbClr val="003399"/>
              </a:solidFill>
              <a:latin typeface="+mj-lt"/>
            </a:endParaRPr>
          </a:p>
        </p:txBody>
      </p:sp>
      <p:sp>
        <p:nvSpPr>
          <p:cNvPr id="43" name="Content Placeholder 25"/>
          <p:cNvSpPr txBox="1">
            <a:spLocks/>
          </p:cNvSpPr>
          <p:nvPr>
            <p:custDataLst>
              <p:tags r:id="rId9"/>
            </p:custDataLst>
          </p:nvPr>
        </p:nvSpPr>
        <p:spPr>
          <a:xfrm>
            <a:off x="301625" y="650974"/>
            <a:ext cx="8580092" cy="1369606"/>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600"/>
              </a:spcBef>
              <a:spcAft>
                <a:spcPts val="0"/>
              </a:spcAft>
              <a:buFont typeface="Wingdings" pitchFamily="2" charset="2"/>
              <a:buChar char="§"/>
              <a:defRPr/>
            </a:pPr>
            <a:r>
              <a:rPr lang="fr-CA" sz="1200" b="0" dirty="0" smtClean="0">
                <a:solidFill>
                  <a:schemeClr val="tx1"/>
                </a:solidFill>
                <a:latin typeface="+mj-lt"/>
              </a:rPr>
              <a:t>Les trois quarts des étudiants, soit la vaste majorité d’entre eux, ont l’intention d’entrer sur le marché du travail après avoir obtenu leur diplôme, ce qui représente une proportion moins élevée qu’en 2013, tandis qu’environ deux étudiants sur dix envisagent de poursuivre leurs études.  </a:t>
            </a:r>
          </a:p>
          <a:p>
            <a:pPr marL="182563" indent="-182563" algn="l" fontAlgn="auto">
              <a:spcBef>
                <a:spcPts val="600"/>
              </a:spcBef>
              <a:spcAft>
                <a:spcPts val="0"/>
              </a:spcAft>
              <a:buFont typeface="Wingdings" pitchFamily="2" charset="2"/>
              <a:buChar char="§"/>
              <a:defRPr/>
            </a:pPr>
            <a:r>
              <a:rPr lang="fr-CA" sz="1200" b="0" dirty="0" smtClean="0">
                <a:solidFill>
                  <a:srgbClr val="1F497D"/>
                </a:solidFill>
                <a:latin typeface="+mj-lt"/>
              </a:rPr>
              <a:t>Parmi ceux qui prévoient poursuivre leurs études, les trois quarts des étudiants prévoient poursuivre des études supérieures en génie, tandis qu’environ un sur dix envisage de poursuivre des études dans une autre discipline, des études supérieures dans une autre discipline ou des études de MBA. Comparativement à 2013, les étudiants sont moins susceptibles d’avoir l’intention de poursuivre des études de MBA après l’obtention de leur diplôme. </a:t>
            </a:r>
            <a:endParaRPr lang="fr-CA" sz="1200" b="0" dirty="0">
              <a:solidFill>
                <a:schemeClr val="tx1"/>
              </a:solidFill>
              <a:latin typeface="+mj-lt"/>
            </a:endParaRPr>
          </a:p>
        </p:txBody>
      </p:sp>
      <p:graphicFrame>
        <p:nvGraphicFramePr>
          <p:cNvPr id="23" name="Table 22"/>
          <p:cNvGraphicFramePr>
            <a:graphicFrameLocks noGrp="1"/>
          </p:cNvGraphicFramePr>
          <p:nvPr>
            <p:custDataLst>
              <p:tags r:id="rId10"/>
            </p:custDataLst>
            <p:extLst>
              <p:ext uri="{D42A27DB-BD31-4B8C-83A1-F6EECF244321}">
                <p14:modId xmlns:p14="http://schemas.microsoft.com/office/powerpoint/2010/main" val="1789358380"/>
              </p:ext>
            </p:extLst>
          </p:nvPr>
        </p:nvGraphicFramePr>
        <p:xfrm>
          <a:off x="-166255" y="2523154"/>
          <a:ext cx="1372238" cy="3733140"/>
        </p:xfrm>
        <a:graphic>
          <a:graphicData uri="http://schemas.openxmlformats.org/drawingml/2006/table">
            <a:tbl>
              <a:tblPr/>
              <a:tblGrid>
                <a:gridCol w="1372238"/>
              </a:tblGrid>
              <a:tr h="622190">
                <a:tc>
                  <a:txBody>
                    <a:bodyPr/>
                    <a:lstStyle/>
                    <a:p>
                      <a:pPr algn="r" fontAlgn="b"/>
                      <a:r>
                        <a:rPr lang="fr-CA" sz="1300" b="1" i="0" u="none" strike="noStrike" noProof="0" dirty="0" smtClean="0">
                          <a:latin typeface="+mn-lt"/>
                        </a:rPr>
                        <a:t>Entrer sur le marché du travail</a:t>
                      </a:r>
                      <a:endParaRPr lang="fr-CA" sz="1300" b="1" i="0" u="none" strike="noStrike" noProof="0" dirty="0">
                        <a:latin typeface="+mn-lt"/>
                      </a:endParaRPr>
                    </a:p>
                  </a:txBody>
                  <a:tcPr marL="5644" marR="5644" marT="5644" marB="0" anchor="b">
                    <a:lnL>
                      <a:noFill/>
                    </a:lnL>
                    <a:lnR>
                      <a:noFill/>
                    </a:lnR>
                    <a:lnT>
                      <a:noFill/>
                    </a:lnT>
                    <a:lnB>
                      <a:noFill/>
                    </a:lnB>
                    <a:lnTlToBr w="12700" cmpd="sng">
                      <a:noFill/>
                      <a:prstDash val="solid"/>
                    </a:lnTlToBr>
                    <a:lnBlToTr w="12700" cmpd="sng">
                      <a:noFill/>
                      <a:prstDash val="solid"/>
                    </a:lnBlToTr>
                  </a:tcPr>
                </a:tc>
              </a:tr>
              <a:tr h="622190">
                <a:tc>
                  <a:txBody>
                    <a:bodyPr/>
                    <a:lstStyle/>
                    <a:p>
                      <a:pPr algn="r" fontAlgn="b"/>
                      <a:r>
                        <a:rPr lang="fr-CA" sz="900" b="0" i="0" u="none" strike="noStrike" noProof="0" dirty="0" smtClean="0">
                          <a:solidFill>
                            <a:schemeClr val="tx2"/>
                          </a:solidFill>
                          <a:latin typeface="Arial Narrow" pitchFamily="34" charset="0"/>
                        </a:rPr>
                        <a:t>(n=1541)</a:t>
                      </a:r>
                    </a:p>
                    <a:p>
                      <a:pPr marL="0" marR="0" indent="0" algn="r" defTabSz="914400" rtl="0" eaLnBrk="1" fontAlgn="b" latinLnBrk="0" hangingPunct="1">
                        <a:lnSpc>
                          <a:spcPct val="100000"/>
                        </a:lnSpc>
                        <a:spcBef>
                          <a:spcPts val="0"/>
                        </a:spcBef>
                        <a:spcAft>
                          <a:spcPts val="0"/>
                        </a:spcAft>
                        <a:buClrTx/>
                        <a:buSzTx/>
                        <a:buFontTx/>
                        <a:buNone/>
                        <a:tabLst/>
                        <a:defRPr/>
                      </a:pPr>
                      <a:r>
                        <a:rPr lang="fr-CA" sz="900" b="0" i="0" u="none" strike="noStrike" noProof="0" dirty="0" smtClean="0">
                          <a:solidFill>
                            <a:schemeClr val="tx2"/>
                          </a:solidFill>
                          <a:latin typeface="Arial Narrow" pitchFamily="34" charset="0"/>
                        </a:rPr>
                        <a:t>(n=1946)</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22190">
                <a:tc>
                  <a:txBody>
                    <a:bodyPr/>
                    <a:lstStyle/>
                    <a:p>
                      <a:pPr algn="r" fontAlgn="b"/>
                      <a:r>
                        <a:rPr lang="fr-CA" sz="1300" b="1" i="0" u="none" strike="noStrike" noProof="0" dirty="0" smtClean="0">
                          <a:latin typeface="+mn-lt"/>
                        </a:rPr>
                        <a:t>Poursuivre des études</a:t>
                      </a:r>
                      <a:endParaRPr lang="fr-CA" sz="13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622190">
                <a:tc>
                  <a:txBody>
                    <a:bodyPr/>
                    <a:lstStyle/>
                    <a:p>
                      <a:pPr algn="r" fontAlgn="b"/>
                      <a:r>
                        <a:rPr lang="fr-CA" sz="900" b="0" i="0" u="none" strike="noStrike" noProof="0" dirty="0" smtClean="0">
                          <a:solidFill>
                            <a:schemeClr val="tx2"/>
                          </a:solidFill>
                          <a:latin typeface="Arial Narrow" pitchFamily="34" charset="0"/>
                        </a:rPr>
                        <a:t>(n=355)</a:t>
                      </a:r>
                    </a:p>
                    <a:p>
                      <a:pPr marL="0" marR="0" indent="0" algn="r" defTabSz="914400" rtl="0" eaLnBrk="1" fontAlgn="b" latinLnBrk="0" hangingPunct="1">
                        <a:lnSpc>
                          <a:spcPct val="100000"/>
                        </a:lnSpc>
                        <a:spcBef>
                          <a:spcPts val="0"/>
                        </a:spcBef>
                        <a:spcAft>
                          <a:spcPts val="0"/>
                        </a:spcAft>
                        <a:buClrTx/>
                        <a:buSzTx/>
                        <a:buFontTx/>
                        <a:buNone/>
                        <a:tabLst/>
                        <a:defRPr/>
                      </a:pPr>
                      <a:r>
                        <a:rPr lang="fr-CA" sz="900" b="0" i="0" u="none" strike="noStrike" noProof="0" dirty="0" smtClean="0">
                          <a:latin typeface="Arial Narrow" pitchFamily="34" charset="0"/>
                        </a:rPr>
                        <a:t> </a:t>
                      </a:r>
                      <a:r>
                        <a:rPr lang="fr-CA" sz="900" b="0" i="0" u="none" strike="noStrike" noProof="0" dirty="0" smtClean="0">
                          <a:solidFill>
                            <a:schemeClr val="tx2"/>
                          </a:solidFill>
                          <a:latin typeface="Arial Narrow" pitchFamily="34" charset="0"/>
                        </a:rPr>
                        <a:t>(n=404)</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22190">
                <a:tc>
                  <a:txBody>
                    <a:bodyPr/>
                    <a:lstStyle/>
                    <a:p>
                      <a:pPr algn="r" fontAlgn="b"/>
                      <a:r>
                        <a:rPr lang="fr-CA" sz="1300" b="1" i="0" u="none" strike="noStrike" noProof="0" dirty="0" smtClean="0">
                          <a:latin typeface="+mn-lt"/>
                        </a:rPr>
                        <a:t>Ne sait pas / incertain(e)</a:t>
                      </a:r>
                      <a:endParaRPr lang="fr-CA" sz="13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622190">
                <a:tc>
                  <a:txBody>
                    <a:bodyPr/>
                    <a:lstStyle/>
                    <a:p>
                      <a:pPr algn="r" fontAlgn="b"/>
                      <a:r>
                        <a:rPr lang="en-US" sz="900" b="0" i="0" u="none" strike="noStrike" dirty="0">
                          <a:solidFill>
                            <a:schemeClr val="tx2"/>
                          </a:solidFill>
                          <a:latin typeface="Arial Narrow" pitchFamily="34" charset="0"/>
                        </a:rPr>
                        <a:t> </a:t>
                      </a:r>
                      <a:r>
                        <a:rPr lang="en-US" sz="900" b="0" i="0" u="none" strike="noStrike" dirty="0" smtClean="0">
                          <a:solidFill>
                            <a:schemeClr val="tx2"/>
                          </a:solidFill>
                          <a:latin typeface="Arial Narrow" pitchFamily="34" charset="0"/>
                        </a:rPr>
                        <a:t>(n=102)</a:t>
                      </a:r>
                    </a:p>
                    <a:p>
                      <a:pPr marL="0" marR="0" indent="0" algn="r"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solidFill>
                            <a:schemeClr val="tx2"/>
                          </a:solidFill>
                          <a:latin typeface="Arial Narrow" pitchFamily="34" charset="0"/>
                        </a:rPr>
                        <a:t>(n=105)</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4" name="Table 23"/>
          <p:cNvGraphicFramePr>
            <a:graphicFrameLocks noGrp="1"/>
          </p:cNvGraphicFramePr>
          <p:nvPr>
            <p:custDataLst>
              <p:tags r:id="rId11"/>
            </p:custDataLst>
            <p:extLst>
              <p:ext uri="{D42A27DB-BD31-4B8C-83A1-F6EECF244321}">
                <p14:modId xmlns:p14="http://schemas.microsoft.com/office/powerpoint/2010/main" val="1759123306"/>
              </p:ext>
            </p:extLst>
          </p:nvPr>
        </p:nvGraphicFramePr>
        <p:xfrm>
          <a:off x="3986784" y="2138480"/>
          <a:ext cx="3288291" cy="3923228"/>
        </p:xfrm>
        <a:graphic>
          <a:graphicData uri="http://schemas.openxmlformats.org/drawingml/2006/table">
            <a:tbl>
              <a:tblPr/>
              <a:tblGrid>
                <a:gridCol w="3288291"/>
              </a:tblGrid>
              <a:tr h="507471">
                <a:tc>
                  <a:txBody>
                    <a:bodyPr/>
                    <a:lstStyle/>
                    <a:p>
                      <a:pPr algn="r" fontAlgn="ctr"/>
                      <a:r>
                        <a:rPr lang="fr-CA" sz="1200" b="1" i="0" u="none" strike="noStrike" kern="1200" noProof="0" dirty="0" smtClean="0">
                          <a:solidFill>
                            <a:schemeClr val="tx1"/>
                          </a:solidFill>
                          <a:latin typeface="+mn-lt"/>
                          <a:ea typeface="+mn-ea"/>
                          <a:cs typeface="+mn-cs"/>
                        </a:rPr>
                        <a:t>Poursuivre</a:t>
                      </a:r>
                      <a:r>
                        <a:rPr lang="fr-CA" sz="1200" b="1" i="0" u="none" strike="noStrike" kern="1200" baseline="0" noProof="0" dirty="0" smtClean="0">
                          <a:solidFill>
                            <a:schemeClr val="tx1"/>
                          </a:solidFill>
                          <a:latin typeface="+mn-lt"/>
                          <a:ea typeface="+mn-ea"/>
                          <a:cs typeface="+mn-cs"/>
                        </a:rPr>
                        <a:t> des é</a:t>
                      </a:r>
                      <a:r>
                        <a:rPr lang="fr-CA" sz="1200" b="1" i="0" u="none" strike="noStrike" kern="1200" noProof="0" dirty="0" smtClean="0">
                          <a:solidFill>
                            <a:schemeClr val="tx1"/>
                          </a:solidFill>
                          <a:latin typeface="+mn-lt"/>
                          <a:ea typeface="+mn-ea"/>
                          <a:cs typeface="+mn-cs"/>
                        </a:rPr>
                        <a:t>tudes supérieures</a:t>
                      </a:r>
                      <a:r>
                        <a:rPr lang="fr-CA" sz="1200" b="1" i="0" u="none" strike="noStrike" kern="1200" baseline="0" noProof="0" dirty="0" smtClean="0">
                          <a:solidFill>
                            <a:schemeClr val="tx1"/>
                          </a:solidFill>
                          <a:latin typeface="+mn-lt"/>
                          <a:ea typeface="+mn-ea"/>
                          <a:cs typeface="+mn-cs"/>
                        </a:rPr>
                        <a:t> en génie</a:t>
                      </a:r>
                      <a:endParaRPr lang="fr-CA" sz="1200" b="1" i="0" u="none" strike="noStrike" kern="1200" noProof="0" dirty="0">
                        <a:solidFill>
                          <a:schemeClr val="tx1"/>
                        </a:solidFill>
                        <a:latin typeface="+mn-lt"/>
                        <a:ea typeface="+mn-ea"/>
                        <a:cs typeface="+mn-cs"/>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300449">
                <a:tc>
                  <a:txBody>
                    <a:bodyPr/>
                    <a:lstStyle/>
                    <a:p>
                      <a:pPr algn="r" fontAlgn="b"/>
                      <a:r>
                        <a:rPr lang="fr-CA" sz="800" b="0" i="0" u="none" strike="noStrike" noProof="0" dirty="0" smtClean="0">
                          <a:solidFill>
                            <a:schemeClr val="tx2"/>
                          </a:solidFill>
                          <a:latin typeface="Arial Narrow" pitchFamily="34" charset="0"/>
                        </a:rPr>
                        <a:t>(n=263)</a:t>
                      </a:r>
                    </a:p>
                    <a:p>
                      <a:pPr marL="0" marR="0" indent="0" algn="r" defTabSz="914400" rtl="0" eaLnBrk="1" fontAlgn="b" latinLnBrk="0" hangingPunct="1">
                        <a:lnSpc>
                          <a:spcPct val="100000"/>
                        </a:lnSpc>
                        <a:spcBef>
                          <a:spcPts val="0"/>
                        </a:spcBef>
                        <a:spcAft>
                          <a:spcPts val="0"/>
                        </a:spcAft>
                        <a:buClrTx/>
                        <a:buSzTx/>
                        <a:buFontTx/>
                        <a:buNone/>
                        <a:tabLst/>
                        <a:defRPr/>
                      </a:pPr>
                      <a:r>
                        <a:rPr lang="fr-CA" sz="800" b="0" i="0" u="none" strike="noStrike" noProof="0" dirty="0" smtClean="0">
                          <a:solidFill>
                            <a:schemeClr val="tx2"/>
                          </a:solidFill>
                          <a:latin typeface="Arial Narrow" pitchFamily="34" charset="0"/>
                        </a:rPr>
                        <a:t>(n=280)</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1615">
                <a:tc>
                  <a:txBody>
                    <a:bodyPr/>
                    <a:lstStyle/>
                    <a:p>
                      <a:pPr algn="r" fontAlgn="b"/>
                      <a:r>
                        <a:rPr lang="fr-CA" sz="1200" b="1" i="0" u="none" strike="noStrike" noProof="0" dirty="0" smtClean="0">
                          <a:latin typeface="+mn-lt"/>
                        </a:rPr>
                        <a:t>Poursuivre</a:t>
                      </a:r>
                      <a:r>
                        <a:rPr lang="fr-CA" sz="1200" b="1" i="0" u="none" strike="noStrike" baseline="0" noProof="0" dirty="0" smtClean="0">
                          <a:latin typeface="+mn-lt"/>
                        </a:rPr>
                        <a:t> des études dans une autre discipline</a:t>
                      </a:r>
                      <a:endParaRPr lang="fr-CA" sz="12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503885">
                <a:tc>
                  <a:txBody>
                    <a:bodyPr/>
                    <a:lstStyle/>
                    <a:p>
                      <a:pPr algn="r" fontAlgn="b"/>
                      <a:r>
                        <a:rPr lang="fr-CA" sz="800" b="0" i="0" u="none" strike="noStrike" noProof="0" dirty="0" smtClean="0">
                          <a:solidFill>
                            <a:schemeClr val="tx2"/>
                          </a:solidFill>
                          <a:latin typeface="Arial Narrow" pitchFamily="34" charset="0"/>
                        </a:rPr>
                        <a:t>(n=32)</a:t>
                      </a:r>
                    </a:p>
                    <a:p>
                      <a:pPr marL="0" marR="0" indent="0" algn="r" defTabSz="914400" rtl="0" eaLnBrk="1" fontAlgn="b" latinLnBrk="0" hangingPunct="1">
                        <a:lnSpc>
                          <a:spcPct val="100000"/>
                        </a:lnSpc>
                        <a:spcBef>
                          <a:spcPts val="0"/>
                        </a:spcBef>
                        <a:spcAft>
                          <a:spcPts val="0"/>
                        </a:spcAft>
                        <a:buClrTx/>
                        <a:buSzTx/>
                        <a:buFontTx/>
                        <a:buNone/>
                        <a:tabLst/>
                        <a:defRPr/>
                      </a:pPr>
                      <a:r>
                        <a:rPr lang="fr-CA" sz="800" b="0" i="0" u="none" strike="noStrike" noProof="0" dirty="0" smtClean="0">
                          <a:solidFill>
                            <a:schemeClr val="tx2"/>
                          </a:solidFill>
                          <a:latin typeface="Arial Narrow" pitchFamily="34" charset="0"/>
                        </a:rPr>
                        <a:t> (n=33)</a:t>
                      </a:r>
                    </a:p>
                  </a:txBody>
                  <a:tcPr marL="5644" marR="5644" marT="5644"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21615">
                <a:tc>
                  <a:txBody>
                    <a:bodyPr/>
                    <a:lstStyle/>
                    <a:p>
                      <a:pPr algn="r" fontAlgn="b"/>
                      <a:r>
                        <a:rPr lang="fr-CA" sz="1200" b="1" i="0" u="none" strike="noStrike" noProof="0" dirty="0" smtClean="0">
                          <a:latin typeface="+mn-lt"/>
                        </a:rPr>
                        <a:t>Poursuivre</a:t>
                      </a:r>
                      <a:r>
                        <a:rPr lang="fr-CA" sz="1200" b="1" i="0" u="none" strike="noStrike" baseline="0" noProof="0" dirty="0" smtClean="0">
                          <a:latin typeface="+mn-lt"/>
                        </a:rPr>
                        <a:t> des études supérieures dans une autre discipline</a:t>
                      </a:r>
                      <a:endParaRPr lang="fr-CA" sz="12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91185">
                <a:tc>
                  <a:txBody>
                    <a:bodyPr/>
                    <a:lstStyle/>
                    <a:p>
                      <a:pPr algn="r" fontAlgn="b"/>
                      <a:r>
                        <a:rPr lang="fr-CA" sz="800" b="0" i="0" u="none" strike="noStrike" noProof="0" dirty="0" smtClean="0">
                          <a:solidFill>
                            <a:schemeClr val="tx2"/>
                          </a:solidFill>
                          <a:latin typeface="Arial Narrow" pitchFamily="34" charset="0"/>
                        </a:rPr>
                        <a:t>(n=26)</a:t>
                      </a:r>
                    </a:p>
                    <a:p>
                      <a:pPr marL="0" marR="0" indent="0" algn="r" defTabSz="914400" rtl="0" eaLnBrk="1" fontAlgn="b" latinLnBrk="0" hangingPunct="1">
                        <a:lnSpc>
                          <a:spcPct val="100000"/>
                        </a:lnSpc>
                        <a:spcBef>
                          <a:spcPts val="0"/>
                        </a:spcBef>
                        <a:spcAft>
                          <a:spcPts val="0"/>
                        </a:spcAft>
                        <a:buClrTx/>
                        <a:buSzTx/>
                        <a:buFontTx/>
                        <a:buNone/>
                        <a:tabLst/>
                        <a:defRPr/>
                      </a:pPr>
                      <a:r>
                        <a:rPr lang="fr-CA" sz="800" b="0" i="0" u="none" strike="noStrike" noProof="0" dirty="0" smtClean="0">
                          <a:solidFill>
                            <a:schemeClr val="tx2"/>
                          </a:solidFill>
                          <a:latin typeface="Arial Narrow" pitchFamily="34" charset="0"/>
                        </a:rPr>
                        <a:t> (n=27)</a:t>
                      </a:r>
                    </a:p>
                  </a:txBody>
                  <a:tcPr marL="5644" marR="5644" marT="5644"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21615">
                <a:tc>
                  <a:txBody>
                    <a:bodyPr/>
                    <a:lstStyle/>
                    <a:p>
                      <a:pPr algn="r" fontAlgn="b"/>
                      <a:r>
                        <a:rPr lang="fr-CA" sz="1200" b="1" i="0" u="none" strike="noStrike" noProof="0" dirty="0" smtClean="0">
                          <a:latin typeface="+mn-lt"/>
                        </a:rPr>
                        <a:t>Poursuivre des études de MBA</a:t>
                      </a:r>
                      <a:endParaRPr lang="fr-CA" sz="12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92374">
                <a:tc>
                  <a:txBody>
                    <a:bodyPr/>
                    <a:lstStyle/>
                    <a:p>
                      <a:pPr algn="r" fontAlgn="b"/>
                      <a:r>
                        <a:rPr lang="fr-CA" sz="800" b="0" i="0" u="none" strike="noStrike" noProof="0" dirty="0" smtClean="0">
                          <a:solidFill>
                            <a:schemeClr val="tx2"/>
                          </a:solidFill>
                          <a:latin typeface="Arial Narrow" pitchFamily="34" charset="0"/>
                        </a:rPr>
                        <a:t>(n=14)</a:t>
                      </a:r>
                    </a:p>
                    <a:p>
                      <a:pPr marL="0" marR="0" indent="0" algn="r" defTabSz="914400" rtl="0" eaLnBrk="1" fontAlgn="b" latinLnBrk="0" hangingPunct="1">
                        <a:lnSpc>
                          <a:spcPct val="100000"/>
                        </a:lnSpc>
                        <a:spcBef>
                          <a:spcPts val="0"/>
                        </a:spcBef>
                        <a:spcAft>
                          <a:spcPts val="0"/>
                        </a:spcAft>
                        <a:buClrTx/>
                        <a:buSzTx/>
                        <a:buFontTx/>
                        <a:buNone/>
                        <a:tabLst/>
                        <a:defRPr/>
                      </a:pPr>
                      <a:r>
                        <a:rPr lang="fr-CA" sz="800" b="0" i="0" u="none" strike="noStrike" noProof="0" dirty="0" smtClean="0">
                          <a:latin typeface="Arial Narrow" pitchFamily="34" charset="0"/>
                        </a:rPr>
                        <a:t> </a:t>
                      </a:r>
                      <a:r>
                        <a:rPr lang="fr-CA" sz="800" b="0" i="0" u="none" strike="noStrike" noProof="0" dirty="0" smtClean="0">
                          <a:solidFill>
                            <a:schemeClr val="tx2"/>
                          </a:solidFill>
                          <a:latin typeface="Arial Narrow" pitchFamily="34" charset="0"/>
                        </a:rPr>
                        <a:t>(n=37)</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42027">
                <a:tc>
                  <a:txBody>
                    <a:bodyPr/>
                    <a:lstStyle/>
                    <a:p>
                      <a:pPr algn="r" fontAlgn="b"/>
                      <a:r>
                        <a:rPr lang="fr-CA" sz="1200" b="1" i="0" u="none" strike="noStrike" noProof="0" dirty="0" smtClean="0">
                          <a:latin typeface="+mn-lt"/>
                        </a:rPr>
                        <a:t>Ne sait pas / incertain(e)</a:t>
                      </a:r>
                      <a:endParaRPr lang="fr-CA" sz="1200" b="1" i="0" u="none" strike="noStrike" noProof="0" dirty="0">
                        <a:latin typeface="+mn-lt"/>
                      </a:endParaRPr>
                    </a:p>
                  </a:txBody>
                  <a:tcPr marL="5644" marR="5644" marT="5644"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1203">
                <a:tc>
                  <a:txBody>
                    <a:bodyPr/>
                    <a:lstStyle/>
                    <a:p>
                      <a:pPr algn="r" fontAlgn="b"/>
                      <a:r>
                        <a:rPr lang="en-US" sz="800" b="0" i="0" u="none" strike="noStrike" dirty="0" smtClean="0">
                          <a:solidFill>
                            <a:schemeClr val="tx2"/>
                          </a:solidFill>
                          <a:latin typeface="Arial Narrow" pitchFamily="34" charset="0"/>
                        </a:rPr>
                        <a:t>(n=7)</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(n=16)</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Isosceles Triangle 15"/>
          <p:cNvSpPr/>
          <p:nvPr>
            <p:custDataLst>
              <p:tags r:id="rId12"/>
            </p:custDataLst>
          </p:nvPr>
        </p:nvSpPr>
        <p:spPr>
          <a:xfrm rot="10800000">
            <a:off x="4053202" y="2873085"/>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Isosceles Triangle 13"/>
          <p:cNvSpPr/>
          <p:nvPr>
            <p:custDataLst>
              <p:tags r:id="rId13"/>
            </p:custDataLst>
          </p:nvPr>
        </p:nvSpPr>
        <p:spPr>
          <a:xfrm rot="10800000">
            <a:off x="7710488" y="4739984"/>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7"/>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Lieu </a:t>
            </a:r>
            <a:r>
              <a:rPr lang="fr-CA" dirty="0"/>
              <a:t>des études supérieures </a:t>
            </a:r>
            <a:r>
              <a:rPr lang="fr-CA" dirty="0" smtClean="0"/>
              <a:t>projetées</a:t>
            </a:r>
          </a:p>
        </p:txBody>
      </p:sp>
      <p:sp>
        <p:nvSpPr>
          <p:cNvPr id="1029" name="Slide Number Placeholder 4"/>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F4B0E91A-52E4-46AE-BC5D-8269CCBD0B20}" type="slidenum">
              <a:rPr lang="en-US"/>
              <a:pPr/>
              <a:t>14</a:t>
            </a:fld>
            <a:endParaRPr lang="en-US" dirty="0"/>
          </a:p>
        </p:txBody>
      </p:sp>
      <p:graphicFrame>
        <p:nvGraphicFramePr>
          <p:cNvPr id="45" name="Object 13"/>
          <p:cNvGraphicFramePr>
            <a:graphicFrameLocks noGrp="1" noChangeAspect="1"/>
          </p:cNvGraphicFramePr>
          <p:nvPr>
            <p:ph sz="half" idx="4294967295"/>
            <p:custDataLst>
              <p:tags r:id="rId3"/>
            </p:custDataLst>
            <p:extLst>
              <p:ext uri="{D42A27DB-BD31-4B8C-83A1-F6EECF244321}">
                <p14:modId xmlns:p14="http://schemas.microsoft.com/office/powerpoint/2010/main" val="1011165508"/>
              </p:ext>
            </p:extLst>
          </p:nvPr>
        </p:nvGraphicFramePr>
        <p:xfrm>
          <a:off x="1866900" y="1778236"/>
          <a:ext cx="5695950" cy="4540776"/>
        </p:xfrm>
        <a:graphic>
          <a:graphicData uri="http://schemas.openxmlformats.org/drawingml/2006/chart">
            <c:chart xmlns:c="http://schemas.openxmlformats.org/drawingml/2006/chart" xmlns:r="http://schemas.openxmlformats.org/officeDocument/2006/relationships" r:id="rId10"/>
          </a:graphicData>
        </a:graphic>
      </p:graphicFrame>
      <p:sp>
        <p:nvSpPr>
          <p:cNvPr id="2" name="Text Box 11"/>
          <p:cNvSpPr txBox="1">
            <a:spLocks noChangeArrowheads="1"/>
          </p:cNvSpPr>
          <p:nvPr>
            <p:custDataLst>
              <p:tags r:id="rId4"/>
            </p:custDataLst>
          </p:nvPr>
        </p:nvSpPr>
        <p:spPr bwMode="auto">
          <a:xfrm>
            <a:off x="352424" y="6357800"/>
            <a:ext cx="8520113" cy="215444"/>
          </a:xfrm>
          <a:prstGeom prst="rect">
            <a:avLst/>
          </a:prstGeom>
          <a:noFill/>
          <a:ln w="25400" algn="ctr">
            <a:noFill/>
            <a:miter lim="800000"/>
            <a:headEnd/>
            <a:tailEnd/>
          </a:ln>
        </p:spPr>
        <p:txBody>
          <a:bodyPr wrap="square">
            <a:spAutoFit/>
          </a:bodyPr>
          <a:lstStyle/>
          <a:p>
            <a:pPr algn="l">
              <a:defRPr/>
            </a:pPr>
            <a:r>
              <a:rPr lang="en-US" sz="800" dirty="0" smtClean="0">
                <a:solidFill>
                  <a:schemeClr val="tx1"/>
                </a:solidFill>
                <a:latin typeface="+mj-lt"/>
              </a:rPr>
              <a:t>Q13B. </a:t>
            </a:r>
            <a:r>
              <a:rPr lang="fr-CA" sz="800" dirty="0">
                <a:solidFill>
                  <a:schemeClr val="tx1"/>
                </a:solidFill>
                <a:latin typeface="+mj-lt"/>
              </a:rPr>
              <a:t>Où projetez-vous poursuivre ces études</a:t>
            </a:r>
            <a:r>
              <a:rPr lang="en-US" sz="800" dirty="0" smtClean="0">
                <a:solidFill>
                  <a:schemeClr val="tx1"/>
                </a:solidFill>
                <a:latin typeface="+mj-lt"/>
              </a:rPr>
              <a:t>? Base : </a:t>
            </a:r>
            <a:r>
              <a:rPr lang="fr-CA" sz="800" dirty="0">
                <a:solidFill>
                  <a:schemeClr val="tx1"/>
                </a:solidFill>
                <a:latin typeface="+mj-lt"/>
              </a:rPr>
              <a:t>Poursuivre mes études après l’obtention de mon </a:t>
            </a:r>
            <a:r>
              <a:rPr lang="fr-CA" sz="800" dirty="0" smtClean="0">
                <a:solidFill>
                  <a:schemeClr val="tx1"/>
                </a:solidFill>
                <a:latin typeface="+mj-lt"/>
              </a:rPr>
              <a:t>diplôme – 2013 (n=398); 2014 (n=355)</a:t>
            </a:r>
            <a:endParaRPr lang="fr-CA" sz="800" dirty="0">
              <a:solidFill>
                <a:schemeClr val="tx1"/>
              </a:solidFill>
              <a:latin typeface="+mj-lt"/>
            </a:endParaRPr>
          </a:p>
        </p:txBody>
      </p:sp>
      <p:sp>
        <p:nvSpPr>
          <p:cNvPr id="1049" name="Text Box 29"/>
          <p:cNvSpPr txBox="1">
            <a:spLocks noChangeArrowheads="1"/>
          </p:cNvSpPr>
          <p:nvPr>
            <p:custDataLst>
              <p:tags r:id="rId5"/>
            </p:custDataLst>
          </p:nvPr>
        </p:nvSpPr>
        <p:spPr bwMode="auto">
          <a:xfrm>
            <a:off x="2399435" y="1470459"/>
            <a:ext cx="3829050"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Lieu des études projetées</a:t>
            </a:r>
            <a:endParaRPr lang="fr-CA" sz="1400" dirty="0">
              <a:solidFill>
                <a:srgbClr val="003399"/>
              </a:solidFill>
              <a:latin typeface="+mj-lt"/>
            </a:endParaRPr>
          </a:p>
        </p:txBody>
      </p:sp>
      <p:sp>
        <p:nvSpPr>
          <p:cNvPr id="43" name="Content Placeholder 25"/>
          <p:cNvSpPr txBox="1">
            <a:spLocks/>
          </p:cNvSpPr>
          <p:nvPr>
            <p:custDataLst>
              <p:tags r:id="rId6"/>
            </p:custDataLst>
          </p:nvPr>
        </p:nvSpPr>
        <p:spPr>
          <a:xfrm>
            <a:off x="327025" y="726898"/>
            <a:ext cx="8444338" cy="723275"/>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600"/>
              </a:spcBef>
              <a:spcAft>
                <a:spcPts val="0"/>
              </a:spcAft>
              <a:buFont typeface="Wingdings" pitchFamily="2" charset="2"/>
              <a:buChar char="§"/>
              <a:defRPr/>
            </a:pPr>
            <a:r>
              <a:rPr lang="fr-CA" sz="1400" b="0" dirty="0" smtClean="0">
                <a:solidFill>
                  <a:srgbClr val="1F497D"/>
                </a:solidFill>
                <a:latin typeface="Calibri"/>
              </a:rPr>
              <a:t>Parmi les étudiants qui projettent de poursuivre leurs études, près de la moitié a l’intention d’étudier en Ontario, environ deux sur dix envisagent d’aller au Québec et un sur dix pense étudier à l’étranger. </a:t>
            </a:r>
          </a:p>
          <a:p>
            <a:pPr marL="182563" lvl="0" indent="-182563" algn="l" fontAlgn="auto">
              <a:spcBef>
                <a:spcPts val="600"/>
              </a:spcBef>
              <a:spcAft>
                <a:spcPts val="0"/>
              </a:spcAft>
              <a:buFont typeface="Wingdings" pitchFamily="2" charset="2"/>
              <a:buChar char="§"/>
              <a:defRPr/>
            </a:pPr>
            <a:r>
              <a:rPr lang="fr-CA" sz="1400" b="0" dirty="0" smtClean="0">
                <a:solidFill>
                  <a:srgbClr val="1F497D"/>
                </a:solidFill>
                <a:latin typeface="Calibri"/>
              </a:rPr>
              <a:t>Comparativement à 2013, les étudiants sont moins nombreux à avoir l’intention d’étudier au Québec. </a:t>
            </a:r>
            <a:endParaRPr lang="fr-CA" sz="1400" b="0" dirty="0">
              <a:solidFill>
                <a:srgbClr val="1F497D"/>
              </a:solidFill>
              <a:latin typeface="Calibri"/>
            </a:endParaRPr>
          </a:p>
        </p:txBody>
      </p:sp>
      <p:graphicFrame>
        <p:nvGraphicFramePr>
          <p:cNvPr id="8" name="Table 7"/>
          <p:cNvGraphicFramePr>
            <a:graphicFrameLocks noGrp="1"/>
          </p:cNvGraphicFramePr>
          <p:nvPr>
            <p:custDataLst>
              <p:tags r:id="rId7"/>
            </p:custDataLst>
            <p:extLst>
              <p:ext uri="{D42A27DB-BD31-4B8C-83A1-F6EECF244321}">
                <p14:modId xmlns:p14="http://schemas.microsoft.com/office/powerpoint/2010/main" val="4149942718"/>
              </p:ext>
            </p:extLst>
          </p:nvPr>
        </p:nvGraphicFramePr>
        <p:xfrm>
          <a:off x="1257300" y="1790944"/>
          <a:ext cx="2057048" cy="4483906"/>
        </p:xfrm>
        <a:graphic>
          <a:graphicData uri="http://schemas.openxmlformats.org/drawingml/2006/table">
            <a:tbl>
              <a:tblPr/>
              <a:tblGrid>
                <a:gridCol w="2057048"/>
              </a:tblGrid>
              <a:tr h="152602">
                <a:tc>
                  <a:txBody>
                    <a:bodyPr/>
                    <a:lstStyle/>
                    <a:p>
                      <a:pPr algn="r" fontAlgn="b"/>
                      <a:r>
                        <a:rPr lang="fr-CA" sz="900" b="1" i="0" u="none" strike="noStrike" noProof="0" dirty="0" smtClean="0">
                          <a:latin typeface="+mn-lt"/>
                        </a:rPr>
                        <a:t>Ontario</a:t>
                      </a:r>
                      <a:endParaRPr lang="fr-CA" sz="900" b="1" i="0" u="none" strike="noStrike" noProof="0" dirty="0">
                        <a:latin typeface="+mn-lt"/>
                      </a:endParaRPr>
                    </a:p>
                  </a:txBody>
                  <a:tcPr marL="5644" marR="5644" marT="5644" marB="0" anchor="b">
                    <a:lnL>
                      <a:noFill/>
                    </a:lnL>
                    <a:lnR>
                      <a:noFill/>
                    </a:lnR>
                    <a:lnT>
                      <a:noFill/>
                    </a:lnT>
                    <a:lnB>
                      <a:noFill/>
                    </a:lnB>
                    <a:lnTlToBr w="12700" cmpd="sng">
                      <a:noFill/>
                      <a:prstDash val="solid"/>
                    </a:lnTlToBr>
                    <a:lnBlToTr w="12700" cmpd="sng">
                      <a:noFill/>
                      <a:prstDash val="solid"/>
                    </a:lnBlToTr>
                  </a:tcPr>
                </a:tc>
              </a:tr>
              <a:tr h="240894">
                <a:tc>
                  <a:txBody>
                    <a:bodyPr/>
                    <a:lstStyle/>
                    <a:p>
                      <a:pPr algn="r" fontAlgn="b"/>
                      <a:r>
                        <a:rPr lang="fr-CA" sz="800" b="0" i="0" u="none" strike="noStrike" noProof="0" dirty="0" smtClean="0">
                          <a:solidFill>
                            <a:schemeClr val="tx2"/>
                          </a:solidFill>
                          <a:latin typeface="Arial Narrow" pitchFamily="34" charset="0"/>
                        </a:rPr>
                        <a:t>(n=159)</a:t>
                      </a:r>
                    </a:p>
                    <a:p>
                      <a:pPr marL="0" marR="0" indent="0" algn="r" defTabSz="914400" rtl="0" eaLnBrk="1" fontAlgn="b" latinLnBrk="0" hangingPunct="1">
                        <a:lnSpc>
                          <a:spcPct val="100000"/>
                        </a:lnSpc>
                        <a:spcBef>
                          <a:spcPts val="0"/>
                        </a:spcBef>
                        <a:spcAft>
                          <a:spcPts val="0"/>
                        </a:spcAft>
                        <a:buClrTx/>
                        <a:buSzTx/>
                        <a:buFontTx/>
                        <a:buNone/>
                        <a:tabLst/>
                        <a:defRPr/>
                      </a:pPr>
                      <a:r>
                        <a:rPr lang="fr-CA" sz="800" b="0" i="0" u="none" strike="noStrike" noProof="0" dirty="0" smtClean="0">
                          <a:solidFill>
                            <a:schemeClr val="tx2"/>
                          </a:solidFill>
                          <a:latin typeface="Arial Narrow" pitchFamily="34" charset="0"/>
                        </a:rPr>
                        <a:t>(n=163)</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2602">
                <a:tc>
                  <a:txBody>
                    <a:bodyPr/>
                    <a:lstStyle/>
                    <a:p>
                      <a:pPr algn="r" fontAlgn="b"/>
                      <a:r>
                        <a:rPr lang="fr-CA" sz="900" b="1" i="0" u="none" strike="noStrike" noProof="0" dirty="0" smtClean="0">
                          <a:latin typeface="+mn-lt"/>
                        </a:rPr>
                        <a:t>Québec</a:t>
                      </a:r>
                      <a:endParaRPr lang="fr-CA" sz="9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0894">
                <a:tc>
                  <a:txBody>
                    <a:bodyPr/>
                    <a:lstStyle/>
                    <a:p>
                      <a:pPr algn="r" fontAlgn="b"/>
                      <a:r>
                        <a:rPr lang="fr-CA" sz="800" b="0" i="0" u="none" strike="noStrike" noProof="0" dirty="0" smtClean="0">
                          <a:solidFill>
                            <a:schemeClr val="tx2"/>
                          </a:solidFill>
                          <a:latin typeface="Arial Narrow" pitchFamily="34" charset="0"/>
                        </a:rPr>
                        <a:t>(n=61)</a:t>
                      </a:r>
                    </a:p>
                    <a:p>
                      <a:pPr marL="0" marR="0" indent="0" algn="r" defTabSz="914400" rtl="0" eaLnBrk="1" fontAlgn="b" latinLnBrk="0" hangingPunct="1">
                        <a:lnSpc>
                          <a:spcPct val="100000"/>
                        </a:lnSpc>
                        <a:spcBef>
                          <a:spcPts val="0"/>
                        </a:spcBef>
                        <a:spcAft>
                          <a:spcPts val="0"/>
                        </a:spcAft>
                        <a:buClrTx/>
                        <a:buSzTx/>
                        <a:buFontTx/>
                        <a:buNone/>
                        <a:tabLst/>
                        <a:defRPr/>
                      </a:pPr>
                      <a:r>
                        <a:rPr lang="fr-CA" sz="800" b="0" i="0" u="none" strike="noStrike" noProof="0" dirty="0" smtClean="0">
                          <a:latin typeface="Arial Narrow" pitchFamily="34" charset="0"/>
                        </a:rPr>
                        <a:t> </a:t>
                      </a:r>
                      <a:r>
                        <a:rPr lang="fr-CA" sz="800" b="0" i="0" u="none" strike="noStrike" noProof="0" dirty="0" smtClean="0">
                          <a:solidFill>
                            <a:schemeClr val="tx2"/>
                          </a:solidFill>
                          <a:latin typeface="Arial Narrow" pitchFamily="34" charset="0"/>
                        </a:rPr>
                        <a:t>(n=109)</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2602">
                <a:tc>
                  <a:txBody>
                    <a:bodyPr/>
                    <a:lstStyle/>
                    <a:p>
                      <a:pPr algn="r" fontAlgn="b"/>
                      <a:r>
                        <a:rPr lang="fr-CA" sz="900" b="1" i="0" u="none" strike="noStrike" noProof="0" dirty="0" smtClean="0">
                          <a:latin typeface="+mn-lt"/>
                        </a:rPr>
                        <a:t>À l’extérieur</a:t>
                      </a:r>
                      <a:r>
                        <a:rPr lang="fr-CA" sz="900" b="1" i="0" u="none" strike="noStrike" baseline="0" noProof="0" dirty="0" smtClean="0">
                          <a:latin typeface="+mn-lt"/>
                        </a:rPr>
                        <a:t> du </a:t>
                      </a:r>
                      <a:r>
                        <a:rPr lang="fr-CA" sz="900" b="1" i="0" u="none" strike="noStrike" noProof="0" dirty="0" smtClean="0">
                          <a:latin typeface="+mn-lt"/>
                        </a:rPr>
                        <a:t>Canada</a:t>
                      </a:r>
                      <a:endParaRPr lang="fr-CA" sz="9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70324">
                <a:tc>
                  <a:txBody>
                    <a:bodyPr/>
                    <a:lstStyle/>
                    <a:p>
                      <a:pPr algn="r" fontAlgn="b"/>
                      <a:r>
                        <a:rPr lang="fr-CA" sz="800" b="0" i="0" u="none" strike="noStrike" noProof="0" dirty="0" smtClean="0">
                          <a:solidFill>
                            <a:schemeClr val="tx2"/>
                          </a:solidFill>
                          <a:latin typeface="Arial Narrow" pitchFamily="34" charset="0"/>
                        </a:rPr>
                        <a:t>(n=40</a:t>
                      </a:r>
                      <a:r>
                        <a:rPr lang="fr-CA" sz="1000" b="0" i="0" u="none" strike="noStrike" noProof="0" dirty="0" smtClean="0">
                          <a:solidFill>
                            <a:schemeClr val="tx2"/>
                          </a:solidFill>
                          <a:latin typeface="Arial Narrow" pitchFamily="34" charset="0"/>
                        </a:rPr>
                        <a:t>)</a:t>
                      </a:r>
                    </a:p>
                    <a:p>
                      <a:pPr marL="0" marR="0" indent="0" algn="r" defTabSz="914400" rtl="0" eaLnBrk="1" fontAlgn="b" latinLnBrk="0" hangingPunct="1">
                        <a:lnSpc>
                          <a:spcPct val="100000"/>
                        </a:lnSpc>
                        <a:spcBef>
                          <a:spcPts val="0"/>
                        </a:spcBef>
                        <a:spcAft>
                          <a:spcPts val="0"/>
                        </a:spcAft>
                        <a:buClrTx/>
                        <a:buSzTx/>
                        <a:buFontTx/>
                        <a:buNone/>
                        <a:tabLst/>
                        <a:defRPr/>
                      </a:pPr>
                      <a:r>
                        <a:rPr lang="fr-CA" sz="1000" b="0" i="0" u="none" strike="noStrike" noProof="0" dirty="0" smtClean="0">
                          <a:solidFill>
                            <a:schemeClr val="tx2"/>
                          </a:solidFill>
                          <a:latin typeface="Arial Narrow" pitchFamily="34" charset="0"/>
                        </a:rPr>
                        <a:t> (</a:t>
                      </a:r>
                      <a:r>
                        <a:rPr lang="fr-CA" sz="800" b="0" i="0" u="none" strike="noStrike" kern="1200" noProof="0" dirty="0" smtClean="0">
                          <a:solidFill>
                            <a:schemeClr val="tx2"/>
                          </a:solidFill>
                          <a:latin typeface="Arial Narrow" pitchFamily="34" charset="0"/>
                          <a:ea typeface="+mn-ea"/>
                          <a:cs typeface="+mn-cs"/>
                        </a:rPr>
                        <a:t>n=50)</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2602">
                <a:tc>
                  <a:txBody>
                    <a:bodyPr/>
                    <a:lstStyle/>
                    <a:p>
                      <a:pPr algn="r" fontAlgn="b"/>
                      <a:r>
                        <a:rPr lang="fr-CA" sz="900" b="1" i="0" u="none" strike="noStrike" noProof="0" dirty="0" smtClean="0">
                          <a:latin typeface="+mn-lt"/>
                        </a:rPr>
                        <a:t>Colombie-Britannique</a:t>
                      </a:r>
                      <a:endParaRPr lang="fr-CA" sz="9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0894">
                <a:tc>
                  <a:txBody>
                    <a:bodyPr/>
                    <a:lstStyle/>
                    <a:p>
                      <a:pPr algn="r" fontAlgn="b"/>
                      <a:r>
                        <a:rPr lang="fr-CA" sz="800" b="0" i="0" u="none" strike="noStrike" noProof="0" dirty="0" smtClean="0">
                          <a:solidFill>
                            <a:schemeClr val="tx2"/>
                          </a:solidFill>
                          <a:latin typeface="Arial Narrow" pitchFamily="34" charset="0"/>
                        </a:rPr>
                        <a:t>(n=23)</a:t>
                      </a:r>
                    </a:p>
                    <a:p>
                      <a:pPr marL="0" marR="0" indent="0" algn="r" defTabSz="914400" rtl="0" eaLnBrk="1" fontAlgn="b" latinLnBrk="0" hangingPunct="1">
                        <a:lnSpc>
                          <a:spcPct val="100000"/>
                        </a:lnSpc>
                        <a:spcBef>
                          <a:spcPts val="0"/>
                        </a:spcBef>
                        <a:spcAft>
                          <a:spcPts val="0"/>
                        </a:spcAft>
                        <a:buClrTx/>
                        <a:buSzTx/>
                        <a:buFontTx/>
                        <a:buNone/>
                        <a:tabLst/>
                        <a:defRPr/>
                      </a:pPr>
                      <a:r>
                        <a:rPr lang="fr-CA" sz="800" b="0" i="0" u="none" strike="noStrike" noProof="0" dirty="0" smtClean="0">
                          <a:solidFill>
                            <a:schemeClr val="tx2"/>
                          </a:solidFill>
                          <a:latin typeface="Arial Narrow" pitchFamily="34" charset="0"/>
                        </a:rPr>
                        <a:t> (n=5)</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2602">
                <a:tc>
                  <a:txBody>
                    <a:bodyPr/>
                    <a:lstStyle/>
                    <a:p>
                      <a:pPr algn="r" fontAlgn="b"/>
                      <a:r>
                        <a:rPr lang="fr-CA" sz="900" b="1" i="0" u="none" strike="noStrike" noProof="0" dirty="0" smtClean="0">
                          <a:latin typeface="+mn-lt"/>
                        </a:rPr>
                        <a:t>Alberta</a:t>
                      </a:r>
                      <a:endParaRPr lang="fr-CA" sz="9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0894">
                <a:tc>
                  <a:txBody>
                    <a:bodyPr/>
                    <a:lstStyle/>
                    <a:p>
                      <a:pPr algn="r" fontAlgn="b"/>
                      <a:r>
                        <a:rPr lang="fr-CA" sz="800" b="0" i="0" u="none" strike="noStrike" noProof="0" dirty="0" smtClean="0">
                          <a:solidFill>
                            <a:schemeClr val="tx2"/>
                          </a:solidFill>
                          <a:latin typeface="Arial Narrow" pitchFamily="34" charset="0"/>
                        </a:rPr>
                        <a:t>(n=17)</a:t>
                      </a:r>
                    </a:p>
                    <a:p>
                      <a:pPr marL="0" marR="0" indent="0" algn="r" defTabSz="914400" rtl="0" eaLnBrk="1" fontAlgn="b" latinLnBrk="0" hangingPunct="1">
                        <a:lnSpc>
                          <a:spcPct val="100000"/>
                        </a:lnSpc>
                        <a:spcBef>
                          <a:spcPts val="0"/>
                        </a:spcBef>
                        <a:spcAft>
                          <a:spcPts val="0"/>
                        </a:spcAft>
                        <a:buClrTx/>
                        <a:buSzTx/>
                        <a:buFontTx/>
                        <a:buNone/>
                        <a:tabLst/>
                        <a:defRPr/>
                      </a:pPr>
                      <a:r>
                        <a:rPr lang="fr-CA" sz="800" b="0" i="0" u="none" strike="noStrike" noProof="0" dirty="0" smtClean="0">
                          <a:solidFill>
                            <a:schemeClr val="tx2"/>
                          </a:solidFill>
                          <a:latin typeface="Arial Narrow" pitchFamily="34" charset="0"/>
                        </a:rPr>
                        <a:t>(n=19)</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2602">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CA" sz="900" b="1" i="0" u="none" strike="noStrike" noProof="0" dirty="0" smtClean="0">
                          <a:latin typeface="+mn-lt"/>
                        </a:rPr>
                        <a:t>Manitoba</a:t>
                      </a: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0894">
                <a:tc>
                  <a:txBody>
                    <a:bodyPr/>
                    <a:lstStyle/>
                    <a:p>
                      <a:pPr algn="r" fontAlgn="b"/>
                      <a:r>
                        <a:rPr lang="fr-CA" sz="800" b="0" i="0" u="none" strike="noStrike" noProof="0" dirty="0" smtClean="0">
                          <a:solidFill>
                            <a:schemeClr val="tx2"/>
                          </a:solidFill>
                          <a:latin typeface="Arial Narrow" pitchFamily="34" charset="0"/>
                        </a:rPr>
                        <a:t>(n=6)</a:t>
                      </a:r>
                    </a:p>
                    <a:p>
                      <a:pPr marL="0" marR="0" indent="0" algn="r" defTabSz="914400" rtl="0" eaLnBrk="1" fontAlgn="b" latinLnBrk="0" hangingPunct="1">
                        <a:lnSpc>
                          <a:spcPct val="100000"/>
                        </a:lnSpc>
                        <a:spcBef>
                          <a:spcPts val="0"/>
                        </a:spcBef>
                        <a:spcAft>
                          <a:spcPts val="0"/>
                        </a:spcAft>
                        <a:buClrTx/>
                        <a:buSzTx/>
                        <a:buFontTx/>
                        <a:buNone/>
                        <a:tabLst/>
                        <a:defRPr/>
                      </a:pPr>
                      <a:r>
                        <a:rPr lang="fr-CA" sz="800" b="0" i="0" u="none" strike="noStrike" noProof="0" dirty="0" smtClean="0">
                          <a:solidFill>
                            <a:schemeClr val="tx2"/>
                          </a:solidFill>
                          <a:latin typeface="Arial Narrow" pitchFamily="34" charset="0"/>
                        </a:rPr>
                        <a:t>(n=5)</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2602">
                <a:tc>
                  <a:txBody>
                    <a:bodyPr/>
                    <a:lstStyle/>
                    <a:p>
                      <a:pPr algn="r" fontAlgn="b"/>
                      <a:r>
                        <a:rPr lang="fr-CA" sz="900" b="1" i="0" u="none" strike="noStrike" noProof="0" dirty="0" smtClean="0">
                          <a:latin typeface="+mn-lt"/>
                        </a:rPr>
                        <a:t>Saskatchewan</a:t>
                      </a:r>
                      <a:endParaRPr lang="fr-CA" sz="9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0894">
                <a:tc>
                  <a:txBody>
                    <a:bodyPr/>
                    <a:lstStyle/>
                    <a:p>
                      <a:pPr marL="0" algn="r" defTabSz="914400" rtl="0" eaLnBrk="1" fontAlgn="b" latinLnBrk="0" hangingPunct="1"/>
                      <a:r>
                        <a:rPr lang="fr-CA" sz="800" b="0" i="0" u="none" strike="noStrike" kern="1200" noProof="0" dirty="0" smtClean="0">
                          <a:solidFill>
                            <a:schemeClr val="tx2"/>
                          </a:solidFill>
                          <a:latin typeface="Arial Narrow" pitchFamily="34" charset="0"/>
                          <a:ea typeface="+mn-ea"/>
                          <a:cs typeface="+mn-cs"/>
                        </a:rPr>
                        <a:t>(n=3)</a:t>
                      </a:r>
                    </a:p>
                    <a:p>
                      <a:pPr marL="0" marR="0" indent="0" algn="r" defTabSz="914400" rtl="0" eaLnBrk="1" fontAlgn="b" latinLnBrk="0" hangingPunct="1">
                        <a:lnSpc>
                          <a:spcPct val="100000"/>
                        </a:lnSpc>
                        <a:spcBef>
                          <a:spcPts val="0"/>
                        </a:spcBef>
                        <a:spcAft>
                          <a:spcPts val="0"/>
                        </a:spcAft>
                        <a:buClrTx/>
                        <a:buSzTx/>
                        <a:buFontTx/>
                        <a:buNone/>
                        <a:tabLst/>
                        <a:defRPr/>
                      </a:pPr>
                      <a:r>
                        <a:rPr lang="fr-CA" sz="800" b="0" i="0" u="none" strike="noStrike" kern="1200" noProof="0" dirty="0" smtClean="0">
                          <a:solidFill>
                            <a:schemeClr val="tx2"/>
                          </a:solidFill>
                          <a:latin typeface="Arial Narrow" pitchFamily="34" charset="0"/>
                          <a:ea typeface="+mn-ea"/>
                          <a:cs typeface="+mn-cs"/>
                        </a:rPr>
                        <a:t>(n=3)</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2602">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CA" sz="900" b="1" i="0" u="none" strike="noStrike" noProof="0" dirty="0" smtClean="0">
                          <a:latin typeface="+mn-lt"/>
                        </a:rPr>
                        <a:t>Nouvelle-</a:t>
                      </a:r>
                      <a:r>
                        <a:rPr lang="fr-CA" sz="900" b="1" i="0" u="none" strike="noStrike" baseline="0" noProof="0" dirty="0" smtClean="0">
                          <a:latin typeface="+mn-lt"/>
                        </a:rPr>
                        <a:t>Écosse</a:t>
                      </a:r>
                      <a:endParaRPr lang="fr-CA" sz="900" b="1" i="0" u="none" strike="noStrike" noProof="0" dirty="0" smtClean="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0894">
                <a:tc>
                  <a:txBody>
                    <a:bodyPr/>
                    <a:lstStyle/>
                    <a:p>
                      <a:pPr algn="r" fontAlgn="b"/>
                      <a:r>
                        <a:rPr lang="fr-CA" sz="800" b="0" i="0" u="none" strike="noStrike" noProof="0" dirty="0" smtClean="0">
                          <a:solidFill>
                            <a:schemeClr val="tx2"/>
                          </a:solidFill>
                          <a:latin typeface="Arial Narrow" pitchFamily="34" charset="0"/>
                        </a:rPr>
                        <a:t>(n=5)</a:t>
                      </a:r>
                    </a:p>
                    <a:p>
                      <a:pPr marL="0" marR="0" indent="0" algn="r" defTabSz="914400" rtl="0" eaLnBrk="1" fontAlgn="b" latinLnBrk="0" hangingPunct="1">
                        <a:lnSpc>
                          <a:spcPct val="100000"/>
                        </a:lnSpc>
                        <a:spcBef>
                          <a:spcPts val="0"/>
                        </a:spcBef>
                        <a:spcAft>
                          <a:spcPts val="0"/>
                        </a:spcAft>
                        <a:buClrTx/>
                        <a:buSzTx/>
                        <a:buFontTx/>
                        <a:buNone/>
                        <a:tabLst/>
                        <a:defRPr/>
                      </a:pPr>
                      <a:r>
                        <a:rPr lang="fr-CA" sz="800" b="0" i="0" u="none" strike="noStrike" noProof="0" dirty="0" smtClean="0">
                          <a:solidFill>
                            <a:schemeClr val="tx2"/>
                          </a:solidFill>
                          <a:latin typeface="Arial Narrow" pitchFamily="34" charset="0"/>
                        </a:rPr>
                        <a:t>(n=6)</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2602">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CA" sz="900" b="1" i="0" u="none" strike="noStrike" noProof="0" dirty="0" smtClean="0">
                          <a:latin typeface="+mn-lt"/>
                        </a:rPr>
                        <a:t>Nouveau-Brunswick</a:t>
                      </a: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0894">
                <a:tc>
                  <a:txBody>
                    <a:bodyPr/>
                    <a:lstStyle/>
                    <a:p>
                      <a:pPr algn="r" fontAlgn="b"/>
                      <a:r>
                        <a:rPr lang="fr-CA" sz="800" b="0" i="0" u="none" strike="noStrike" noProof="0" dirty="0" smtClean="0">
                          <a:solidFill>
                            <a:schemeClr val="tx2"/>
                          </a:solidFill>
                          <a:latin typeface="Arial Narrow" pitchFamily="34" charset="0"/>
                        </a:rPr>
                        <a:t>(n=5)</a:t>
                      </a:r>
                    </a:p>
                    <a:p>
                      <a:pPr marL="0" marR="0" indent="0" algn="r" defTabSz="914400" rtl="0" eaLnBrk="1" fontAlgn="b" latinLnBrk="0" hangingPunct="1">
                        <a:lnSpc>
                          <a:spcPct val="100000"/>
                        </a:lnSpc>
                        <a:spcBef>
                          <a:spcPts val="0"/>
                        </a:spcBef>
                        <a:spcAft>
                          <a:spcPts val="0"/>
                        </a:spcAft>
                        <a:buClrTx/>
                        <a:buSzTx/>
                        <a:buFontTx/>
                        <a:buNone/>
                        <a:tabLst/>
                        <a:defRPr/>
                      </a:pPr>
                      <a:r>
                        <a:rPr lang="fr-CA" sz="800" b="0" i="0" u="none" strike="noStrike" noProof="0" dirty="0" smtClean="0">
                          <a:solidFill>
                            <a:schemeClr val="tx2"/>
                          </a:solidFill>
                          <a:latin typeface="Arial Narrow" pitchFamily="34" charset="0"/>
                        </a:rPr>
                        <a:t>(n=4)</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2602">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CA" sz="900" b="1" i="0" u="none" strike="noStrike" noProof="0" dirty="0" smtClean="0">
                          <a:latin typeface="+mn-lt"/>
                        </a:rPr>
                        <a:t>Terre-Neuve-et-Labrador</a:t>
                      </a: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0894">
                <a:tc>
                  <a:txBody>
                    <a:bodyPr/>
                    <a:lstStyle/>
                    <a:p>
                      <a:pPr algn="r" fontAlgn="b"/>
                      <a:r>
                        <a:rPr lang="fr-CA" sz="800" b="0" i="0" u="none" strike="noStrike" noProof="0" dirty="0" smtClean="0">
                          <a:solidFill>
                            <a:schemeClr val="tx2"/>
                          </a:solidFill>
                          <a:latin typeface="Arial Narrow" pitchFamily="34" charset="0"/>
                        </a:rPr>
                        <a:t>(n=0)</a:t>
                      </a:r>
                    </a:p>
                    <a:p>
                      <a:pPr marL="0" marR="0" indent="0" algn="r" defTabSz="914400" rtl="0" eaLnBrk="1" fontAlgn="b" latinLnBrk="0" hangingPunct="1">
                        <a:lnSpc>
                          <a:spcPct val="100000"/>
                        </a:lnSpc>
                        <a:spcBef>
                          <a:spcPts val="0"/>
                        </a:spcBef>
                        <a:spcAft>
                          <a:spcPts val="0"/>
                        </a:spcAft>
                        <a:buClrTx/>
                        <a:buSzTx/>
                        <a:buFontTx/>
                        <a:buNone/>
                        <a:tabLst/>
                        <a:defRPr/>
                      </a:pPr>
                      <a:r>
                        <a:rPr lang="fr-CA" sz="800" b="0" i="0" u="none" strike="noStrike" noProof="0" dirty="0" smtClean="0">
                          <a:solidFill>
                            <a:schemeClr val="tx2"/>
                          </a:solidFill>
                          <a:latin typeface="Arial Narrow" pitchFamily="34" charset="0"/>
                        </a:rPr>
                        <a:t>(n=2)</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2602">
                <a:tc>
                  <a:txBody>
                    <a:bodyPr/>
                    <a:lstStyle/>
                    <a:p>
                      <a:pPr algn="r" fontAlgn="b"/>
                      <a:r>
                        <a:rPr lang="fr-CA" sz="900" b="1" i="0" u="none" strike="noStrike" noProof="0" dirty="0" smtClean="0">
                          <a:latin typeface="+mn-lt"/>
                        </a:rPr>
                        <a:t>Ne sait pas / incertain(e)</a:t>
                      </a:r>
                      <a:endParaRPr lang="fr-CA" sz="9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0894">
                <a:tc>
                  <a:txBody>
                    <a:bodyPr/>
                    <a:lstStyle/>
                    <a:p>
                      <a:pPr marL="0" algn="r" defTabSz="914400" rtl="0" eaLnBrk="1" fontAlgn="b" latinLnBrk="0" hangingPunct="1"/>
                      <a:r>
                        <a:rPr lang="en-US" sz="800" b="0" i="0" u="none" strike="noStrike" kern="1200" dirty="0" smtClean="0">
                          <a:solidFill>
                            <a:schemeClr val="tx2"/>
                          </a:solidFill>
                          <a:latin typeface="Arial Narrow" pitchFamily="34" charset="0"/>
                          <a:ea typeface="+mn-ea"/>
                          <a:cs typeface="+mn-cs"/>
                        </a:rPr>
                        <a:t>(n=30)</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kern="1200" dirty="0" smtClean="0">
                          <a:solidFill>
                            <a:schemeClr val="tx2"/>
                          </a:solidFill>
                          <a:latin typeface="Arial Narrow" pitchFamily="34" charset="0"/>
                          <a:ea typeface="+mn-ea"/>
                          <a:cs typeface="+mn-cs"/>
                        </a:rPr>
                        <a:t>(n=27)</a:t>
                      </a:r>
                    </a:p>
                  </a:txBody>
                  <a:tcPr marL="5644" marR="5644" marT="5644" marB="0">
                    <a:lnL>
                      <a:noFill/>
                    </a:lnL>
                    <a:lnR>
                      <a:noFill/>
                    </a:lnR>
                    <a:lnT>
                      <a:noFill/>
                    </a:lnT>
                    <a:lnB>
                      <a:noFill/>
                    </a:lnB>
                    <a:lnTlToBr w="12700" cmpd="sng">
                      <a:noFill/>
                      <a:prstDash val="solid"/>
                    </a:lnTlToBr>
                    <a:lnBlToTr w="12700" cmpd="sng">
                      <a:noFill/>
                      <a:prstDash val="solid"/>
                    </a:lnBlToTr>
                  </a:tcPr>
                </a:tc>
              </a:tr>
            </a:tbl>
          </a:graphicData>
        </a:graphic>
      </p:graphicFrame>
      <p:sp>
        <p:nvSpPr>
          <p:cNvPr id="9" name="Isosceles Triangle 8"/>
          <p:cNvSpPr/>
          <p:nvPr>
            <p:custDataLst>
              <p:tags r:id="rId8"/>
            </p:custDataLst>
          </p:nvPr>
        </p:nvSpPr>
        <p:spPr>
          <a:xfrm rot="10800000">
            <a:off x="4498180" y="2276184"/>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Intention de faire carrière en génie </a:t>
            </a:r>
          </a:p>
        </p:txBody>
      </p:sp>
      <p:graphicFrame>
        <p:nvGraphicFramePr>
          <p:cNvPr id="57" name="Object 4"/>
          <p:cNvGraphicFramePr>
            <a:graphicFrameLocks noGrp="1" noChangeAspect="1"/>
          </p:cNvGraphicFramePr>
          <p:nvPr>
            <p:ph idx="1"/>
            <p:custDataLst>
              <p:tags r:id="rId2"/>
            </p:custDataLst>
            <p:extLst>
              <p:ext uri="{D42A27DB-BD31-4B8C-83A1-F6EECF244321}">
                <p14:modId xmlns:p14="http://schemas.microsoft.com/office/powerpoint/2010/main" val="1627912101"/>
              </p:ext>
            </p:extLst>
          </p:nvPr>
        </p:nvGraphicFramePr>
        <p:xfrm>
          <a:off x="403225" y="1527175"/>
          <a:ext cx="8238970" cy="4394200"/>
        </p:xfrm>
        <a:graphic>
          <a:graphicData uri="http://schemas.openxmlformats.org/drawingml/2006/chart">
            <c:chart xmlns:c="http://schemas.openxmlformats.org/drawingml/2006/chart" xmlns:r="http://schemas.openxmlformats.org/officeDocument/2006/relationships" r:id="rId17"/>
          </a:graphicData>
        </a:graphic>
      </p:graphicFrame>
      <p:sp>
        <p:nvSpPr>
          <p:cNvPr id="2052"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212596CE-3726-44FE-AA23-3D2BD64A8BAE}" type="slidenum">
              <a:rPr lang="en-US"/>
              <a:pPr/>
              <a:t>15</a:t>
            </a:fld>
            <a:endParaRPr lang="en-US" dirty="0"/>
          </a:p>
        </p:txBody>
      </p:sp>
      <p:sp>
        <p:nvSpPr>
          <p:cNvPr id="2053" name="Text Box 3"/>
          <p:cNvSpPr txBox="1">
            <a:spLocks noChangeArrowheads="1"/>
          </p:cNvSpPr>
          <p:nvPr>
            <p:custDataLst>
              <p:tags r:id="rId4"/>
            </p:custDataLst>
          </p:nvPr>
        </p:nvSpPr>
        <p:spPr bwMode="auto">
          <a:xfrm>
            <a:off x="365124" y="6263872"/>
            <a:ext cx="8759825" cy="215900"/>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Q14. </a:t>
            </a:r>
            <a:r>
              <a:rPr lang="fr-CA" sz="800" dirty="0">
                <a:solidFill>
                  <a:schemeClr val="tx1"/>
                </a:solidFill>
                <a:latin typeface="+mj-lt"/>
              </a:rPr>
              <a:t>Une fois que vous aurez terminé toutes vos études, prévoyez-vous faire carrière dans le domaine du génie</a:t>
            </a:r>
            <a:r>
              <a:rPr lang="en-US" sz="800" dirty="0" smtClean="0">
                <a:solidFill>
                  <a:schemeClr val="tx1"/>
                </a:solidFill>
                <a:latin typeface="+mj-lt"/>
              </a:rPr>
              <a:t>? Base : </a:t>
            </a:r>
            <a:r>
              <a:rPr lang="fr-CA" sz="800" dirty="0" smtClean="0">
                <a:solidFill>
                  <a:schemeClr val="tx1"/>
                </a:solidFill>
                <a:latin typeface="+mj-lt"/>
              </a:rPr>
              <a:t>Tous les répondants, 2013 (n=2501); 2014 (n=2046</a:t>
            </a:r>
            <a:r>
              <a:rPr lang="en-US" sz="800" dirty="0" smtClean="0">
                <a:solidFill>
                  <a:schemeClr val="tx1"/>
                </a:solidFill>
                <a:latin typeface="+mj-lt"/>
              </a:rPr>
              <a:t>)</a:t>
            </a:r>
            <a:endParaRPr lang="en-US" sz="800" dirty="0">
              <a:solidFill>
                <a:schemeClr val="tx1"/>
              </a:solidFill>
              <a:latin typeface="+mj-lt"/>
            </a:endParaRPr>
          </a:p>
        </p:txBody>
      </p:sp>
      <p:sp>
        <p:nvSpPr>
          <p:cNvPr id="2059" name="Text Box 14"/>
          <p:cNvSpPr txBox="1">
            <a:spLocks noChangeArrowheads="1"/>
          </p:cNvSpPr>
          <p:nvPr>
            <p:custDataLst>
              <p:tags r:id="rId5"/>
            </p:custDataLst>
          </p:nvPr>
        </p:nvSpPr>
        <p:spPr bwMode="auto">
          <a:xfrm>
            <a:off x="6004561" y="3443118"/>
            <a:ext cx="1178560" cy="430887"/>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800" dirty="0" smtClean="0"/>
              <a:t>(2 cotes inférieures)</a:t>
            </a:r>
            <a:endParaRPr lang="fr-CA" sz="700" dirty="0"/>
          </a:p>
        </p:txBody>
      </p:sp>
      <p:sp>
        <p:nvSpPr>
          <p:cNvPr id="2062" name="Text Box 22"/>
          <p:cNvSpPr txBox="1">
            <a:spLocks noChangeArrowheads="1"/>
          </p:cNvSpPr>
          <p:nvPr>
            <p:custDataLst>
              <p:tags r:id="rId6"/>
            </p:custDataLst>
          </p:nvPr>
        </p:nvSpPr>
        <p:spPr bwMode="auto">
          <a:xfrm>
            <a:off x="977900" y="1369293"/>
            <a:ext cx="6992938" cy="307777"/>
          </a:xfrm>
          <a:prstGeom prst="rect">
            <a:avLst/>
          </a:prstGeom>
          <a:noFill/>
          <a:ln w="25400" algn="ctr">
            <a:noFill/>
            <a:miter lim="800000"/>
            <a:headEnd/>
            <a:tailEnd/>
          </a:ln>
        </p:spPr>
        <p:txBody>
          <a:bodyPr>
            <a:spAutoFit/>
          </a:bodyPr>
          <a:lstStyle/>
          <a:p>
            <a:r>
              <a:rPr lang="fr-CA" sz="1400" dirty="0">
                <a:solidFill>
                  <a:srgbClr val="003399"/>
                </a:solidFill>
                <a:latin typeface="+mj-lt"/>
              </a:rPr>
              <a:t>Prévoyez-vous faire carrière dans le domaine du génie</a:t>
            </a:r>
            <a:r>
              <a:rPr lang="en-CA" sz="1400" dirty="0" smtClean="0">
                <a:solidFill>
                  <a:srgbClr val="003399"/>
                </a:solidFill>
                <a:latin typeface="+mj-lt"/>
              </a:rPr>
              <a:t>?</a:t>
            </a:r>
            <a:endParaRPr lang="en-CA" sz="1400" dirty="0">
              <a:solidFill>
                <a:srgbClr val="003399"/>
              </a:solidFill>
              <a:latin typeface="+mj-lt"/>
            </a:endParaRPr>
          </a:p>
        </p:txBody>
      </p:sp>
      <p:sp>
        <p:nvSpPr>
          <p:cNvPr id="56" name="Content Placeholder 25"/>
          <p:cNvSpPr txBox="1">
            <a:spLocks/>
          </p:cNvSpPr>
          <p:nvPr>
            <p:custDataLst>
              <p:tags r:id="rId7"/>
            </p:custDataLst>
          </p:nvPr>
        </p:nvSpPr>
        <p:spPr>
          <a:xfrm>
            <a:off x="365124" y="739598"/>
            <a:ext cx="8410885"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Plus de neuf étudiants sur dix ont l’intention de faire carrière dans le domaine du génie après leurs études.</a:t>
            </a:r>
          </a:p>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Comparativement à 2013, la proportion d’étudiants qui feront absolument carrière dans le domaine du génie a diminué. </a:t>
            </a:r>
            <a:endParaRPr lang="en-US" sz="1400" b="0" dirty="0">
              <a:solidFill>
                <a:schemeClr val="tx1"/>
              </a:solidFill>
              <a:latin typeface="+mj-lt"/>
            </a:endParaRPr>
          </a:p>
        </p:txBody>
      </p:sp>
      <p:sp>
        <p:nvSpPr>
          <p:cNvPr id="88" name="Text Box 11"/>
          <p:cNvSpPr txBox="1">
            <a:spLocks noChangeArrowheads="1"/>
          </p:cNvSpPr>
          <p:nvPr>
            <p:custDataLst>
              <p:tags r:id="rId8"/>
            </p:custDataLst>
          </p:nvPr>
        </p:nvSpPr>
        <p:spPr bwMode="auto">
          <a:xfrm>
            <a:off x="1865377" y="2061739"/>
            <a:ext cx="1202944" cy="892552"/>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93 %</a:t>
            </a:r>
            <a:endParaRPr lang="en-CA" sz="900" dirty="0" smtClean="0"/>
          </a:p>
          <a:p>
            <a:r>
              <a:rPr lang="en-CA" sz="900" dirty="0" smtClean="0"/>
              <a:t>(n=1900)</a:t>
            </a:r>
          </a:p>
          <a:p>
            <a:r>
              <a:rPr lang="en-CA" sz="1100" dirty="0" smtClean="0"/>
              <a:t>2013 : 95 %</a:t>
            </a:r>
            <a:r>
              <a:rPr lang="en-CA" sz="400" dirty="0" smtClean="0"/>
              <a:t>    </a:t>
            </a:r>
            <a:r>
              <a:rPr lang="en-CA" sz="700" dirty="0" smtClean="0"/>
              <a:t>(n=2366</a:t>
            </a:r>
            <a:r>
              <a:rPr lang="en-CA" sz="800" dirty="0" smtClean="0"/>
              <a:t>)</a:t>
            </a:r>
            <a:endParaRPr lang="en-CA" sz="800" dirty="0"/>
          </a:p>
        </p:txBody>
      </p:sp>
      <p:sp>
        <p:nvSpPr>
          <p:cNvPr id="89" name="Text Box 11"/>
          <p:cNvSpPr txBox="1">
            <a:spLocks noChangeArrowheads="1"/>
          </p:cNvSpPr>
          <p:nvPr>
            <p:custDataLst>
              <p:tags r:id="rId9"/>
            </p:custDataLst>
          </p:nvPr>
        </p:nvSpPr>
        <p:spPr bwMode="auto">
          <a:xfrm>
            <a:off x="6127119" y="3846160"/>
            <a:ext cx="1056001" cy="85408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7 %</a:t>
            </a:r>
          </a:p>
          <a:p>
            <a:r>
              <a:rPr lang="en-CA" sz="800" dirty="0"/>
              <a:t>(</a:t>
            </a:r>
            <a:r>
              <a:rPr lang="en-CA" sz="800" dirty="0" smtClean="0"/>
              <a:t>n=146)</a:t>
            </a:r>
          </a:p>
          <a:p>
            <a:r>
              <a:rPr lang="en-CA" sz="1100" dirty="0" smtClean="0"/>
              <a:t>2013 : 5 %</a:t>
            </a:r>
            <a:r>
              <a:rPr lang="en-CA" sz="400" dirty="0" smtClean="0"/>
              <a:t>     </a:t>
            </a:r>
            <a:r>
              <a:rPr lang="en-CA" sz="700" dirty="0"/>
              <a:t>(</a:t>
            </a:r>
            <a:r>
              <a:rPr lang="en-CA" sz="700" dirty="0" smtClean="0"/>
              <a:t>n=135)</a:t>
            </a:r>
            <a:endParaRPr lang="en-CA" sz="700" dirty="0"/>
          </a:p>
        </p:txBody>
      </p:sp>
      <p:sp>
        <p:nvSpPr>
          <p:cNvPr id="27" name="Right Brace 26"/>
          <p:cNvSpPr/>
          <p:nvPr>
            <p:custDataLst>
              <p:tags r:id="rId10"/>
            </p:custDataLst>
          </p:nvPr>
        </p:nvSpPr>
        <p:spPr>
          <a:xfrm rot="16200000">
            <a:off x="2275361" y="1260457"/>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e 27"/>
          <p:cNvSpPr/>
          <p:nvPr>
            <p:custDataLst>
              <p:tags r:id="rId11"/>
            </p:custDataLst>
          </p:nvPr>
        </p:nvSpPr>
        <p:spPr>
          <a:xfrm rot="16200000">
            <a:off x="6489398" y="3055233"/>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9" name="Table 28"/>
          <p:cNvGraphicFramePr>
            <a:graphicFrameLocks noGrp="1"/>
          </p:cNvGraphicFramePr>
          <p:nvPr>
            <p:custDataLst>
              <p:tags r:id="rId12"/>
            </p:custDataLst>
            <p:extLst>
              <p:ext uri="{D42A27DB-BD31-4B8C-83A1-F6EECF244321}">
                <p14:modId xmlns:p14="http://schemas.microsoft.com/office/powerpoint/2010/main" val="2705679997"/>
              </p:ext>
            </p:extLst>
          </p:nvPr>
        </p:nvGraphicFramePr>
        <p:xfrm>
          <a:off x="415633" y="5634841"/>
          <a:ext cx="8360232" cy="457200"/>
        </p:xfrm>
        <a:graphic>
          <a:graphicData uri="http://schemas.openxmlformats.org/drawingml/2006/table">
            <a:tbl>
              <a:tblPr/>
              <a:tblGrid>
                <a:gridCol w="2090058"/>
                <a:gridCol w="2090058"/>
                <a:gridCol w="2090058"/>
                <a:gridCol w="2090058"/>
              </a:tblGrid>
              <a:tr h="457200">
                <a:tc>
                  <a:txBody>
                    <a:bodyPr/>
                    <a:lstStyle/>
                    <a:p>
                      <a:pPr algn="ctr" fontAlgn="ctr"/>
                      <a:r>
                        <a:rPr lang="fr-CA" sz="1200" b="1" i="0" u="none" strike="noStrike" noProof="0" dirty="0" smtClean="0">
                          <a:latin typeface="+mn-lt"/>
                        </a:rPr>
                        <a:t>Oui, absolument</a:t>
                      </a:r>
                    </a:p>
                    <a:p>
                      <a:pPr marL="0" marR="0" indent="0" algn="l" defTabSz="914400" rtl="0" eaLnBrk="1" fontAlgn="b"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(n=1257)</a:t>
                      </a:r>
                      <a:r>
                        <a:rPr lang="fr-CA" sz="900" b="0" i="0" u="none" strike="noStrike" kern="1200" baseline="0" noProof="0" dirty="0" smtClean="0">
                          <a:solidFill>
                            <a:schemeClr val="tx2"/>
                          </a:solidFill>
                          <a:latin typeface="Arial Narrow" pitchFamily="34" charset="0"/>
                          <a:ea typeface="+mn-ea"/>
                          <a:cs typeface="+mn-cs"/>
                        </a:rPr>
                        <a:t>               </a:t>
                      </a:r>
                      <a:r>
                        <a:rPr lang="fr-CA" sz="900" b="0" i="0" u="none" strike="noStrike" kern="1200" noProof="0" dirty="0" smtClean="0">
                          <a:solidFill>
                            <a:schemeClr val="tx2"/>
                          </a:solidFill>
                          <a:latin typeface="Arial Narrow" pitchFamily="34" charset="0"/>
                          <a:ea typeface="+mn-ea"/>
                          <a:cs typeface="+mn-cs"/>
                        </a:rPr>
                        <a:t>   (n=1625)</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 probablement</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(n=643)                     (n=741)</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noProof="0" dirty="0" smtClean="0">
                          <a:latin typeface="+mn-lt"/>
                        </a:rPr>
                        <a:t>Non, probablement pas</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(n=129)                 (n=110) </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a:t>
                      </a:r>
                    </a:p>
                    <a:p>
                      <a:pPr algn="l" fontAlgn="ctr"/>
                      <a:r>
                        <a:rPr lang="fr-CA" sz="900" b="0" i="0" u="none" strike="noStrike" kern="1200" noProof="0" dirty="0" smtClean="0">
                          <a:solidFill>
                            <a:schemeClr val="tx2"/>
                          </a:solidFill>
                          <a:latin typeface="Arial Narrow" pitchFamily="34" charset="0"/>
                          <a:ea typeface="+mn-ea"/>
                          <a:cs typeface="+mn-cs"/>
                        </a:rPr>
                        <a:t>                  (n=17)                  (n=25) </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30" name="Text Box 14"/>
          <p:cNvSpPr txBox="1">
            <a:spLocks noChangeArrowheads="1"/>
          </p:cNvSpPr>
          <p:nvPr>
            <p:custDataLst>
              <p:tags r:id="rId13"/>
            </p:custDataLst>
          </p:nvPr>
        </p:nvSpPr>
        <p:spPr bwMode="auto">
          <a:xfrm>
            <a:off x="1717041" y="1631339"/>
            <a:ext cx="1351280" cy="430887"/>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800" dirty="0" smtClean="0"/>
              <a:t>(2 cotes supérieures)</a:t>
            </a:r>
            <a:endParaRPr lang="fr-CA" sz="700" dirty="0"/>
          </a:p>
        </p:txBody>
      </p:sp>
      <p:sp>
        <p:nvSpPr>
          <p:cNvPr id="15" name="Isosceles Triangle 14"/>
          <p:cNvSpPr/>
          <p:nvPr>
            <p:custDataLst>
              <p:tags r:id="rId14"/>
            </p:custDataLst>
          </p:nvPr>
        </p:nvSpPr>
        <p:spPr>
          <a:xfrm rot="10800000">
            <a:off x="1185863" y="3376443"/>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Isosceles Triangle 15"/>
          <p:cNvSpPr/>
          <p:nvPr>
            <p:custDataLst>
              <p:tags r:id="rId15"/>
            </p:custDataLst>
          </p:nvPr>
        </p:nvSpPr>
        <p:spPr>
          <a:xfrm rot="10800000">
            <a:off x="2938273" y="2171594"/>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Raisons de ne pas faire carrière en génie</a:t>
            </a:r>
          </a:p>
        </p:txBody>
      </p:sp>
      <p:sp>
        <p:nvSpPr>
          <p:cNvPr id="3077" name="Slide Number Placeholder 4"/>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C2F284CA-8D79-4BB3-9891-C6539A0EB24D}" type="slidenum">
              <a:rPr lang="en-US"/>
              <a:pPr/>
              <a:t>16</a:t>
            </a:fld>
            <a:endParaRPr lang="en-US" dirty="0"/>
          </a:p>
        </p:txBody>
      </p:sp>
      <p:sp>
        <p:nvSpPr>
          <p:cNvPr id="3078" name="Text Box 4"/>
          <p:cNvSpPr txBox="1">
            <a:spLocks noChangeArrowheads="1"/>
          </p:cNvSpPr>
          <p:nvPr>
            <p:custDataLst>
              <p:tags r:id="rId3"/>
            </p:custDataLst>
          </p:nvPr>
        </p:nvSpPr>
        <p:spPr bwMode="auto">
          <a:xfrm>
            <a:off x="383822" y="6355431"/>
            <a:ext cx="8291866" cy="338554"/>
          </a:xfrm>
          <a:prstGeom prst="rect">
            <a:avLst/>
          </a:prstGeom>
          <a:noFill/>
          <a:ln w="25400">
            <a:noFill/>
            <a:miter lim="800000"/>
            <a:headEnd/>
            <a:tailEnd/>
          </a:ln>
        </p:spPr>
        <p:txBody>
          <a:bodyPr wrap="square">
            <a:spAutoFit/>
          </a:bodyPr>
          <a:lstStyle/>
          <a:p>
            <a:pPr algn="l">
              <a:spcBef>
                <a:spcPts val="0"/>
              </a:spcBef>
              <a:defRPr/>
            </a:pPr>
            <a:r>
              <a:rPr lang="en-US" sz="800" dirty="0" smtClean="0">
                <a:solidFill>
                  <a:schemeClr val="tx1"/>
                </a:solidFill>
                <a:latin typeface="+mj-lt"/>
              </a:rPr>
              <a:t>Q16</a:t>
            </a:r>
            <a:r>
              <a:rPr lang="en-US" sz="800" dirty="0">
                <a:solidFill>
                  <a:schemeClr val="tx1"/>
                </a:solidFill>
                <a:latin typeface="+mj-lt"/>
              </a:rPr>
              <a:t>. </a:t>
            </a:r>
            <a:r>
              <a:rPr lang="fr-CA" sz="800" dirty="0">
                <a:solidFill>
                  <a:schemeClr val="tx1"/>
                </a:solidFill>
                <a:latin typeface="+mj-lt"/>
              </a:rPr>
              <a:t>Quelle est la principale raison expliquant votre choix de ne pas faire carrière en génie</a:t>
            </a:r>
            <a:r>
              <a:rPr lang="en-US" sz="800" dirty="0" smtClean="0">
                <a:solidFill>
                  <a:schemeClr val="tx1"/>
                </a:solidFill>
                <a:latin typeface="+mj-lt"/>
              </a:rPr>
              <a:t>? Base : </a:t>
            </a:r>
            <a:r>
              <a:rPr lang="fr-CA" sz="800" dirty="0" smtClean="0">
                <a:solidFill>
                  <a:schemeClr val="tx1"/>
                </a:solidFill>
                <a:latin typeface="+mj-lt"/>
              </a:rPr>
              <a:t>Les participants qui ont répondu « Non (absolument pas / probablement pas) » à la Q14,  2013 n=135; 2014 (n=146) </a:t>
            </a:r>
            <a:endParaRPr lang="fr-CA" sz="800" dirty="0">
              <a:solidFill>
                <a:schemeClr val="tx1"/>
              </a:solidFill>
              <a:latin typeface="+mj-lt"/>
            </a:endParaRPr>
          </a:p>
        </p:txBody>
      </p:sp>
      <p:graphicFrame>
        <p:nvGraphicFramePr>
          <p:cNvPr id="11" name="Object 47"/>
          <p:cNvGraphicFramePr>
            <a:graphicFrameLocks noChangeAspect="1"/>
          </p:cNvGraphicFramePr>
          <p:nvPr>
            <p:custDataLst>
              <p:tags r:id="rId4"/>
            </p:custDataLst>
            <p:extLst>
              <p:ext uri="{D42A27DB-BD31-4B8C-83A1-F6EECF244321}">
                <p14:modId xmlns:p14="http://schemas.microsoft.com/office/powerpoint/2010/main" val="1285104227"/>
              </p:ext>
            </p:extLst>
          </p:nvPr>
        </p:nvGraphicFramePr>
        <p:xfrm>
          <a:off x="985208" y="1858128"/>
          <a:ext cx="6741745" cy="4350698"/>
        </p:xfrm>
        <a:graphic>
          <a:graphicData uri="http://schemas.openxmlformats.org/drawingml/2006/chart">
            <c:chart xmlns:c="http://schemas.openxmlformats.org/drawingml/2006/chart" xmlns:r="http://schemas.openxmlformats.org/officeDocument/2006/relationships" r:id="rId10"/>
          </a:graphicData>
        </a:graphic>
      </p:graphicFrame>
      <p:sp>
        <p:nvSpPr>
          <p:cNvPr id="3081" name="Text Box 22"/>
          <p:cNvSpPr txBox="1">
            <a:spLocks noChangeArrowheads="1"/>
          </p:cNvSpPr>
          <p:nvPr>
            <p:custDataLst>
              <p:tags r:id="rId5"/>
            </p:custDataLst>
          </p:nvPr>
        </p:nvSpPr>
        <p:spPr bwMode="auto">
          <a:xfrm>
            <a:off x="1112840" y="1559876"/>
            <a:ext cx="6992938"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Raisons de ne pas faire carrière en génie</a:t>
            </a:r>
            <a:endParaRPr lang="fr-CA" sz="1400" dirty="0">
              <a:solidFill>
                <a:srgbClr val="003399"/>
              </a:solidFill>
              <a:latin typeface="+mj-lt"/>
            </a:endParaRPr>
          </a:p>
        </p:txBody>
      </p:sp>
      <p:sp>
        <p:nvSpPr>
          <p:cNvPr id="12" name="Content Placeholder 25"/>
          <p:cNvSpPr txBox="1">
            <a:spLocks/>
          </p:cNvSpPr>
          <p:nvPr>
            <p:custDataLst>
              <p:tags r:id="rId6"/>
            </p:custDataLst>
          </p:nvPr>
        </p:nvSpPr>
        <p:spPr>
          <a:xfrm>
            <a:off x="341404" y="759657"/>
            <a:ext cx="8535807" cy="800219"/>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300" b="0" dirty="0" smtClean="0">
                <a:solidFill>
                  <a:schemeClr val="tx1"/>
                </a:solidFill>
                <a:latin typeface="+mj-lt"/>
              </a:rPr>
              <a:t>La principale raison expliquant le choix de ne </a:t>
            </a:r>
            <a:r>
              <a:rPr lang="fr-CA" sz="1300" b="0" u="sng" dirty="0" smtClean="0">
                <a:solidFill>
                  <a:schemeClr val="tx1"/>
                </a:solidFill>
                <a:latin typeface="+mj-lt"/>
              </a:rPr>
              <a:t>pas</a:t>
            </a:r>
            <a:r>
              <a:rPr lang="fr-CA" sz="1300" b="0" dirty="0" smtClean="0">
                <a:solidFill>
                  <a:schemeClr val="tx1"/>
                </a:solidFill>
                <a:latin typeface="+mj-lt"/>
              </a:rPr>
              <a:t> faire carrière en génie continue d’être que leurs attentes étaient différentes par rapport à la pratique du génie, et cette raison est invoquée beaucoup plus souvent qu’en 2013. Parmi les autres raisons mentionnées, on trouve de meilleures possibilités d’emploi dans une autre discipline, le fait que les étudiants n’ont jamais eu l’intention de faire carrière en génie et une meilleure rémunération dans une autre discipline.  </a:t>
            </a:r>
            <a:endParaRPr lang="fr-CA" sz="1300" b="0" dirty="0">
              <a:solidFill>
                <a:schemeClr val="tx1"/>
              </a:solidFill>
              <a:latin typeface="+mj-lt"/>
            </a:endParaRPr>
          </a:p>
        </p:txBody>
      </p:sp>
      <p:graphicFrame>
        <p:nvGraphicFramePr>
          <p:cNvPr id="19" name="Table 18"/>
          <p:cNvGraphicFramePr>
            <a:graphicFrameLocks noGrp="1"/>
          </p:cNvGraphicFramePr>
          <p:nvPr>
            <p:custDataLst>
              <p:tags r:id="rId7"/>
            </p:custDataLst>
            <p:extLst>
              <p:ext uri="{D42A27DB-BD31-4B8C-83A1-F6EECF244321}">
                <p14:modId xmlns:p14="http://schemas.microsoft.com/office/powerpoint/2010/main" val="1023174930"/>
              </p:ext>
            </p:extLst>
          </p:nvPr>
        </p:nvGraphicFramePr>
        <p:xfrm>
          <a:off x="-824531" y="1935852"/>
          <a:ext cx="5128791" cy="4283972"/>
        </p:xfrm>
        <a:graphic>
          <a:graphicData uri="http://schemas.openxmlformats.org/drawingml/2006/table">
            <a:tbl>
              <a:tblPr/>
              <a:tblGrid>
                <a:gridCol w="5128791"/>
              </a:tblGrid>
              <a:tr h="156367">
                <a:tc>
                  <a:txBody>
                    <a:bodyPr/>
                    <a:lstStyle/>
                    <a:p>
                      <a:pPr marL="0" algn="r" defTabSz="914400" rtl="0" eaLnBrk="1" fontAlgn="ctr" latinLnBrk="0" hangingPunct="1"/>
                      <a:r>
                        <a:rPr lang="fr-CA" sz="900" b="1" i="0" u="none" strike="noStrike" kern="1200" noProof="0" dirty="0" smtClean="0">
                          <a:solidFill>
                            <a:schemeClr val="tx1"/>
                          </a:solidFill>
                          <a:latin typeface="+mn-lt"/>
                          <a:ea typeface="+mn-ea"/>
                          <a:cs typeface="+mn-cs"/>
                        </a:rPr>
                        <a:t>J’avais des attentes différentes par rapport à la pratique du génie </a:t>
                      </a:r>
                      <a:endParaRPr lang="fr-CA" sz="900" b="1" i="0" u="none" strike="noStrike" kern="1200" noProof="0" dirty="0">
                        <a:solidFill>
                          <a:schemeClr val="tx1"/>
                        </a:solidFill>
                        <a:latin typeface="+mn-lt"/>
                        <a:ea typeface="+mn-ea"/>
                        <a:cs typeface="+mn-cs"/>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233461">
                <a:tc>
                  <a:txBody>
                    <a:bodyPr/>
                    <a:lstStyle/>
                    <a:p>
                      <a:pPr algn="r" fontAlgn="b"/>
                      <a:r>
                        <a:rPr lang="fr-CA" sz="700" b="0" i="0" u="none" strike="noStrike" noProof="0" dirty="0" smtClean="0">
                          <a:solidFill>
                            <a:schemeClr val="tx2"/>
                          </a:solidFill>
                          <a:latin typeface="Arial Narrow" pitchFamily="34" charset="0"/>
                        </a:rPr>
                        <a:t>(n=55)</a:t>
                      </a:r>
                    </a:p>
                    <a:p>
                      <a:pPr marL="0" marR="0" indent="0" algn="r" defTabSz="914400" rtl="0" eaLnBrk="1" fontAlgn="b" latinLnBrk="0" hangingPunct="1">
                        <a:lnSpc>
                          <a:spcPct val="100000"/>
                        </a:lnSpc>
                        <a:spcBef>
                          <a:spcPts val="0"/>
                        </a:spcBef>
                        <a:spcAft>
                          <a:spcPts val="0"/>
                        </a:spcAft>
                        <a:buClrTx/>
                        <a:buSzTx/>
                        <a:buFontTx/>
                        <a:buNone/>
                        <a:tabLst/>
                        <a:defRPr/>
                      </a:pPr>
                      <a:r>
                        <a:rPr lang="fr-CA" sz="600" b="0" i="0" u="none" strike="noStrike" noProof="0" dirty="0" smtClean="0">
                          <a:solidFill>
                            <a:schemeClr val="tx2"/>
                          </a:solidFill>
                          <a:latin typeface="Arial Narrow" pitchFamily="34" charset="0"/>
                        </a:rPr>
                        <a:t>(</a:t>
                      </a:r>
                      <a:r>
                        <a:rPr lang="fr-CA" sz="700" b="0" i="0" u="none" strike="noStrike" noProof="0" dirty="0" smtClean="0">
                          <a:solidFill>
                            <a:schemeClr val="tx2"/>
                          </a:solidFill>
                          <a:latin typeface="Arial Narrow" pitchFamily="34" charset="0"/>
                        </a:rPr>
                        <a:t>n=36)</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6367">
                <a:tc>
                  <a:txBody>
                    <a:bodyPr/>
                    <a:lstStyle/>
                    <a:p>
                      <a:pPr algn="r" fontAlgn="ctr"/>
                      <a:r>
                        <a:rPr lang="fr-CA" sz="900" b="1" i="0" u="none" strike="noStrike" kern="1200" noProof="0" dirty="0" smtClean="0">
                          <a:solidFill>
                            <a:schemeClr val="tx1"/>
                          </a:solidFill>
                          <a:latin typeface="+mn-lt"/>
                          <a:ea typeface="+mn-ea"/>
                          <a:cs typeface="+mn-cs"/>
                        </a:rPr>
                        <a:t>Meilleures possibilités d’emploi dans une autre discipline</a:t>
                      </a:r>
                      <a:endParaRPr lang="fr-CA" sz="900" b="1" i="0" u="none" strike="noStrike" kern="120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3461">
                <a:tc>
                  <a:txBody>
                    <a:bodyPr/>
                    <a:lstStyle/>
                    <a:p>
                      <a:pPr algn="r" fontAlgn="b"/>
                      <a:r>
                        <a:rPr lang="fr-CA" sz="700" b="0" i="0" u="none" strike="noStrike" noProof="0" dirty="0" smtClean="0">
                          <a:solidFill>
                            <a:schemeClr val="tx2"/>
                          </a:solidFill>
                          <a:latin typeface="Arial Narrow" pitchFamily="34" charset="0"/>
                        </a:rPr>
                        <a:t>(n=21)</a:t>
                      </a:r>
                    </a:p>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noProof="0" dirty="0" smtClean="0">
                          <a:solidFill>
                            <a:schemeClr val="tx2"/>
                          </a:solidFill>
                          <a:latin typeface="Arial Narrow" pitchFamily="34" charset="0"/>
                        </a:rPr>
                        <a:t> (n=21)</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6367">
                <a:tc>
                  <a:txBody>
                    <a:bodyPr/>
                    <a:lstStyle/>
                    <a:p>
                      <a:pPr algn="r" fontAlgn="ctr"/>
                      <a:r>
                        <a:rPr lang="fr-CA" sz="900" b="1" i="0" u="none" strike="noStrike" kern="1200" noProof="0" dirty="0" smtClean="0">
                          <a:solidFill>
                            <a:schemeClr val="tx1"/>
                          </a:solidFill>
                          <a:latin typeface="+mn-lt"/>
                          <a:ea typeface="+mn-ea"/>
                          <a:cs typeface="+mn-cs"/>
                        </a:rPr>
                        <a:t>Ça n’a jamais été mon intention</a:t>
                      </a:r>
                      <a:endParaRPr lang="fr-CA" sz="900" b="1" i="0" u="none" strike="noStrike" kern="120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3461">
                <a:tc>
                  <a:txBody>
                    <a:bodyPr/>
                    <a:lstStyle/>
                    <a:p>
                      <a:pPr algn="r" fontAlgn="b"/>
                      <a:r>
                        <a:rPr lang="fr-CA" sz="700" b="0" i="0" u="none" strike="noStrike" noProof="0" dirty="0" smtClean="0">
                          <a:solidFill>
                            <a:schemeClr val="tx2"/>
                          </a:solidFill>
                          <a:latin typeface="Arial Narrow" pitchFamily="34" charset="0"/>
                        </a:rPr>
                        <a:t>(n=18)</a:t>
                      </a:r>
                    </a:p>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noProof="0" dirty="0" smtClean="0">
                          <a:solidFill>
                            <a:schemeClr val="tx2"/>
                          </a:solidFill>
                          <a:latin typeface="Arial Narrow" pitchFamily="34" charset="0"/>
                        </a:rPr>
                        <a:t> (n=17)</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6367">
                <a:tc>
                  <a:txBody>
                    <a:bodyPr/>
                    <a:lstStyle/>
                    <a:p>
                      <a:pPr algn="r" fontAlgn="ctr"/>
                      <a:r>
                        <a:rPr lang="fr-CA" sz="900" b="1" i="0" u="none" strike="noStrike" kern="1200" noProof="0" dirty="0" smtClean="0">
                          <a:solidFill>
                            <a:schemeClr val="tx1"/>
                          </a:solidFill>
                          <a:latin typeface="+mn-lt"/>
                          <a:ea typeface="+mn-ea"/>
                          <a:cs typeface="+mn-cs"/>
                        </a:rPr>
                        <a:t>Meilleure rémunération dans une autre discipline</a:t>
                      </a:r>
                      <a:endParaRPr lang="fr-CA" sz="900" b="1" i="0" u="none" strike="noStrike" kern="120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3461">
                <a:tc>
                  <a:txBody>
                    <a:bodyPr/>
                    <a:lstStyle/>
                    <a:p>
                      <a:pPr algn="r" fontAlgn="b"/>
                      <a:r>
                        <a:rPr lang="fr-CA" sz="700" b="0" i="0" u="none" strike="noStrike" noProof="0" dirty="0" smtClean="0">
                          <a:solidFill>
                            <a:schemeClr val="tx2"/>
                          </a:solidFill>
                          <a:latin typeface="Arial Narrow" pitchFamily="34" charset="0"/>
                        </a:rPr>
                        <a:t>(n=14)</a:t>
                      </a:r>
                    </a:p>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noProof="0" dirty="0" smtClean="0">
                          <a:solidFill>
                            <a:schemeClr val="tx2"/>
                          </a:solidFill>
                          <a:latin typeface="Arial Narrow" pitchFamily="34" charset="0"/>
                        </a:rPr>
                        <a:t>(n=9)</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6367">
                <a:tc>
                  <a:txBody>
                    <a:bodyPr/>
                    <a:lstStyle/>
                    <a:p>
                      <a:pPr algn="r" fontAlgn="ctr"/>
                      <a:r>
                        <a:rPr lang="fr-CA" sz="900" b="1" i="0" u="none" strike="noStrike" kern="1200" noProof="0" dirty="0" smtClean="0">
                          <a:solidFill>
                            <a:schemeClr val="tx1"/>
                          </a:solidFill>
                          <a:latin typeface="+mn-lt"/>
                          <a:ea typeface="+mn-ea"/>
                          <a:cs typeface="+mn-cs"/>
                        </a:rPr>
                        <a:t>S’intéressent à d’autres choses</a:t>
                      </a:r>
                      <a:endParaRPr lang="fr-CA" sz="900" b="1" i="0" u="none" strike="noStrike" kern="120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3461">
                <a:tc>
                  <a:txBody>
                    <a:bodyPr/>
                    <a:lstStyle/>
                    <a:p>
                      <a:pPr algn="r" fontAlgn="b"/>
                      <a:r>
                        <a:rPr lang="fr-CA" sz="700" b="0" i="0" u="none" strike="noStrike" noProof="0" dirty="0" smtClean="0">
                          <a:solidFill>
                            <a:schemeClr val="tx2"/>
                          </a:solidFill>
                          <a:latin typeface="Arial Narrow" pitchFamily="34" charset="0"/>
                        </a:rPr>
                        <a:t>(n=10)</a:t>
                      </a:r>
                    </a:p>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noProof="0" dirty="0" smtClean="0">
                          <a:solidFill>
                            <a:schemeClr val="tx2"/>
                          </a:solidFill>
                          <a:latin typeface="Arial Narrow" pitchFamily="34" charset="0"/>
                        </a:rPr>
                        <a:t>(n=6)</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6367">
                <a:tc>
                  <a:txBody>
                    <a:bodyPr/>
                    <a:lstStyle/>
                    <a:p>
                      <a:pPr algn="r" fontAlgn="ctr"/>
                      <a:r>
                        <a:rPr lang="fr-CA" sz="900" b="1" i="0" u="none" strike="noStrike" kern="1200" noProof="0" dirty="0" smtClean="0">
                          <a:solidFill>
                            <a:schemeClr val="tx1"/>
                          </a:solidFill>
                          <a:latin typeface="+mn-lt"/>
                          <a:ea typeface="+mn-ea"/>
                          <a:cs typeface="+mn-cs"/>
                        </a:rPr>
                        <a:t>Poursuivre des études/une carrière différentes</a:t>
                      </a:r>
                      <a:endParaRPr lang="fr-CA" sz="900" b="1" i="0" u="none" strike="noStrike" kern="120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3461">
                <a:tc>
                  <a:txBody>
                    <a:bodyPr/>
                    <a:lstStyle/>
                    <a:p>
                      <a:pPr algn="r" fontAlgn="b"/>
                      <a:r>
                        <a:rPr lang="fr-CA" sz="700" b="0" i="0" u="none" strike="noStrike" noProof="0" dirty="0" smtClean="0">
                          <a:solidFill>
                            <a:schemeClr val="tx2"/>
                          </a:solidFill>
                          <a:latin typeface="Arial Narrow" pitchFamily="34" charset="0"/>
                        </a:rPr>
                        <a:t>(n=6)</a:t>
                      </a:r>
                    </a:p>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noProof="0" dirty="0" smtClean="0">
                          <a:solidFill>
                            <a:schemeClr val="tx2"/>
                          </a:solidFill>
                          <a:latin typeface="Arial Narrow" pitchFamily="34" charset="0"/>
                        </a:rPr>
                        <a:t>(n=4)</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6367">
                <a:tc>
                  <a:txBody>
                    <a:bodyPr/>
                    <a:lstStyle/>
                    <a:p>
                      <a:pPr algn="r" fontAlgn="ctr"/>
                      <a:r>
                        <a:rPr lang="fr-CA" sz="900" b="1" i="0" u="none" strike="noStrike" kern="1200" noProof="0" dirty="0" smtClean="0">
                          <a:solidFill>
                            <a:schemeClr val="tx1"/>
                          </a:solidFill>
                          <a:latin typeface="+mn-lt"/>
                          <a:ea typeface="+mn-ea"/>
                          <a:cs typeface="+mn-cs"/>
                        </a:rPr>
                        <a:t>Pour acquérir d’autres compétences / être multidisciplinaire</a:t>
                      </a:r>
                      <a:endParaRPr lang="fr-CA" sz="900" b="1" i="0" u="none" strike="noStrike" kern="120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3461">
                <a:tc>
                  <a:txBody>
                    <a:bodyPr/>
                    <a:lstStyle/>
                    <a:p>
                      <a:pPr marL="0" algn="r" defTabSz="914400" rtl="0" eaLnBrk="1" fontAlgn="b" latinLnBrk="0" hangingPunct="1"/>
                      <a:r>
                        <a:rPr lang="fr-CA" sz="700" b="0" i="0" u="none" strike="noStrike" kern="1200" noProof="0" dirty="0" smtClean="0">
                          <a:solidFill>
                            <a:schemeClr val="tx2"/>
                          </a:solidFill>
                          <a:latin typeface="Arial Narrow" pitchFamily="34" charset="0"/>
                          <a:ea typeface="+mn-ea"/>
                          <a:cs typeface="+mn-cs"/>
                        </a:rPr>
                        <a:t>(n=1)</a:t>
                      </a:r>
                    </a:p>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kern="1200" noProof="0" dirty="0" smtClean="0">
                          <a:solidFill>
                            <a:schemeClr val="tx2"/>
                          </a:solidFill>
                          <a:latin typeface="Arial Narrow" pitchFamily="34" charset="0"/>
                          <a:ea typeface="+mn-ea"/>
                          <a:cs typeface="+mn-cs"/>
                        </a:rPr>
                        <a:t>(n=3)</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6367">
                <a:tc>
                  <a:txBody>
                    <a:bodyPr/>
                    <a:lstStyle/>
                    <a:p>
                      <a:pPr algn="r" fontAlgn="ctr"/>
                      <a:r>
                        <a:rPr lang="fr-CA" sz="900" b="1" i="0" u="none" strike="noStrike" kern="1200" noProof="0" dirty="0" smtClean="0">
                          <a:solidFill>
                            <a:schemeClr val="tx1"/>
                          </a:solidFill>
                          <a:latin typeface="+mn-lt"/>
                          <a:ea typeface="+mn-ea"/>
                          <a:cs typeface="+mn-cs"/>
                        </a:rPr>
                        <a:t>Forces canadiennes / carrière militaire</a:t>
                      </a:r>
                      <a:endParaRPr lang="fr-CA" sz="900" b="1" i="0" u="none" strike="noStrike" kern="120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3461">
                <a:tc>
                  <a:txBody>
                    <a:bodyPr/>
                    <a:lstStyle/>
                    <a:p>
                      <a:pPr algn="r" fontAlgn="b"/>
                      <a:r>
                        <a:rPr lang="fr-CA" sz="700" b="0" i="0" u="none" strike="noStrike" noProof="0" dirty="0" smtClean="0">
                          <a:solidFill>
                            <a:schemeClr val="tx2"/>
                          </a:solidFill>
                          <a:latin typeface="Arial Narrow" pitchFamily="34" charset="0"/>
                        </a:rPr>
                        <a:t>(n=1)</a:t>
                      </a:r>
                    </a:p>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noProof="0" dirty="0" smtClean="0">
                          <a:solidFill>
                            <a:schemeClr val="tx2"/>
                          </a:solidFill>
                          <a:latin typeface="Arial Narrow" pitchFamily="34" charset="0"/>
                        </a:rPr>
                        <a:t>(n=2)</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6367">
                <a:tc>
                  <a:txBody>
                    <a:bodyPr/>
                    <a:lstStyle/>
                    <a:p>
                      <a:pPr algn="r" fontAlgn="ctr"/>
                      <a:r>
                        <a:rPr lang="fr-CA" sz="900" b="1" i="0" u="none" strike="noStrike" kern="1200" noProof="0" dirty="0" smtClean="0">
                          <a:solidFill>
                            <a:schemeClr val="tx1"/>
                          </a:solidFill>
                          <a:latin typeface="+mn-lt"/>
                          <a:ea typeface="+mn-ea"/>
                          <a:cs typeface="+mn-cs"/>
                        </a:rPr>
                        <a:t>Le manque de professionnalisme des employeurs</a:t>
                      </a:r>
                      <a:endParaRPr lang="fr-CA" sz="900" b="1" i="0" u="none" strike="noStrike" kern="120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3461">
                <a:tc>
                  <a:txBody>
                    <a:bodyPr/>
                    <a:lstStyle/>
                    <a:p>
                      <a:pPr algn="r" fontAlgn="b"/>
                      <a:r>
                        <a:rPr lang="fr-CA" sz="700" b="0" i="0" u="none" strike="noStrike" noProof="0" dirty="0" smtClean="0">
                          <a:solidFill>
                            <a:schemeClr val="tx2"/>
                          </a:solidFill>
                          <a:latin typeface="Arial Narrow" pitchFamily="34" charset="0"/>
                        </a:rPr>
                        <a:t>(n=6)</a:t>
                      </a:r>
                    </a:p>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noProof="0" dirty="0" smtClean="0">
                          <a:solidFill>
                            <a:schemeClr val="tx2"/>
                          </a:solidFill>
                          <a:latin typeface="Arial Narrow" pitchFamily="34" charset="0"/>
                        </a:rPr>
                        <a:t>(n=1)</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6367">
                <a:tc>
                  <a:txBody>
                    <a:bodyPr/>
                    <a:lstStyle/>
                    <a:p>
                      <a:pPr algn="r" fontAlgn="ctr"/>
                      <a:r>
                        <a:rPr lang="fr-CA" sz="900" b="1" i="0" u="none" strike="noStrike" kern="1200" noProof="0" dirty="0" smtClean="0">
                          <a:solidFill>
                            <a:schemeClr val="tx1"/>
                          </a:solidFill>
                          <a:latin typeface="+mn-lt"/>
                          <a:ea typeface="+mn-ea"/>
                          <a:cs typeface="+mn-cs"/>
                        </a:rPr>
                        <a:t>Autre raison</a:t>
                      </a:r>
                      <a:endParaRPr lang="fr-CA" sz="900" b="1" i="0" u="none" strike="noStrike" kern="120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3461">
                <a:tc>
                  <a:txBody>
                    <a:bodyPr/>
                    <a:lstStyle/>
                    <a:p>
                      <a:pPr algn="r" fontAlgn="b"/>
                      <a:r>
                        <a:rPr lang="fr-CA" sz="700" b="0" i="0" u="none" strike="noStrike" noProof="0" dirty="0" smtClean="0">
                          <a:solidFill>
                            <a:schemeClr val="tx2"/>
                          </a:solidFill>
                          <a:latin typeface="Arial Narrow" pitchFamily="34" charset="0"/>
                        </a:rPr>
                        <a:t>(n=13)</a:t>
                      </a:r>
                    </a:p>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noProof="0" dirty="0" smtClean="0">
                          <a:solidFill>
                            <a:schemeClr val="tx2"/>
                          </a:solidFill>
                          <a:latin typeface="Arial Narrow" pitchFamily="34" charset="0"/>
                        </a:rPr>
                        <a:t>(n=1)</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2231">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CA" sz="900" b="1" i="0" u="none" strike="noStrike" kern="1200" noProof="0" dirty="0" smtClean="0">
                          <a:solidFill>
                            <a:schemeClr val="tx1"/>
                          </a:solidFill>
                          <a:latin typeface="+mn-lt"/>
                          <a:ea typeface="+mn-ea"/>
                          <a:cs typeface="+mn-cs"/>
                        </a:rPr>
                        <a:t>Ne sait pas / incertain(e) </a:t>
                      </a:r>
                      <a:endParaRPr lang="fr-CA" sz="900" b="1" i="0" u="none" strike="noStrike" kern="1200" noProof="0" dirty="0">
                        <a:solidFill>
                          <a:schemeClr val="tx1"/>
                        </a:solidFill>
                        <a:latin typeface="+mn-lt"/>
                        <a:ea typeface="+mn-ea"/>
                        <a:cs typeface="+mn-cs"/>
                      </a:endParaRPr>
                    </a:p>
                  </a:txBody>
                  <a:tcPr marL="5644" marR="5644" marT="5644" marB="0" anchor="b">
                    <a:lnL>
                      <a:noFill/>
                    </a:lnL>
                    <a:lnR>
                      <a:noFill/>
                    </a:lnR>
                    <a:lnT>
                      <a:noFill/>
                    </a:lnT>
                    <a:lnB>
                      <a:noFill/>
                    </a:lnB>
                    <a:lnTlToBr w="12700" cmpd="sng">
                      <a:noFill/>
                      <a:prstDash val="solid"/>
                    </a:lnTlToBr>
                    <a:lnBlToTr w="12700" cmpd="sng">
                      <a:noFill/>
                      <a:prstDash val="solid"/>
                    </a:lnBlToTr>
                  </a:tcPr>
                </a:tc>
              </a:tr>
              <a:tr h="233461">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noProof="0" dirty="0" smtClean="0">
                          <a:solidFill>
                            <a:schemeClr val="tx2"/>
                          </a:solidFill>
                          <a:latin typeface="Arial Narrow" pitchFamily="34" charset="0"/>
                        </a:rPr>
                        <a:t>(n=1)</a:t>
                      </a:r>
                    </a:p>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noProof="0" dirty="0" smtClean="0">
                          <a:solidFill>
                            <a:schemeClr val="tx2"/>
                          </a:solidFill>
                          <a:latin typeface="Arial Narrow" pitchFamily="34" charset="0"/>
                        </a:rPr>
                        <a:t>(n=2)</a:t>
                      </a:r>
                    </a:p>
                  </a:txBody>
                  <a:tcPr marL="5644" marR="5644" marT="5644" marB="0">
                    <a:lnL>
                      <a:noFill/>
                    </a:lnL>
                    <a:lnR>
                      <a:noFill/>
                    </a:lnR>
                    <a:lnT>
                      <a:noFill/>
                    </a:lnT>
                    <a:lnB>
                      <a:noFill/>
                    </a:lnB>
                    <a:lnTlToBr w="12700" cmpd="sng">
                      <a:noFill/>
                      <a:prstDash val="solid"/>
                    </a:lnTlToBr>
                    <a:lnBlToTr w="12700" cmpd="sng">
                      <a:noFill/>
                      <a:prstDash val="solid"/>
                    </a:lnBlToTr>
                  </a:tcPr>
                </a:tc>
              </a:tr>
            </a:tbl>
          </a:graphicData>
        </a:graphic>
      </p:graphicFrame>
      <p:sp>
        <p:nvSpPr>
          <p:cNvPr id="10" name="Isosceles Triangle 9"/>
          <p:cNvSpPr/>
          <p:nvPr>
            <p:custDataLst>
              <p:tags r:id="rId8"/>
            </p:custDataLst>
          </p:nvPr>
        </p:nvSpPr>
        <p:spPr>
          <a:xfrm rot="10800000" flipV="1">
            <a:off x="5980976" y="1993301"/>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Carrière envisagée dans un autre domaine que le génie</a:t>
            </a:r>
          </a:p>
        </p:txBody>
      </p:sp>
      <p:sp>
        <p:nvSpPr>
          <p:cNvPr id="37" name="Content Placeholder 36"/>
          <p:cNvSpPr>
            <a:spLocks noGrp="1"/>
          </p:cNvSpPr>
          <p:nvPr>
            <p:ph idx="1"/>
            <p:custDataLst>
              <p:tags r:id="rId2"/>
            </p:custDataLst>
          </p:nvPr>
        </p:nvSpPr>
        <p:spPr>
          <a:xfrm>
            <a:off x="352424" y="701850"/>
            <a:ext cx="8509353" cy="430887"/>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fr-CA" sz="1400" dirty="0" smtClean="0">
                <a:latin typeface="+mj-lt"/>
              </a:rPr>
              <a:t>Parmi les étudiants qui n’ont </a:t>
            </a:r>
            <a:r>
              <a:rPr lang="fr-CA" sz="1400" u="sng" dirty="0" smtClean="0">
                <a:latin typeface="+mj-lt"/>
              </a:rPr>
              <a:t>pas</a:t>
            </a:r>
            <a:r>
              <a:rPr lang="fr-CA" sz="1400" dirty="0" smtClean="0">
                <a:latin typeface="+mj-lt"/>
              </a:rPr>
              <a:t> l’intention de faire carrière dans le domaine du génie, les principaux choix de carrière sont la médecine, la recherche, les technologies de l’information et la gestion/planification.    </a:t>
            </a:r>
            <a:endParaRPr lang="fr-CA" sz="1400" dirty="0"/>
          </a:p>
        </p:txBody>
      </p:sp>
      <p:sp>
        <p:nvSpPr>
          <p:cNvPr id="4101"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15AAB7C8-1FFA-402A-88E7-319E8D20AE09}" type="slidenum">
              <a:rPr lang="en-US"/>
              <a:pPr/>
              <a:t>17</a:t>
            </a:fld>
            <a:endParaRPr lang="en-US" dirty="0"/>
          </a:p>
        </p:txBody>
      </p:sp>
      <p:sp>
        <p:nvSpPr>
          <p:cNvPr id="2" name="Text Box 3"/>
          <p:cNvSpPr txBox="1">
            <a:spLocks noChangeArrowheads="1"/>
          </p:cNvSpPr>
          <p:nvPr>
            <p:custDataLst>
              <p:tags r:id="rId4"/>
            </p:custDataLst>
          </p:nvPr>
        </p:nvSpPr>
        <p:spPr bwMode="auto">
          <a:xfrm>
            <a:off x="307093" y="6253516"/>
            <a:ext cx="8675688"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Q17. </a:t>
            </a:r>
            <a:r>
              <a:rPr lang="fr-CA" sz="800" dirty="0">
                <a:solidFill>
                  <a:schemeClr val="tx1"/>
                </a:solidFill>
                <a:latin typeface="+mj-lt"/>
              </a:rPr>
              <a:t>Quel genre de carrière envisagez-vous de mener</a:t>
            </a:r>
            <a:r>
              <a:rPr lang="en-US" sz="800" dirty="0" smtClean="0">
                <a:solidFill>
                  <a:schemeClr val="tx1"/>
                </a:solidFill>
                <a:latin typeface="+mj-lt"/>
              </a:rPr>
              <a:t>? </a:t>
            </a:r>
            <a:br>
              <a:rPr lang="en-US" sz="800" dirty="0" smtClean="0">
                <a:solidFill>
                  <a:schemeClr val="tx1"/>
                </a:solidFill>
                <a:latin typeface="+mj-lt"/>
              </a:rPr>
            </a:br>
            <a:r>
              <a:rPr lang="en-US" sz="800" dirty="0" smtClean="0">
                <a:solidFill>
                  <a:schemeClr val="tx1"/>
                </a:solidFill>
                <a:latin typeface="+mj-lt"/>
              </a:rPr>
              <a:t>Base : </a:t>
            </a:r>
            <a:r>
              <a:rPr lang="fr-CA" sz="800" dirty="0" smtClean="0">
                <a:solidFill>
                  <a:schemeClr val="tx1"/>
                </a:solidFill>
                <a:latin typeface="+mj-lt"/>
              </a:rPr>
              <a:t>Les participants qui ont répondu « Non (absolument pas / probablement pas) » à la Q14,2013 (n=135); 2014 (n=146)  </a:t>
            </a:r>
            <a:endParaRPr lang="fr-CA" sz="800" dirty="0">
              <a:solidFill>
                <a:schemeClr val="tx1"/>
              </a:solidFill>
              <a:latin typeface="+mj-lt"/>
            </a:endParaRPr>
          </a:p>
        </p:txBody>
      </p:sp>
      <p:sp>
        <p:nvSpPr>
          <p:cNvPr id="4103" name="Text Box 17"/>
          <p:cNvSpPr txBox="1">
            <a:spLocks noChangeArrowheads="1"/>
          </p:cNvSpPr>
          <p:nvPr>
            <p:custDataLst>
              <p:tags r:id="rId5"/>
            </p:custDataLst>
          </p:nvPr>
        </p:nvSpPr>
        <p:spPr bwMode="auto">
          <a:xfrm>
            <a:off x="0" y="1204348"/>
            <a:ext cx="9144000" cy="523220"/>
          </a:xfrm>
          <a:prstGeom prst="rect">
            <a:avLst/>
          </a:prstGeom>
          <a:noFill/>
          <a:ln w="25400" algn="ctr">
            <a:noFill/>
            <a:miter lim="800000"/>
            <a:headEnd/>
            <a:tailEnd/>
          </a:ln>
        </p:spPr>
        <p:txBody>
          <a:bodyPr>
            <a:spAutoFit/>
          </a:bodyPr>
          <a:lstStyle/>
          <a:p>
            <a:pPr>
              <a:tabLst>
                <a:tab pos="7712075" algn="l"/>
              </a:tabLst>
            </a:pPr>
            <a:r>
              <a:rPr lang="fr-CA" sz="1400" dirty="0" smtClean="0">
                <a:solidFill>
                  <a:srgbClr val="003399"/>
                </a:solidFill>
                <a:latin typeface="+mj-lt"/>
              </a:rPr>
              <a:t>Carrière envisagée dans un autre domaine que le génie</a:t>
            </a:r>
            <a:r>
              <a:rPr lang="en-CA" sz="1400" dirty="0" smtClean="0">
                <a:solidFill>
                  <a:srgbClr val="003399"/>
                </a:solidFill>
                <a:latin typeface="+mj-lt"/>
              </a:rPr>
              <a:t/>
            </a:r>
            <a:br>
              <a:rPr lang="en-CA" sz="1400" dirty="0" smtClean="0">
                <a:solidFill>
                  <a:srgbClr val="003399"/>
                </a:solidFill>
                <a:latin typeface="+mj-lt"/>
              </a:rPr>
            </a:br>
            <a:r>
              <a:rPr lang="en-CA" sz="1400" dirty="0" smtClean="0">
                <a:solidFill>
                  <a:srgbClr val="003399"/>
                </a:solidFill>
                <a:latin typeface="+mj-lt"/>
              </a:rPr>
              <a:t>(</a:t>
            </a:r>
            <a:r>
              <a:rPr lang="fr-CA" sz="1400" dirty="0" smtClean="0">
                <a:solidFill>
                  <a:srgbClr val="003399"/>
                </a:solidFill>
                <a:latin typeface="+mj-lt"/>
              </a:rPr>
              <a:t>ne prévoit pas faire carrière en génie</a:t>
            </a:r>
            <a:r>
              <a:rPr lang="en-US" sz="1400" dirty="0" smtClean="0">
                <a:solidFill>
                  <a:srgbClr val="003399"/>
                </a:solidFill>
                <a:latin typeface="+mj-lt"/>
              </a:rPr>
              <a:t>)</a:t>
            </a:r>
            <a:endParaRPr lang="en-CA" sz="1400" dirty="0">
              <a:solidFill>
                <a:srgbClr val="003399"/>
              </a:solidFill>
              <a:latin typeface="+mj-lt"/>
            </a:endParaRPr>
          </a:p>
        </p:txBody>
      </p:sp>
      <p:sp>
        <p:nvSpPr>
          <p:cNvPr id="4104" name="Text Box 19"/>
          <p:cNvSpPr txBox="1">
            <a:spLocks noChangeArrowheads="1"/>
          </p:cNvSpPr>
          <p:nvPr>
            <p:custDataLst>
              <p:tags r:id="rId6"/>
            </p:custDataLst>
          </p:nvPr>
        </p:nvSpPr>
        <p:spPr bwMode="auto">
          <a:xfrm>
            <a:off x="307093" y="6553200"/>
            <a:ext cx="4752587" cy="200055"/>
          </a:xfrm>
          <a:prstGeom prst="rect">
            <a:avLst/>
          </a:prstGeom>
          <a:noFill/>
          <a:ln w="25400" algn="ctr">
            <a:noFill/>
            <a:miter lim="800000"/>
            <a:headEnd/>
            <a:tailEnd/>
          </a:ln>
        </p:spPr>
        <p:txBody>
          <a:bodyPr wrap="square">
            <a:spAutoFit/>
          </a:bodyPr>
          <a:lstStyle/>
          <a:p>
            <a:pPr algn="l"/>
            <a:r>
              <a:rPr lang="fr-CA" sz="700" i="1" dirty="0" smtClean="0"/>
              <a:t>Comme les répondants pouvaient donner plusieurs réponses, il est possible que le total dépasse 100 %.</a:t>
            </a:r>
            <a:endParaRPr lang="fr-CA" sz="700" i="1" dirty="0"/>
          </a:p>
        </p:txBody>
      </p:sp>
      <p:graphicFrame>
        <p:nvGraphicFramePr>
          <p:cNvPr id="11" name="Object 47"/>
          <p:cNvGraphicFramePr>
            <a:graphicFrameLocks noChangeAspect="1"/>
          </p:cNvGraphicFramePr>
          <p:nvPr>
            <p:custDataLst>
              <p:tags r:id="rId7"/>
            </p:custDataLst>
            <p:extLst>
              <p:ext uri="{D42A27DB-BD31-4B8C-83A1-F6EECF244321}">
                <p14:modId xmlns:p14="http://schemas.microsoft.com/office/powerpoint/2010/main" val="2089093392"/>
              </p:ext>
            </p:extLst>
          </p:nvPr>
        </p:nvGraphicFramePr>
        <p:xfrm>
          <a:off x="3617844" y="1800978"/>
          <a:ext cx="4212476" cy="445253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2" name="Table 11"/>
          <p:cNvGraphicFramePr>
            <a:graphicFrameLocks noGrp="1"/>
          </p:cNvGraphicFramePr>
          <p:nvPr>
            <p:custDataLst>
              <p:tags r:id="rId8"/>
            </p:custDataLst>
            <p:extLst>
              <p:ext uri="{D42A27DB-BD31-4B8C-83A1-F6EECF244321}">
                <p14:modId xmlns:p14="http://schemas.microsoft.com/office/powerpoint/2010/main" val="1356646804"/>
              </p:ext>
            </p:extLst>
          </p:nvPr>
        </p:nvGraphicFramePr>
        <p:xfrm>
          <a:off x="1564640" y="1696726"/>
          <a:ext cx="2175077" cy="4555245"/>
        </p:xfrm>
        <a:graphic>
          <a:graphicData uri="http://schemas.openxmlformats.org/drawingml/2006/table">
            <a:tbl>
              <a:tblPr/>
              <a:tblGrid>
                <a:gridCol w="2175077"/>
              </a:tblGrid>
              <a:tr h="166269">
                <a:tc>
                  <a:txBody>
                    <a:bodyPr/>
                    <a:lstStyle/>
                    <a:p>
                      <a:pPr marL="0" algn="r" defTabSz="914400" rtl="0" eaLnBrk="1" fontAlgn="ctr" latinLnBrk="0" hangingPunct="1"/>
                      <a:r>
                        <a:rPr lang="fr-CA" sz="900" b="1" i="0" u="none" strike="noStrike" kern="1200" noProof="0" dirty="0" smtClean="0">
                          <a:solidFill>
                            <a:schemeClr val="tx1"/>
                          </a:solidFill>
                          <a:latin typeface="+mn-lt"/>
                          <a:ea typeface="+mn-ea"/>
                          <a:cs typeface="+mn-cs"/>
                        </a:rPr>
                        <a:t>Médecine</a:t>
                      </a:r>
                      <a:endParaRPr lang="fr-CA" sz="900" b="1" i="0" u="none" strike="noStrike" kern="1200" noProof="0" dirty="0">
                        <a:solidFill>
                          <a:schemeClr val="tx1"/>
                        </a:solidFill>
                        <a:latin typeface="+mn-lt"/>
                        <a:ea typeface="+mn-ea"/>
                        <a:cs typeface="+mn-cs"/>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248244">
                <a:tc>
                  <a:txBody>
                    <a:bodyPr/>
                    <a:lstStyle/>
                    <a:p>
                      <a:pPr algn="r" fontAlgn="b"/>
                      <a:r>
                        <a:rPr lang="fr-CA" sz="700" b="0" i="0" u="none" strike="noStrike" noProof="0" dirty="0" smtClean="0">
                          <a:solidFill>
                            <a:schemeClr val="tx2"/>
                          </a:solidFill>
                          <a:latin typeface="Arial Narrow" pitchFamily="34" charset="0"/>
                        </a:rPr>
                        <a:t>(n=22)</a:t>
                      </a:r>
                    </a:p>
                    <a:p>
                      <a:pPr marL="0" marR="0" indent="0" algn="r" defTabSz="914400" rtl="0" eaLnBrk="1" fontAlgn="b" latinLnBrk="0" hangingPunct="1">
                        <a:lnSpc>
                          <a:spcPct val="100000"/>
                        </a:lnSpc>
                        <a:spcBef>
                          <a:spcPts val="0"/>
                        </a:spcBef>
                        <a:spcAft>
                          <a:spcPts val="0"/>
                        </a:spcAft>
                        <a:buClrTx/>
                        <a:buSzTx/>
                        <a:buFontTx/>
                        <a:buNone/>
                        <a:tabLst/>
                        <a:defRPr/>
                      </a:pPr>
                      <a:r>
                        <a:rPr lang="fr-CA" sz="600" b="0" i="0" u="none" strike="noStrike" noProof="0" dirty="0" smtClean="0">
                          <a:solidFill>
                            <a:schemeClr val="tx2"/>
                          </a:solidFill>
                          <a:latin typeface="Arial Narrow" pitchFamily="34" charset="0"/>
                        </a:rPr>
                        <a:t>(</a:t>
                      </a:r>
                      <a:r>
                        <a:rPr lang="fr-CA" sz="700" b="0" i="0" u="none" strike="noStrike" noProof="0" dirty="0" smtClean="0">
                          <a:solidFill>
                            <a:schemeClr val="tx2"/>
                          </a:solidFill>
                          <a:latin typeface="Arial Narrow" pitchFamily="34" charset="0"/>
                        </a:rPr>
                        <a:t>n=16)</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6269">
                <a:tc>
                  <a:txBody>
                    <a:bodyPr/>
                    <a:lstStyle/>
                    <a:p>
                      <a:pPr algn="r" fontAlgn="ctr"/>
                      <a:r>
                        <a:rPr lang="fr-CA" sz="900" b="1" i="0" u="none" strike="noStrike" kern="1200" noProof="0" dirty="0" smtClean="0">
                          <a:solidFill>
                            <a:schemeClr val="tx1"/>
                          </a:solidFill>
                          <a:latin typeface="+mn-lt"/>
                          <a:ea typeface="+mn-ea"/>
                          <a:cs typeface="+mn-cs"/>
                        </a:rPr>
                        <a:t>Recherche</a:t>
                      </a:r>
                      <a:endParaRPr lang="fr-CA" sz="900" b="1" i="0" u="none" strike="noStrike" kern="120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8244">
                <a:tc>
                  <a:txBody>
                    <a:bodyPr/>
                    <a:lstStyle/>
                    <a:p>
                      <a:pPr algn="r" fontAlgn="b"/>
                      <a:r>
                        <a:rPr lang="fr-CA" sz="700" b="0" i="0" u="none" strike="noStrike" noProof="0" dirty="0" smtClean="0">
                          <a:solidFill>
                            <a:schemeClr val="tx2"/>
                          </a:solidFill>
                          <a:latin typeface="Arial Narrow" pitchFamily="34" charset="0"/>
                        </a:rPr>
                        <a:t>(n=19)</a:t>
                      </a:r>
                    </a:p>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noProof="0" dirty="0" smtClean="0">
                          <a:solidFill>
                            <a:schemeClr val="tx2"/>
                          </a:solidFill>
                          <a:latin typeface="Arial Narrow" pitchFamily="34" charset="0"/>
                        </a:rPr>
                        <a:t> (n=8)</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6269">
                <a:tc>
                  <a:txBody>
                    <a:bodyPr/>
                    <a:lstStyle/>
                    <a:p>
                      <a:pPr algn="r" fontAlgn="ctr"/>
                      <a:r>
                        <a:rPr lang="fr-CA" sz="900" b="1" i="0" u="none" strike="noStrike" kern="1200" noProof="0" dirty="0" smtClean="0">
                          <a:solidFill>
                            <a:schemeClr val="tx1"/>
                          </a:solidFill>
                          <a:latin typeface="+mn-lt"/>
                          <a:ea typeface="+mn-ea"/>
                          <a:cs typeface="+mn-cs"/>
                        </a:rPr>
                        <a:t>TI/Technologies de l’information</a:t>
                      </a:r>
                      <a:r>
                        <a:rPr lang="fr-CA" sz="900" b="1" i="0" u="none" strike="noStrike" kern="1200" baseline="0" noProof="0" dirty="0" smtClean="0">
                          <a:solidFill>
                            <a:schemeClr val="tx1"/>
                          </a:solidFill>
                          <a:latin typeface="+mn-lt"/>
                          <a:ea typeface="+mn-ea"/>
                          <a:cs typeface="+mn-cs"/>
                        </a:rPr>
                        <a:t> (NET)</a:t>
                      </a:r>
                      <a:endParaRPr lang="fr-CA" sz="900" b="1" i="0" u="none" strike="noStrike" kern="120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8244">
                <a:tc>
                  <a:txBody>
                    <a:bodyPr/>
                    <a:lstStyle/>
                    <a:p>
                      <a:pPr algn="r" fontAlgn="b"/>
                      <a:r>
                        <a:rPr lang="fr-CA" sz="700" b="0" i="0" u="none" strike="noStrike" noProof="0" dirty="0" smtClean="0">
                          <a:solidFill>
                            <a:schemeClr val="tx2"/>
                          </a:solidFill>
                          <a:latin typeface="Arial Narrow" pitchFamily="34" charset="0"/>
                        </a:rPr>
                        <a:t>(n=12)</a:t>
                      </a:r>
                    </a:p>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noProof="0" dirty="0" smtClean="0">
                          <a:solidFill>
                            <a:schemeClr val="tx2"/>
                          </a:solidFill>
                          <a:latin typeface="Arial Narrow" pitchFamily="34" charset="0"/>
                        </a:rPr>
                        <a:t> (n=1)</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6269">
                <a:tc>
                  <a:txBody>
                    <a:bodyPr/>
                    <a:lstStyle/>
                    <a:p>
                      <a:pPr algn="r" fontAlgn="ctr"/>
                      <a:r>
                        <a:rPr lang="fr-CA" sz="900" b="1" i="0" u="none" strike="noStrike" kern="1200" noProof="0" dirty="0" smtClean="0">
                          <a:solidFill>
                            <a:schemeClr val="tx1"/>
                          </a:solidFill>
                          <a:latin typeface="+mn-lt"/>
                          <a:ea typeface="+mn-ea"/>
                          <a:cs typeface="+mn-cs"/>
                        </a:rPr>
                        <a:t>Gestion/Planification</a:t>
                      </a:r>
                      <a:r>
                        <a:rPr lang="fr-CA" sz="900" b="1" i="0" u="none" strike="noStrike" kern="1200" baseline="0" noProof="0" dirty="0" smtClean="0">
                          <a:solidFill>
                            <a:schemeClr val="tx1"/>
                          </a:solidFill>
                          <a:latin typeface="+mn-lt"/>
                          <a:ea typeface="+mn-ea"/>
                          <a:cs typeface="+mn-cs"/>
                        </a:rPr>
                        <a:t> (NET)</a:t>
                      </a:r>
                      <a:endParaRPr lang="fr-CA" sz="900" b="1" i="0" u="none" strike="noStrike" kern="120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8244">
                <a:tc>
                  <a:txBody>
                    <a:bodyPr/>
                    <a:lstStyle/>
                    <a:p>
                      <a:pPr algn="r" fontAlgn="b"/>
                      <a:r>
                        <a:rPr lang="fr-CA" sz="700" b="0" i="0" u="none" strike="noStrike" noProof="0" dirty="0" smtClean="0">
                          <a:solidFill>
                            <a:schemeClr val="tx2"/>
                          </a:solidFill>
                          <a:latin typeface="Arial Narrow" pitchFamily="34" charset="0"/>
                        </a:rPr>
                        <a:t>(n=9)</a:t>
                      </a:r>
                    </a:p>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noProof="0" dirty="0" smtClean="0">
                          <a:solidFill>
                            <a:schemeClr val="tx2"/>
                          </a:solidFill>
                          <a:latin typeface="Arial Narrow" pitchFamily="34" charset="0"/>
                        </a:rPr>
                        <a:t>(n=13)</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6269">
                <a:tc>
                  <a:txBody>
                    <a:bodyPr/>
                    <a:lstStyle/>
                    <a:p>
                      <a:pPr algn="r" fontAlgn="ctr"/>
                      <a:r>
                        <a:rPr lang="fr-CA" sz="900" b="1" i="0" u="none" strike="noStrike" kern="1200" noProof="0" dirty="0" smtClean="0">
                          <a:solidFill>
                            <a:schemeClr val="tx1"/>
                          </a:solidFill>
                          <a:latin typeface="+mn-lt"/>
                          <a:ea typeface="+mn-ea"/>
                          <a:cs typeface="+mn-cs"/>
                        </a:rPr>
                        <a:t>Éducation</a:t>
                      </a:r>
                      <a:endParaRPr lang="fr-CA" sz="900" b="1" i="0" u="none" strike="noStrike" kern="120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8244">
                <a:tc>
                  <a:txBody>
                    <a:bodyPr/>
                    <a:lstStyle/>
                    <a:p>
                      <a:pPr algn="r" fontAlgn="b"/>
                      <a:r>
                        <a:rPr lang="fr-CA" sz="700" b="0" i="0" u="none" strike="noStrike" noProof="0" dirty="0" smtClean="0">
                          <a:solidFill>
                            <a:schemeClr val="tx2"/>
                          </a:solidFill>
                          <a:latin typeface="Arial Narrow" pitchFamily="34" charset="0"/>
                        </a:rPr>
                        <a:t>(n=6)</a:t>
                      </a:r>
                    </a:p>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noProof="0" dirty="0" smtClean="0">
                          <a:solidFill>
                            <a:schemeClr val="tx2"/>
                          </a:solidFill>
                          <a:latin typeface="Arial Narrow" pitchFamily="34" charset="0"/>
                        </a:rPr>
                        <a:t>(n=5)</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6269">
                <a:tc>
                  <a:txBody>
                    <a:bodyPr/>
                    <a:lstStyle/>
                    <a:p>
                      <a:pPr algn="r" fontAlgn="ctr"/>
                      <a:r>
                        <a:rPr lang="fr-CA" sz="900" b="1" i="0" u="none" strike="noStrike" kern="1200" noProof="0" dirty="0" smtClean="0">
                          <a:solidFill>
                            <a:schemeClr val="tx1"/>
                          </a:solidFill>
                          <a:latin typeface="+mn-lt"/>
                          <a:ea typeface="+mn-ea"/>
                          <a:cs typeface="+mn-cs"/>
                        </a:rPr>
                        <a:t>Marketing</a:t>
                      </a:r>
                      <a:endParaRPr lang="fr-CA" sz="900" b="1" i="0" u="none" strike="noStrike" kern="120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8244">
                <a:tc>
                  <a:txBody>
                    <a:bodyPr/>
                    <a:lstStyle/>
                    <a:p>
                      <a:pPr algn="r" fontAlgn="b"/>
                      <a:r>
                        <a:rPr lang="fr-CA" sz="700" b="0" i="0" u="none" strike="noStrike" noProof="0" dirty="0" smtClean="0">
                          <a:solidFill>
                            <a:schemeClr val="tx2"/>
                          </a:solidFill>
                          <a:latin typeface="Arial Narrow" pitchFamily="34" charset="0"/>
                        </a:rPr>
                        <a:t>(n=5)</a:t>
                      </a:r>
                    </a:p>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noProof="0" dirty="0" smtClean="0">
                          <a:solidFill>
                            <a:schemeClr val="tx2"/>
                          </a:solidFill>
                          <a:latin typeface="Arial Narrow" pitchFamily="34" charset="0"/>
                        </a:rPr>
                        <a:t>(n=3)</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6269">
                <a:tc>
                  <a:txBody>
                    <a:bodyPr/>
                    <a:lstStyle/>
                    <a:p>
                      <a:pPr algn="r" fontAlgn="ctr"/>
                      <a:r>
                        <a:rPr lang="fr-CA" sz="900" b="1" i="0" u="none" strike="noStrike" kern="1200" noProof="0" dirty="0" smtClean="0">
                          <a:solidFill>
                            <a:schemeClr val="tx1"/>
                          </a:solidFill>
                          <a:latin typeface="+mn-lt"/>
                          <a:ea typeface="+mn-ea"/>
                          <a:cs typeface="+mn-cs"/>
                        </a:rPr>
                        <a:t>Militaire</a:t>
                      </a:r>
                      <a:endParaRPr lang="fr-CA" sz="900" b="1" i="0" u="none" strike="noStrike" kern="120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8244">
                <a:tc>
                  <a:txBody>
                    <a:bodyPr/>
                    <a:lstStyle/>
                    <a:p>
                      <a:pPr marL="0" algn="r" defTabSz="914400" rtl="0" eaLnBrk="1" fontAlgn="b" latinLnBrk="0" hangingPunct="1"/>
                      <a:r>
                        <a:rPr lang="fr-CA" sz="700" b="0" i="0" u="none" strike="noStrike" kern="1200" noProof="0" dirty="0" smtClean="0">
                          <a:solidFill>
                            <a:schemeClr val="tx2"/>
                          </a:solidFill>
                          <a:latin typeface="Arial Narrow" pitchFamily="34" charset="0"/>
                          <a:ea typeface="+mn-ea"/>
                          <a:cs typeface="+mn-cs"/>
                        </a:rPr>
                        <a:t>(n=4)</a:t>
                      </a:r>
                    </a:p>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kern="1200" noProof="0" dirty="0" smtClean="0">
                          <a:solidFill>
                            <a:schemeClr val="tx2"/>
                          </a:solidFill>
                          <a:latin typeface="Arial Narrow" pitchFamily="34" charset="0"/>
                          <a:ea typeface="+mn-ea"/>
                          <a:cs typeface="+mn-cs"/>
                        </a:rPr>
                        <a:t>(n=3)</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6269">
                <a:tc>
                  <a:txBody>
                    <a:bodyPr/>
                    <a:lstStyle/>
                    <a:p>
                      <a:pPr algn="r" fontAlgn="ctr"/>
                      <a:r>
                        <a:rPr lang="fr-CA" sz="900" b="1" i="0" u="none" strike="noStrike" kern="1200" noProof="0" dirty="0" smtClean="0">
                          <a:solidFill>
                            <a:schemeClr val="tx1"/>
                          </a:solidFill>
                          <a:latin typeface="+mn-lt"/>
                          <a:ea typeface="+mn-ea"/>
                          <a:cs typeface="+mn-cs"/>
                        </a:rPr>
                        <a:t>Architecture</a:t>
                      </a:r>
                      <a:endParaRPr lang="fr-CA" sz="900" b="1" i="0" u="none" strike="noStrike" kern="120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8244">
                <a:tc>
                  <a:txBody>
                    <a:bodyPr/>
                    <a:lstStyle/>
                    <a:p>
                      <a:pPr algn="r" fontAlgn="b"/>
                      <a:r>
                        <a:rPr lang="fr-CA" sz="700" b="0" i="0" u="none" strike="noStrike" noProof="0" dirty="0" smtClean="0">
                          <a:solidFill>
                            <a:schemeClr val="tx2"/>
                          </a:solidFill>
                          <a:latin typeface="Arial Narrow" pitchFamily="34" charset="0"/>
                        </a:rPr>
                        <a:t>(n=4)</a:t>
                      </a:r>
                    </a:p>
                    <a:p>
                      <a:pPr marL="0" marR="0" indent="0" algn="r" defTabSz="914400" rtl="0" eaLnBrk="1" fontAlgn="b" latinLnBrk="0" hangingPunct="1">
                        <a:lnSpc>
                          <a:spcPct val="100000"/>
                        </a:lnSpc>
                        <a:spcBef>
                          <a:spcPts val="0"/>
                        </a:spcBef>
                        <a:spcAft>
                          <a:spcPts val="0"/>
                        </a:spcAft>
                        <a:buClrTx/>
                        <a:buSzTx/>
                        <a:buFontTx/>
                        <a:buNone/>
                        <a:tabLst/>
                        <a:defRPr/>
                      </a:pPr>
                      <a:endParaRPr lang="fr-CA" sz="700" b="0" i="0" u="none" strike="noStrike" noProof="0" dirty="0" smtClean="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6269">
                <a:tc>
                  <a:txBody>
                    <a:bodyPr/>
                    <a:lstStyle/>
                    <a:p>
                      <a:pPr algn="r" fontAlgn="ctr"/>
                      <a:r>
                        <a:rPr lang="fr-CA" sz="900" b="1" i="0" u="none" strike="noStrike" kern="1200" noProof="0" dirty="0" smtClean="0">
                          <a:solidFill>
                            <a:schemeClr val="tx1"/>
                          </a:solidFill>
                          <a:latin typeface="+mn-lt"/>
                          <a:ea typeface="+mn-ea"/>
                          <a:cs typeface="+mn-cs"/>
                        </a:rPr>
                        <a:t>Droit/cabinet d’avocats</a:t>
                      </a:r>
                      <a:endParaRPr lang="fr-CA" sz="900" b="1" i="0" u="none" strike="noStrike" kern="120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8244">
                <a:tc>
                  <a:txBody>
                    <a:bodyPr/>
                    <a:lstStyle/>
                    <a:p>
                      <a:pPr algn="r" fontAlgn="b"/>
                      <a:r>
                        <a:rPr lang="fr-CA" sz="700" b="0" i="0" u="none" strike="noStrike" noProof="0" dirty="0" smtClean="0">
                          <a:solidFill>
                            <a:schemeClr val="tx2"/>
                          </a:solidFill>
                          <a:latin typeface="Arial Narrow" pitchFamily="34" charset="0"/>
                        </a:rPr>
                        <a:t>(n=3)</a:t>
                      </a:r>
                    </a:p>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noProof="0" dirty="0" smtClean="0">
                          <a:solidFill>
                            <a:schemeClr val="tx2"/>
                          </a:solidFill>
                          <a:latin typeface="Arial Narrow" pitchFamily="34" charset="0"/>
                        </a:rPr>
                        <a:t>(n=6)</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6269">
                <a:tc>
                  <a:txBody>
                    <a:bodyPr/>
                    <a:lstStyle/>
                    <a:p>
                      <a:pPr algn="r" fontAlgn="ctr"/>
                      <a:r>
                        <a:rPr lang="fr-CA" sz="900" b="1" i="0" u="none" strike="noStrike" kern="1200" noProof="0" dirty="0" smtClean="0">
                          <a:solidFill>
                            <a:schemeClr val="tx1"/>
                          </a:solidFill>
                          <a:latin typeface="+mn-lt"/>
                          <a:ea typeface="+mn-ea"/>
                          <a:cs typeface="+mn-cs"/>
                        </a:rPr>
                        <a:t>Autre</a:t>
                      </a:r>
                      <a:endParaRPr lang="fr-CA" sz="900" b="1" i="0" u="none" strike="noStrike" kern="120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8244">
                <a:tc>
                  <a:txBody>
                    <a:bodyPr/>
                    <a:lstStyle/>
                    <a:p>
                      <a:pPr algn="r" fontAlgn="b"/>
                      <a:r>
                        <a:rPr lang="fr-CA" sz="700" b="0" i="0" u="none" strike="noStrike" noProof="0" dirty="0" smtClean="0">
                          <a:solidFill>
                            <a:schemeClr val="tx2"/>
                          </a:solidFill>
                          <a:latin typeface="Arial Narrow" pitchFamily="34" charset="0"/>
                        </a:rPr>
                        <a:t>(n=47)</a:t>
                      </a:r>
                    </a:p>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noProof="0" dirty="0" smtClean="0">
                          <a:solidFill>
                            <a:schemeClr val="tx2"/>
                          </a:solidFill>
                          <a:latin typeface="Arial Narrow" pitchFamily="34" charset="0"/>
                        </a:rPr>
                        <a:t>(n=43)</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1871">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CA" sz="900" b="1" i="0" u="none" strike="noStrike" kern="1200" noProof="0" dirty="0" smtClean="0">
                          <a:solidFill>
                            <a:schemeClr val="tx1"/>
                          </a:solidFill>
                          <a:latin typeface="+mn-lt"/>
                          <a:ea typeface="+mn-ea"/>
                          <a:cs typeface="+mn-cs"/>
                        </a:rPr>
                        <a:t>Ne sait pas / incertain(e) </a:t>
                      </a:r>
                      <a:endParaRPr lang="fr-CA" sz="900" b="1" i="0" u="none" strike="noStrike" kern="1200" noProof="0" dirty="0">
                        <a:solidFill>
                          <a:schemeClr val="tx1"/>
                        </a:solidFill>
                        <a:latin typeface="+mn-lt"/>
                        <a:ea typeface="+mn-ea"/>
                        <a:cs typeface="+mn-cs"/>
                      </a:endParaRPr>
                    </a:p>
                  </a:txBody>
                  <a:tcPr marL="5644" marR="5644" marT="5644" marB="0" anchor="b">
                    <a:lnL>
                      <a:noFill/>
                    </a:lnL>
                    <a:lnR>
                      <a:noFill/>
                    </a:lnR>
                    <a:lnT>
                      <a:noFill/>
                    </a:lnT>
                    <a:lnB>
                      <a:noFill/>
                    </a:lnB>
                    <a:lnTlToBr w="12700" cmpd="sng">
                      <a:noFill/>
                      <a:prstDash val="solid"/>
                    </a:lnTlToBr>
                    <a:lnBlToTr w="12700" cmpd="sng">
                      <a:noFill/>
                      <a:prstDash val="solid"/>
                    </a:lnBlToTr>
                  </a:tcPr>
                </a:tc>
              </a:tr>
              <a:tr h="248244">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(n=5)</a:t>
                      </a:r>
                    </a:p>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(n=8)</a:t>
                      </a:r>
                    </a:p>
                  </a:txBody>
                  <a:tcPr marL="5644" marR="5644" marT="5644" marB="0">
                    <a:lnL>
                      <a:noFill/>
                    </a:lnL>
                    <a:lnR>
                      <a:noFill/>
                    </a:lnR>
                    <a:lnT>
                      <a:noFill/>
                    </a:lnT>
                    <a:lnB>
                      <a:noFill/>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Plans de carrière au début des études</a:t>
            </a:r>
          </a:p>
        </p:txBody>
      </p:sp>
      <p:sp>
        <p:nvSpPr>
          <p:cNvPr id="26" name="Content Placeholder 25"/>
          <p:cNvSpPr>
            <a:spLocks noGrp="1"/>
          </p:cNvSpPr>
          <p:nvPr>
            <p:ph idx="1"/>
            <p:custDataLst>
              <p:tags r:id="rId2"/>
            </p:custDataLst>
          </p:nvPr>
        </p:nvSpPr>
        <p:spPr>
          <a:xfrm>
            <a:off x="265112" y="670146"/>
            <a:ext cx="8543219" cy="1077218"/>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fr-CA" sz="1400" dirty="0" smtClean="0">
                <a:latin typeface="+mj-lt"/>
              </a:rPr>
              <a:t>Plus de neuf étudiants sur dix indiquent qu’au début de leurs études leur objectif était d’exercer le génie. Parmi ce groupe, six étudiants sur dix indiquent qu’ils avaient absolument l’intention d’exercer le génie et près de quatre sur dix en avaient probablement l’intention. Comparativement à 2013, les étudiants sont moins nombreux à indiquer avoir eu absolument l’intention de faire carrière en génie et ils sont plus nombreux à en avoir eu probablement l’intention. </a:t>
            </a:r>
          </a:p>
        </p:txBody>
      </p:sp>
      <p:sp>
        <p:nvSpPr>
          <p:cNvPr id="5125"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66AF9876-6AC2-478A-82D6-A3D59548DA1B}" type="slidenum">
              <a:rPr lang="en-US"/>
              <a:pPr/>
              <a:t>18</a:t>
            </a:fld>
            <a:endParaRPr lang="en-US" dirty="0"/>
          </a:p>
        </p:txBody>
      </p:sp>
      <p:sp>
        <p:nvSpPr>
          <p:cNvPr id="2" name="Text Box 3"/>
          <p:cNvSpPr txBox="1">
            <a:spLocks noChangeArrowheads="1"/>
          </p:cNvSpPr>
          <p:nvPr>
            <p:custDataLst>
              <p:tags r:id="rId4"/>
            </p:custDataLst>
          </p:nvPr>
        </p:nvSpPr>
        <p:spPr bwMode="auto">
          <a:xfrm>
            <a:off x="383822" y="6302728"/>
            <a:ext cx="8305800"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Q18. </a:t>
            </a:r>
            <a:r>
              <a:rPr lang="fr-CA" sz="800" dirty="0">
                <a:solidFill>
                  <a:schemeClr val="tx1"/>
                </a:solidFill>
                <a:latin typeface="+mj-lt"/>
              </a:rPr>
              <a:t>Est-ce que vous projetiez d'exercer le génie lorsque vous avez commencé vos études</a:t>
            </a:r>
            <a:r>
              <a:rPr lang="en-US" sz="800" dirty="0" smtClean="0">
                <a:solidFill>
                  <a:schemeClr val="tx1"/>
                </a:solidFill>
                <a:latin typeface="+mj-lt"/>
              </a:rPr>
              <a:t>?  </a:t>
            </a:r>
            <a:br>
              <a:rPr lang="en-US" sz="800" dirty="0" smtClean="0">
                <a:solidFill>
                  <a:schemeClr val="tx1"/>
                </a:solidFill>
                <a:latin typeface="+mj-lt"/>
              </a:rPr>
            </a:br>
            <a:r>
              <a:rPr lang="en-US" sz="800" dirty="0" smtClean="0">
                <a:solidFill>
                  <a:schemeClr val="tx1"/>
                </a:solidFill>
                <a:latin typeface="+mj-lt"/>
              </a:rPr>
              <a:t>Base : </a:t>
            </a:r>
            <a:r>
              <a:rPr lang="fr-CA" sz="800" dirty="0" smtClean="0">
                <a:solidFill>
                  <a:schemeClr val="tx1"/>
                </a:solidFill>
                <a:latin typeface="+mj-lt"/>
              </a:rPr>
              <a:t>Tous les répondants, 2013 (n=2501); 2014 (n=2046)</a:t>
            </a:r>
            <a:endParaRPr lang="fr-CA" sz="800" dirty="0">
              <a:solidFill>
                <a:schemeClr val="tx1"/>
              </a:solidFill>
              <a:latin typeface="+mj-lt"/>
            </a:endParaRPr>
          </a:p>
        </p:txBody>
      </p:sp>
      <p:sp>
        <p:nvSpPr>
          <p:cNvPr id="5127" name="Text Box 18"/>
          <p:cNvSpPr txBox="1">
            <a:spLocks noChangeArrowheads="1"/>
          </p:cNvSpPr>
          <p:nvPr>
            <p:custDataLst>
              <p:tags r:id="rId5"/>
            </p:custDataLst>
          </p:nvPr>
        </p:nvSpPr>
        <p:spPr bwMode="auto">
          <a:xfrm>
            <a:off x="1237544" y="1747364"/>
            <a:ext cx="6992938" cy="307777"/>
          </a:xfrm>
          <a:prstGeom prst="rect">
            <a:avLst/>
          </a:prstGeom>
          <a:noFill/>
          <a:ln w="25400" algn="ctr">
            <a:noFill/>
            <a:miter lim="800000"/>
            <a:headEnd/>
            <a:tailEnd/>
          </a:ln>
        </p:spPr>
        <p:txBody>
          <a:bodyPr>
            <a:spAutoFit/>
          </a:bodyPr>
          <a:lstStyle/>
          <a:p>
            <a:r>
              <a:rPr lang="fr-CA" sz="1400" dirty="0">
                <a:solidFill>
                  <a:srgbClr val="003399"/>
                </a:solidFill>
                <a:latin typeface="+mj-lt"/>
              </a:rPr>
              <a:t>Est-ce que vous projetiez d’exercer le génie lorsque vous avez commencé vos </a:t>
            </a:r>
            <a:r>
              <a:rPr lang="fr-CA" sz="1400" dirty="0" smtClean="0">
                <a:solidFill>
                  <a:srgbClr val="003399"/>
                </a:solidFill>
                <a:latin typeface="+mj-lt"/>
              </a:rPr>
              <a:t>études</a:t>
            </a:r>
            <a:r>
              <a:rPr lang="en-CA" sz="1400" dirty="0" smtClean="0">
                <a:solidFill>
                  <a:srgbClr val="003399"/>
                </a:solidFill>
                <a:latin typeface="+mj-lt"/>
              </a:rPr>
              <a:t>?</a:t>
            </a:r>
            <a:endParaRPr lang="en-CA" sz="1400" dirty="0">
              <a:solidFill>
                <a:srgbClr val="003399"/>
              </a:solidFill>
              <a:latin typeface="+mj-lt"/>
            </a:endParaRPr>
          </a:p>
        </p:txBody>
      </p:sp>
      <p:graphicFrame>
        <p:nvGraphicFramePr>
          <p:cNvPr id="27" name="Object 4"/>
          <p:cNvGraphicFramePr>
            <a:graphicFrameLocks noChangeAspect="1"/>
          </p:cNvGraphicFramePr>
          <p:nvPr>
            <p:custDataLst>
              <p:tags r:id="rId6"/>
            </p:custDataLst>
            <p:extLst>
              <p:ext uri="{D42A27DB-BD31-4B8C-83A1-F6EECF244321}">
                <p14:modId xmlns:p14="http://schemas.microsoft.com/office/powerpoint/2010/main" val="2580359672"/>
              </p:ext>
            </p:extLst>
          </p:nvPr>
        </p:nvGraphicFramePr>
        <p:xfrm>
          <a:off x="797443" y="2224276"/>
          <a:ext cx="7784054" cy="3904614"/>
        </p:xfrm>
        <a:graphic>
          <a:graphicData uri="http://schemas.openxmlformats.org/drawingml/2006/chart">
            <c:chart xmlns:c="http://schemas.openxmlformats.org/drawingml/2006/chart" xmlns:r="http://schemas.openxmlformats.org/officeDocument/2006/relationships" r:id="rId17"/>
          </a:graphicData>
        </a:graphic>
      </p:graphicFrame>
      <p:sp>
        <p:nvSpPr>
          <p:cNvPr id="5128" name="AutoShape 10"/>
          <p:cNvSpPr>
            <a:spLocks/>
          </p:cNvSpPr>
          <p:nvPr>
            <p:custDataLst>
              <p:tags r:id="rId7"/>
            </p:custDataLst>
          </p:nvPr>
        </p:nvSpPr>
        <p:spPr bwMode="auto">
          <a:xfrm rot="5400000">
            <a:off x="2519143" y="2088619"/>
            <a:ext cx="274320" cy="30175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5129" name="Text Box 11"/>
          <p:cNvSpPr txBox="1">
            <a:spLocks noChangeArrowheads="1"/>
          </p:cNvSpPr>
          <p:nvPr>
            <p:custDataLst>
              <p:tags r:id="rId8"/>
            </p:custDataLst>
          </p:nvPr>
        </p:nvSpPr>
        <p:spPr bwMode="auto">
          <a:xfrm>
            <a:off x="2111519" y="2627564"/>
            <a:ext cx="1180321" cy="78483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93 %</a:t>
            </a:r>
            <a:r>
              <a:rPr lang="en-CA" dirty="0" smtClean="0"/>
              <a:t>     </a:t>
            </a:r>
            <a:r>
              <a:rPr lang="en-CA" sz="800" dirty="0"/>
              <a:t>(</a:t>
            </a:r>
            <a:r>
              <a:rPr lang="en-CA" sz="800" dirty="0" smtClean="0"/>
              <a:t>n=1894)</a:t>
            </a:r>
            <a:endParaRPr lang="en-CA" sz="800" dirty="0"/>
          </a:p>
          <a:p>
            <a:r>
              <a:rPr lang="en-CA" sz="1000" dirty="0" smtClean="0"/>
              <a:t>2013 : 92 %</a:t>
            </a:r>
            <a:r>
              <a:rPr lang="en-CA" sz="800" dirty="0"/>
              <a:t/>
            </a:r>
            <a:br>
              <a:rPr lang="en-CA" sz="800" dirty="0"/>
            </a:br>
            <a:r>
              <a:rPr lang="en-CA" sz="800" dirty="0" smtClean="0"/>
              <a:t>(n=2297)</a:t>
            </a:r>
          </a:p>
        </p:txBody>
      </p:sp>
      <p:sp>
        <p:nvSpPr>
          <p:cNvPr id="5130" name="Text Box 12"/>
          <p:cNvSpPr txBox="1">
            <a:spLocks noChangeArrowheads="1"/>
          </p:cNvSpPr>
          <p:nvPr>
            <p:custDataLst>
              <p:tags r:id="rId9"/>
            </p:custDataLst>
          </p:nvPr>
        </p:nvSpPr>
        <p:spPr bwMode="auto">
          <a:xfrm>
            <a:off x="2111520" y="2224275"/>
            <a:ext cx="1089566" cy="415498"/>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700" dirty="0" smtClean="0"/>
              <a:t>(2 cotes supérieures)</a:t>
            </a:r>
            <a:endParaRPr lang="fr-CA" sz="700" dirty="0"/>
          </a:p>
        </p:txBody>
      </p:sp>
      <p:sp>
        <p:nvSpPr>
          <p:cNvPr id="5133" name="Text Box 32"/>
          <p:cNvSpPr txBox="1">
            <a:spLocks noChangeArrowheads="1"/>
          </p:cNvSpPr>
          <p:nvPr>
            <p:custDataLst>
              <p:tags r:id="rId10"/>
            </p:custDataLst>
          </p:nvPr>
        </p:nvSpPr>
        <p:spPr bwMode="auto">
          <a:xfrm>
            <a:off x="6000315" y="3597379"/>
            <a:ext cx="1080536" cy="78483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7 %</a:t>
            </a:r>
            <a:r>
              <a:rPr lang="en-CA" dirty="0" smtClean="0"/>
              <a:t>     </a:t>
            </a:r>
            <a:r>
              <a:rPr lang="en-CA" sz="800" dirty="0"/>
              <a:t>(</a:t>
            </a:r>
            <a:r>
              <a:rPr lang="en-CA" sz="800" dirty="0" smtClean="0"/>
              <a:t>n=152)</a:t>
            </a:r>
          </a:p>
          <a:p>
            <a:r>
              <a:rPr lang="en-CA" sz="1000" dirty="0" smtClean="0"/>
              <a:t>2013 : 8 %</a:t>
            </a:r>
            <a:r>
              <a:rPr lang="en-CA" sz="800" dirty="0"/>
              <a:t/>
            </a:r>
            <a:br>
              <a:rPr lang="en-CA" sz="800" dirty="0"/>
            </a:br>
            <a:r>
              <a:rPr lang="en-CA" sz="800" dirty="0" smtClean="0"/>
              <a:t>(n=204)</a:t>
            </a:r>
          </a:p>
        </p:txBody>
      </p:sp>
      <p:sp>
        <p:nvSpPr>
          <p:cNvPr id="5134" name="Text Box 33"/>
          <p:cNvSpPr txBox="1">
            <a:spLocks noChangeArrowheads="1"/>
          </p:cNvSpPr>
          <p:nvPr>
            <p:custDataLst>
              <p:tags r:id="rId11"/>
            </p:custDataLst>
          </p:nvPr>
        </p:nvSpPr>
        <p:spPr bwMode="auto">
          <a:xfrm>
            <a:off x="6000316" y="3171336"/>
            <a:ext cx="1080536" cy="415498"/>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700" dirty="0" smtClean="0"/>
              <a:t>(2 cotes inférieures)</a:t>
            </a:r>
            <a:endParaRPr lang="fr-CA" sz="700" dirty="0"/>
          </a:p>
        </p:txBody>
      </p:sp>
      <p:sp>
        <p:nvSpPr>
          <p:cNvPr id="28" name="AutoShape 10"/>
          <p:cNvSpPr>
            <a:spLocks/>
          </p:cNvSpPr>
          <p:nvPr>
            <p:custDataLst>
              <p:tags r:id="rId12"/>
            </p:custDataLst>
          </p:nvPr>
        </p:nvSpPr>
        <p:spPr bwMode="auto">
          <a:xfrm rot="5400000">
            <a:off x="6293976" y="3141242"/>
            <a:ext cx="274320" cy="30175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9" name="Table 18"/>
          <p:cNvGraphicFramePr>
            <a:graphicFrameLocks noGrp="1"/>
          </p:cNvGraphicFramePr>
          <p:nvPr>
            <p:custDataLst>
              <p:tags r:id="rId13"/>
            </p:custDataLst>
            <p:extLst>
              <p:ext uri="{D42A27DB-BD31-4B8C-83A1-F6EECF244321}">
                <p14:modId xmlns:p14="http://schemas.microsoft.com/office/powerpoint/2010/main" val="3932811798"/>
              </p:ext>
            </p:extLst>
          </p:nvPr>
        </p:nvGraphicFramePr>
        <p:xfrm>
          <a:off x="581749" y="5770409"/>
          <a:ext cx="7711648" cy="457200"/>
        </p:xfrm>
        <a:graphic>
          <a:graphicData uri="http://schemas.openxmlformats.org/drawingml/2006/table">
            <a:tbl>
              <a:tblPr/>
              <a:tblGrid>
                <a:gridCol w="1927912"/>
                <a:gridCol w="1927912"/>
                <a:gridCol w="1927912"/>
                <a:gridCol w="1927912"/>
              </a:tblGrid>
              <a:tr h="457200">
                <a:tc>
                  <a:txBody>
                    <a:bodyPr/>
                    <a:lstStyle/>
                    <a:p>
                      <a:pPr algn="ctr" fontAlgn="ctr"/>
                      <a:r>
                        <a:rPr lang="fr-CA" sz="1200" b="1" i="0" u="none" strike="noStrike" noProof="0" dirty="0" smtClean="0">
                          <a:latin typeface="+mn-lt"/>
                        </a:rPr>
                        <a:t>Oui, absolument</a:t>
                      </a:r>
                    </a:p>
                    <a:p>
                      <a:pPr marL="0" algn="l"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                         (n=1156)                 (n=1559)</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 probablement</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(n=738)                 (n=738)</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noProof="0" dirty="0" smtClean="0">
                          <a:latin typeface="+mn-lt"/>
                        </a:rPr>
                        <a:t>Non, probablement pas</a:t>
                      </a:r>
                      <a:endParaRPr lang="fr-CA" sz="1200" b="1" i="0" u="none" strike="noStrike" baseline="0" noProof="0" dirty="0" smtClean="0">
                        <a:latin typeface="+mn-lt"/>
                      </a:endParaRP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(n=x127               (n=168)</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a:t>
                      </a:r>
                    </a:p>
                    <a:p>
                      <a:pPr algn="l" fontAlgn="ctr"/>
                      <a:r>
                        <a:rPr lang="fr-CA" sz="900" b="0" i="0" u="none" strike="noStrike" kern="1200" noProof="0" dirty="0" smtClean="0">
                          <a:solidFill>
                            <a:schemeClr val="tx2"/>
                          </a:solidFill>
                          <a:latin typeface="Arial Narrow" pitchFamily="34" charset="0"/>
                          <a:ea typeface="+mn-ea"/>
                          <a:cs typeface="+mn-cs"/>
                        </a:rPr>
                        <a:t>                 (n=25)                (n=36)</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Isosceles Triangle 14"/>
          <p:cNvSpPr/>
          <p:nvPr>
            <p:custDataLst>
              <p:tags r:id="rId14"/>
            </p:custDataLst>
          </p:nvPr>
        </p:nvSpPr>
        <p:spPr>
          <a:xfrm rot="10800000">
            <a:off x="1556596" y="3823294"/>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Isosceles Triangle 15"/>
          <p:cNvSpPr/>
          <p:nvPr>
            <p:custDataLst>
              <p:tags r:id="rId15"/>
            </p:custDataLst>
          </p:nvPr>
        </p:nvSpPr>
        <p:spPr>
          <a:xfrm rot="10800000" flipV="1">
            <a:off x="3383438" y="4449624"/>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custDataLst>
              <p:tags r:id="rId1"/>
            </p:custDataLst>
          </p:nvPr>
        </p:nvSpPr>
        <p:spPr bwMode="auto">
          <a:xfrm>
            <a:off x="838200" y="195282"/>
            <a:ext cx="8162925" cy="553998"/>
          </a:xfrm>
          <a:noFill/>
          <a:ln>
            <a:miter lim="800000"/>
            <a:headEnd/>
            <a:tailEnd/>
          </a:ln>
        </p:spPr>
        <p:txBody>
          <a:bodyPr vert="horz" numCol="1" compatLnSpc="1">
            <a:prstTxWarp prst="textNoShape">
              <a:avLst/>
            </a:prstTxWarp>
          </a:bodyPr>
          <a:lstStyle/>
          <a:p>
            <a:r>
              <a:rPr lang="fr-CA" sz="2400" dirty="0" smtClean="0"/>
              <a:t>Intentions de carrière actuelles et antérieures </a:t>
            </a:r>
            <a:r>
              <a:rPr lang="fr-CA" dirty="0" smtClean="0"/>
              <a:t/>
            </a:r>
            <a:br>
              <a:rPr lang="fr-CA" dirty="0" smtClean="0"/>
            </a:br>
            <a:r>
              <a:rPr lang="fr-CA" sz="1600" dirty="0" smtClean="0"/>
              <a:t>(parmi les étudiants qui ont l’intention de faire carrière dans le domaine du génie)</a:t>
            </a:r>
            <a:endParaRPr lang="fr-CA" sz="1800" dirty="0" smtClean="0"/>
          </a:p>
        </p:txBody>
      </p:sp>
      <p:sp>
        <p:nvSpPr>
          <p:cNvPr id="35" name="Content Placeholder 34"/>
          <p:cNvSpPr>
            <a:spLocks noGrp="1"/>
          </p:cNvSpPr>
          <p:nvPr>
            <p:ph idx="1"/>
            <p:custDataLst>
              <p:tags r:id="rId2"/>
            </p:custDataLst>
          </p:nvPr>
        </p:nvSpPr>
        <p:spPr>
          <a:xfrm>
            <a:off x="352425" y="979488"/>
            <a:ext cx="8554508" cy="1179810"/>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fr-CA" sz="1400" dirty="0" smtClean="0">
                <a:latin typeface="+mj-lt"/>
              </a:rPr>
              <a:t>Plus de neuf étudiants sur dix qui envisagent de faire carrière en génie indiquent qu’ils avaient absolument ou probablement l’intention de le faire au début de leurs études.  </a:t>
            </a:r>
          </a:p>
          <a:p>
            <a:pPr fontAlgn="auto">
              <a:lnSpc>
                <a:spcPct val="100000"/>
              </a:lnSpc>
              <a:spcAft>
                <a:spcPts val="0"/>
              </a:spcAft>
              <a:defRPr/>
            </a:pPr>
            <a:r>
              <a:rPr lang="fr-CA" sz="1400" dirty="0" smtClean="0">
                <a:latin typeface="+mj-lt"/>
              </a:rPr>
              <a:t>Comparativement à 2013, les étudiants sont moins nombreux à indiquer qu’ils avaient absolument l’intention de faire carrière en génie quand ils ont commencé leurs études, tandis qu’ils sont plus nombreux à indiquer qu’ils en avaient probablement l’intention. </a:t>
            </a:r>
          </a:p>
        </p:txBody>
      </p:sp>
      <p:sp>
        <p:nvSpPr>
          <p:cNvPr id="6149"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32D66593-E3E3-45B5-967E-8D43FD5B0E71}" type="slidenum">
              <a:rPr lang="en-US"/>
              <a:pPr/>
              <a:t>19</a:t>
            </a:fld>
            <a:endParaRPr lang="en-US" dirty="0"/>
          </a:p>
        </p:txBody>
      </p:sp>
      <p:sp>
        <p:nvSpPr>
          <p:cNvPr id="2" name="Text Box 4"/>
          <p:cNvSpPr txBox="1">
            <a:spLocks noChangeArrowheads="1"/>
          </p:cNvSpPr>
          <p:nvPr>
            <p:custDataLst>
              <p:tags r:id="rId4"/>
            </p:custDataLst>
          </p:nvPr>
        </p:nvSpPr>
        <p:spPr bwMode="auto">
          <a:xfrm>
            <a:off x="395111" y="6300788"/>
            <a:ext cx="8229247" cy="338554"/>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Q18. </a:t>
            </a:r>
            <a:r>
              <a:rPr lang="fr-CA" sz="800" dirty="0">
                <a:solidFill>
                  <a:schemeClr val="tx1"/>
                </a:solidFill>
                <a:latin typeface="+mj-lt"/>
              </a:rPr>
              <a:t>Est-ce que vous projetiez d'exercer le génie lorsque vous avez commencé vos études</a:t>
            </a:r>
            <a:r>
              <a:rPr lang="en-US" sz="800" dirty="0" smtClean="0">
                <a:solidFill>
                  <a:schemeClr val="tx1"/>
                </a:solidFill>
                <a:latin typeface="+mj-lt"/>
              </a:rPr>
              <a:t>? </a:t>
            </a:r>
            <a:br>
              <a:rPr lang="en-US" sz="800" dirty="0" smtClean="0">
                <a:solidFill>
                  <a:schemeClr val="tx1"/>
                </a:solidFill>
                <a:latin typeface="+mj-lt"/>
              </a:rPr>
            </a:br>
            <a:r>
              <a:rPr lang="fr-CA" sz="800" dirty="0" smtClean="0">
                <a:solidFill>
                  <a:schemeClr val="tx1"/>
                </a:solidFill>
                <a:latin typeface="+mj-lt"/>
              </a:rPr>
              <a:t>Base : Les étudiants qui envisagent de faire carrière en génie, 2013 (n=2366); 2014 (n=190</a:t>
            </a:r>
            <a:r>
              <a:rPr lang="en-US" sz="800" dirty="0" smtClean="0">
                <a:solidFill>
                  <a:schemeClr val="tx1"/>
                </a:solidFill>
                <a:latin typeface="+mj-lt"/>
              </a:rPr>
              <a:t>0)</a:t>
            </a:r>
            <a:endParaRPr lang="en-US" sz="800" dirty="0">
              <a:solidFill>
                <a:schemeClr val="tx1"/>
              </a:solidFill>
              <a:latin typeface="+mj-lt"/>
            </a:endParaRPr>
          </a:p>
        </p:txBody>
      </p:sp>
      <p:graphicFrame>
        <p:nvGraphicFramePr>
          <p:cNvPr id="37" name="Object 37"/>
          <p:cNvGraphicFramePr>
            <a:graphicFrameLocks noChangeAspect="1"/>
          </p:cNvGraphicFramePr>
          <p:nvPr>
            <p:custDataLst>
              <p:tags r:id="rId5"/>
            </p:custDataLst>
            <p:extLst>
              <p:ext uri="{D42A27DB-BD31-4B8C-83A1-F6EECF244321}">
                <p14:modId xmlns:p14="http://schemas.microsoft.com/office/powerpoint/2010/main" val="559946669"/>
              </p:ext>
            </p:extLst>
          </p:nvPr>
        </p:nvGraphicFramePr>
        <p:xfrm>
          <a:off x="660047" y="2171319"/>
          <a:ext cx="7975600" cy="3394083"/>
        </p:xfrm>
        <a:graphic>
          <a:graphicData uri="http://schemas.openxmlformats.org/drawingml/2006/chart">
            <c:chart xmlns:c="http://schemas.openxmlformats.org/drawingml/2006/chart" xmlns:r="http://schemas.openxmlformats.org/officeDocument/2006/relationships" r:id="rId16"/>
          </a:graphicData>
        </a:graphic>
      </p:graphicFrame>
      <p:sp>
        <p:nvSpPr>
          <p:cNvPr id="6151" name="Text Box 47"/>
          <p:cNvSpPr txBox="1">
            <a:spLocks noChangeArrowheads="1"/>
          </p:cNvSpPr>
          <p:nvPr>
            <p:custDataLst>
              <p:tags r:id="rId6"/>
            </p:custDataLst>
          </p:nvPr>
        </p:nvSpPr>
        <p:spPr bwMode="auto">
          <a:xfrm>
            <a:off x="6107241" y="2921097"/>
            <a:ext cx="1080536" cy="415498"/>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700" dirty="0" smtClean="0"/>
              <a:t>(2 cotes inférieures)</a:t>
            </a:r>
            <a:endParaRPr lang="fr-CA" sz="700" dirty="0"/>
          </a:p>
        </p:txBody>
      </p:sp>
      <p:sp>
        <p:nvSpPr>
          <p:cNvPr id="6157" name="Text Box 54"/>
          <p:cNvSpPr txBox="1">
            <a:spLocks noChangeArrowheads="1"/>
          </p:cNvSpPr>
          <p:nvPr>
            <p:custDataLst>
              <p:tags r:id="rId7"/>
            </p:custDataLst>
          </p:nvPr>
        </p:nvSpPr>
        <p:spPr bwMode="auto">
          <a:xfrm>
            <a:off x="2147145" y="2291633"/>
            <a:ext cx="1089566" cy="415498"/>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700" dirty="0" smtClean="0"/>
              <a:t>(2 cotes supérieures</a:t>
            </a:r>
            <a:r>
              <a:rPr lang="en-CA" sz="700" dirty="0" smtClean="0"/>
              <a:t>)</a:t>
            </a:r>
            <a:endParaRPr lang="en-CA" sz="700" dirty="0"/>
          </a:p>
        </p:txBody>
      </p:sp>
      <p:sp>
        <p:nvSpPr>
          <p:cNvPr id="38" name="AutoShape 10"/>
          <p:cNvSpPr>
            <a:spLocks/>
          </p:cNvSpPr>
          <p:nvPr>
            <p:custDataLst>
              <p:tags r:id="rId8"/>
            </p:custDataLst>
          </p:nvPr>
        </p:nvSpPr>
        <p:spPr bwMode="auto">
          <a:xfrm rot="5400000">
            <a:off x="2576690" y="1711915"/>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39" name="AutoShape 10"/>
          <p:cNvSpPr>
            <a:spLocks/>
          </p:cNvSpPr>
          <p:nvPr>
            <p:custDataLst>
              <p:tags r:id="rId9"/>
            </p:custDataLst>
          </p:nvPr>
        </p:nvSpPr>
        <p:spPr bwMode="auto">
          <a:xfrm rot="5400000">
            <a:off x="6520393" y="2662129"/>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8" name="Table 17"/>
          <p:cNvGraphicFramePr>
            <a:graphicFrameLocks noGrp="1"/>
          </p:cNvGraphicFramePr>
          <p:nvPr>
            <p:custDataLst>
              <p:tags r:id="rId10"/>
            </p:custDataLst>
            <p:extLst>
              <p:ext uri="{D42A27DB-BD31-4B8C-83A1-F6EECF244321}">
                <p14:modId xmlns:p14="http://schemas.microsoft.com/office/powerpoint/2010/main" val="4086595294"/>
              </p:ext>
            </p:extLst>
          </p:nvPr>
        </p:nvGraphicFramePr>
        <p:xfrm>
          <a:off x="629374" y="5392310"/>
          <a:ext cx="7711648" cy="457200"/>
        </p:xfrm>
        <a:graphic>
          <a:graphicData uri="http://schemas.openxmlformats.org/drawingml/2006/table">
            <a:tbl>
              <a:tblPr/>
              <a:tblGrid>
                <a:gridCol w="1927912"/>
                <a:gridCol w="1927912"/>
                <a:gridCol w="1927912"/>
                <a:gridCol w="1927912"/>
              </a:tblGrid>
              <a:tr h="457200">
                <a:tc>
                  <a:txBody>
                    <a:bodyPr/>
                    <a:lstStyle/>
                    <a:p>
                      <a:pPr algn="ctr" fontAlgn="ctr"/>
                      <a:r>
                        <a:rPr lang="fr-CA" sz="1200" b="1" i="0" u="none" strike="noStrike" noProof="0" dirty="0" smtClean="0">
                          <a:latin typeface="+mn-lt"/>
                        </a:rPr>
                        <a:t>Oui, absolument</a:t>
                      </a:r>
                    </a:p>
                    <a:p>
                      <a:pPr marL="0" algn="l"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                   (n=1126)                     (n=1524)</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 probablement</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(n=668)                     (n=685)</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noProof="0" dirty="0" smtClean="0">
                          <a:latin typeface="+mn-lt"/>
                        </a:rPr>
                        <a:t>Non, probablement pas</a:t>
                      </a:r>
                      <a:endParaRPr lang="fr-CA" sz="1200" b="1" i="0" u="none" strike="noStrike" baseline="0" noProof="0" dirty="0" smtClean="0">
                        <a:latin typeface="+mn-lt"/>
                      </a:endParaRP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(n=82)                     (n=124)</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               Non, absolument pas</a:t>
                      </a:r>
                    </a:p>
                    <a:p>
                      <a:pPr algn="l" fontAlgn="ctr"/>
                      <a:r>
                        <a:rPr lang="fr-CA" sz="900" b="0" i="0" u="none" strike="noStrike" kern="1200" noProof="0" dirty="0" smtClean="0">
                          <a:solidFill>
                            <a:schemeClr val="tx2"/>
                          </a:solidFill>
                          <a:latin typeface="Arial Narrow" pitchFamily="34" charset="0"/>
                          <a:ea typeface="+mn-ea"/>
                          <a:cs typeface="+mn-cs"/>
                        </a:rPr>
                        <a:t>                             (n=24)                    (n=33)</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Text Box 11"/>
          <p:cNvSpPr txBox="1">
            <a:spLocks noChangeArrowheads="1"/>
          </p:cNvSpPr>
          <p:nvPr>
            <p:custDataLst>
              <p:tags r:id="rId11"/>
            </p:custDataLst>
          </p:nvPr>
        </p:nvSpPr>
        <p:spPr bwMode="auto">
          <a:xfrm>
            <a:off x="2147144" y="2684339"/>
            <a:ext cx="1307543" cy="78483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95 %</a:t>
            </a:r>
            <a:r>
              <a:rPr lang="en-CA" dirty="0" smtClean="0"/>
              <a:t>     </a:t>
            </a:r>
            <a:r>
              <a:rPr lang="en-CA" sz="800" dirty="0"/>
              <a:t>(</a:t>
            </a:r>
            <a:r>
              <a:rPr lang="en-CA" sz="800" dirty="0" smtClean="0"/>
              <a:t>n=1794)</a:t>
            </a:r>
            <a:endParaRPr lang="en-CA" sz="800" dirty="0"/>
          </a:p>
          <a:p>
            <a:r>
              <a:rPr lang="en-CA" sz="1000" dirty="0" smtClean="0"/>
              <a:t>2013 : 93 %</a:t>
            </a:r>
            <a:r>
              <a:rPr lang="en-CA" sz="800" dirty="0"/>
              <a:t/>
            </a:r>
            <a:br>
              <a:rPr lang="en-CA" sz="800" dirty="0"/>
            </a:br>
            <a:r>
              <a:rPr lang="en-CA" sz="800" dirty="0" smtClean="0"/>
              <a:t>(n=2209)</a:t>
            </a:r>
          </a:p>
        </p:txBody>
      </p:sp>
      <p:sp>
        <p:nvSpPr>
          <p:cNvPr id="16" name="Text Box 32"/>
          <p:cNvSpPr txBox="1">
            <a:spLocks noChangeArrowheads="1"/>
          </p:cNvSpPr>
          <p:nvPr>
            <p:custDataLst>
              <p:tags r:id="rId12"/>
            </p:custDataLst>
          </p:nvPr>
        </p:nvSpPr>
        <p:spPr bwMode="auto">
          <a:xfrm>
            <a:off x="6107240" y="3353931"/>
            <a:ext cx="1080536" cy="78483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6 %</a:t>
            </a:r>
            <a:r>
              <a:rPr lang="en-CA" dirty="0" smtClean="0"/>
              <a:t>     </a:t>
            </a:r>
            <a:r>
              <a:rPr lang="en-CA" sz="800" dirty="0"/>
              <a:t>(</a:t>
            </a:r>
            <a:r>
              <a:rPr lang="en-CA" sz="800" dirty="0" smtClean="0"/>
              <a:t>n=106)</a:t>
            </a:r>
          </a:p>
          <a:p>
            <a:r>
              <a:rPr lang="en-CA" sz="1000" dirty="0" smtClean="0"/>
              <a:t>2013 : 7 %</a:t>
            </a:r>
            <a:r>
              <a:rPr lang="en-CA" sz="800" dirty="0"/>
              <a:t/>
            </a:r>
            <a:br>
              <a:rPr lang="en-CA" sz="800" dirty="0"/>
            </a:br>
            <a:r>
              <a:rPr lang="en-CA" sz="800" dirty="0" smtClean="0"/>
              <a:t>(n=157)</a:t>
            </a:r>
          </a:p>
        </p:txBody>
      </p:sp>
      <p:sp>
        <p:nvSpPr>
          <p:cNvPr id="14" name="Isosceles Triangle 13"/>
          <p:cNvSpPr/>
          <p:nvPr>
            <p:custDataLst>
              <p:tags r:id="rId13"/>
            </p:custDataLst>
          </p:nvPr>
        </p:nvSpPr>
        <p:spPr>
          <a:xfrm rot="10800000">
            <a:off x="1461593" y="3769316"/>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7" name="Isosceles Triangle 16"/>
          <p:cNvSpPr/>
          <p:nvPr>
            <p:custDataLst>
              <p:tags r:id="rId14"/>
            </p:custDataLst>
          </p:nvPr>
        </p:nvSpPr>
        <p:spPr>
          <a:xfrm rot="10800000" flipV="1">
            <a:off x="3454688" y="4268899"/>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16723894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Table des matières</a:t>
            </a:r>
          </a:p>
        </p:txBody>
      </p:sp>
      <p:sp>
        <p:nvSpPr>
          <p:cNvPr id="76803" name="Rectangle 5"/>
          <p:cNvSpPr>
            <a:spLocks noGrp="1" noChangeArrowheads="1"/>
          </p:cNvSpPr>
          <p:nvPr>
            <p:ph idx="1"/>
            <p:custDataLst>
              <p:tags r:id="rId2"/>
            </p:custDataLst>
          </p:nvPr>
        </p:nvSpPr>
        <p:spPr bwMode="auto">
          <a:xfrm>
            <a:off x="796924" y="1128501"/>
            <a:ext cx="7740650" cy="5302779"/>
          </a:xfrm>
          <a:noFill/>
          <a:ln>
            <a:miter lim="800000"/>
            <a:headEnd/>
            <a:tailEnd/>
          </a:ln>
        </p:spPr>
        <p:txBody>
          <a:bodyPr vert="horz" wrap="square" numCol="1" anchor="t" anchorCtr="0" compatLnSpc="1">
            <a:prstTxWarp prst="textNoShape">
              <a:avLst/>
            </a:prstTxWarp>
          </a:bodyPr>
          <a:lstStyle/>
          <a:p>
            <a:pPr marL="0" indent="0">
              <a:buFontTx/>
              <a:buNone/>
            </a:pPr>
            <a:r>
              <a:rPr lang="fr-CA" sz="1600" dirty="0" smtClean="0"/>
              <a:t>Objectifs de recherche						3</a:t>
            </a:r>
          </a:p>
          <a:p>
            <a:pPr marL="0" indent="0">
              <a:buFontTx/>
              <a:buNone/>
            </a:pPr>
            <a:r>
              <a:rPr lang="fr-CA" sz="1600" dirty="0" smtClean="0"/>
              <a:t>Méthodologie							4</a:t>
            </a:r>
          </a:p>
          <a:p>
            <a:pPr marL="0" indent="0">
              <a:buFontTx/>
              <a:buNone/>
            </a:pPr>
            <a:r>
              <a:rPr lang="fr-CA" sz="1600" dirty="0" smtClean="0"/>
              <a:t>Points saillants							6</a:t>
            </a:r>
          </a:p>
          <a:p>
            <a:pPr marL="0" indent="0">
              <a:buFontTx/>
              <a:buNone/>
            </a:pPr>
            <a:r>
              <a:rPr lang="fr-CA" sz="1600" dirty="0" smtClean="0"/>
              <a:t>Résumé								8</a:t>
            </a:r>
          </a:p>
          <a:p>
            <a:pPr marL="0" indent="0">
              <a:buFontTx/>
              <a:buNone/>
            </a:pPr>
            <a:r>
              <a:rPr lang="fr-CA" sz="1600" dirty="0" smtClean="0"/>
              <a:t>Plans d’avenir							12</a:t>
            </a:r>
          </a:p>
          <a:p>
            <a:pPr marL="0" indent="0">
              <a:buFontTx/>
              <a:buNone/>
            </a:pPr>
            <a:r>
              <a:rPr lang="fr-CA" sz="1600" dirty="0" smtClean="0"/>
              <a:t>Intention de faire une demande de permis					21</a:t>
            </a:r>
          </a:p>
          <a:p>
            <a:pPr marL="0" indent="0">
              <a:buFontTx/>
              <a:buNone/>
            </a:pPr>
            <a:r>
              <a:rPr lang="fr-CA" sz="1600" dirty="0" smtClean="0"/>
              <a:t>Connaissance du permis d’exercice					32</a:t>
            </a:r>
          </a:p>
          <a:p>
            <a:pPr marL="0" indent="0">
              <a:buFontTx/>
              <a:buNone/>
            </a:pPr>
            <a:r>
              <a:rPr lang="fr-CA" sz="1600" dirty="0" smtClean="0"/>
              <a:t>Connaissance des ordres provinciaux	 				38</a:t>
            </a:r>
          </a:p>
          <a:p>
            <a:pPr marL="0" indent="0">
              <a:buFontTx/>
              <a:buNone/>
            </a:pPr>
            <a:r>
              <a:rPr lang="fr-CA" sz="1600" dirty="0" smtClean="0"/>
              <a:t>Connaissance de la </a:t>
            </a:r>
            <a:r>
              <a:rPr lang="fr-CA" sz="1600" i="1" dirty="0" smtClean="0"/>
              <a:t>Loi sur les ingénieurs</a:t>
            </a:r>
            <a:r>
              <a:rPr lang="fr-CA" sz="1600" dirty="0" smtClean="0"/>
              <a:t> 					41</a:t>
            </a:r>
          </a:p>
          <a:p>
            <a:pPr marL="0" indent="0">
              <a:buFontTx/>
              <a:buNone/>
            </a:pPr>
            <a:r>
              <a:rPr lang="fr-CA" sz="1600" dirty="0" smtClean="0"/>
              <a:t>Outil d’orientation de carrière						44</a:t>
            </a:r>
          </a:p>
          <a:p>
            <a:pPr marL="0" indent="0">
              <a:buFontTx/>
              <a:buNone/>
            </a:pPr>
            <a:r>
              <a:rPr lang="fr-CA" sz="1600" dirty="0" smtClean="0"/>
              <a:t>Données démographiques						49</a:t>
            </a:r>
          </a:p>
          <a:p>
            <a:pPr marL="0" indent="0">
              <a:buFontTx/>
              <a:buNone/>
            </a:pPr>
            <a:r>
              <a:rPr lang="fr-CA" sz="1600" dirty="0" smtClean="0"/>
              <a:t>Analyse supplémentaire : Impact sur l’intention de faire carrière en génie et de faire une demande de permis </a:t>
            </a:r>
          </a:p>
          <a:p>
            <a:pPr marL="0" indent="0">
              <a:buFontTx/>
              <a:buNone/>
              <a:tabLst>
                <a:tab pos="519113" algn="l"/>
              </a:tabLst>
            </a:pPr>
            <a:r>
              <a:rPr lang="fr-CA" sz="1600" dirty="0" smtClean="0"/>
              <a:t>	Participation à un atelier ou un séminaire				54</a:t>
            </a:r>
          </a:p>
          <a:p>
            <a:pPr marL="0" indent="0">
              <a:buFontTx/>
              <a:buNone/>
              <a:tabLst>
                <a:tab pos="519113" algn="l"/>
              </a:tabLst>
            </a:pPr>
            <a:r>
              <a:rPr lang="fr-CA" sz="1600" dirty="0" smtClean="0"/>
              <a:t>	Connaissance de la </a:t>
            </a:r>
            <a:r>
              <a:rPr lang="fr-CA" sz="1600" i="1" dirty="0" smtClean="0"/>
              <a:t>Loi sur les ingénieurs</a:t>
            </a:r>
            <a:r>
              <a:rPr lang="fr-CA" sz="1600" dirty="0" smtClean="0"/>
              <a:t>				57</a:t>
            </a:r>
          </a:p>
          <a:p>
            <a:pPr marL="0" indent="0">
              <a:buFontTx/>
              <a:buNone/>
              <a:tabLst>
                <a:tab pos="519113" algn="l"/>
              </a:tabLst>
            </a:pPr>
            <a:r>
              <a:rPr lang="fr-CA" sz="1600" dirty="0" smtClean="0"/>
              <a:t>	Connaissance du permis d’ingénieur et des rôles				60</a:t>
            </a:r>
          </a:p>
          <a:p>
            <a:pPr marL="0" indent="0">
              <a:buFontTx/>
              <a:buNone/>
              <a:tabLst>
                <a:tab pos="519113" algn="l"/>
              </a:tabLst>
            </a:pPr>
            <a:r>
              <a:rPr lang="fr-CA" sz="1600" dirty="0" smtClean="0"/>
              <a:t>	Connaissance des responsabilités des organisations			63</a:t>
            </a:r>
          </a:p>
        </p:txBody>
      </p:sp>
      <p:sp>
        <p:nvSpPr>
          <p:cNvPr id="76804"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0130FEBD-FACE-4999-B81D-E4D10DDE0AD8}" type="slidenum">
              <a:rPr lang="en-US"/>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custDataLst>
              <p:tags r:id="rId1"/>
            </p:custDataLst>
          </p:nvPr>
        </p:nvSpPr>
        <p:spPr bwMode="auto">
          <a:xfrm>
            <a:off x="838200" y="119082"/>
            <a:ext cx="8162925" cy="553998"/>
          </a:xfrm>
          <a:noFill/>
          <a:ln>
            <a:miter lim="800000"/>
            <a:headEnd/>
            <a:tailEnd/>
          </a:ln>
        </p:spPr>
        <p:txBody>
          <a:bodyPr vert="horz" numCol="1" compatLnSpc="1">
            <a:prstTxWarp prst="textNoShape">
              <a:avLst/>
            </a:prstTxWarp>
          </a:bodyPr>
          <a:lstStyle/>
          <a:p>
            <a:r>
              <a:rPr lang="fr-CA" sz="2400" dirty="0" smtClean="0"/>
              <a:t>Intentions de carrière actuelles et antérieures </a:t>
            </a:r>
            <a:r>
              <a:rPr lang="fr-CA" dirty="0" smtClean="0"/>
              <a:t/>
            </a:r>
            <a:br>
              <a:rPr lang="fr-CA" dirty="0" smtClean="0"/>
            </a:br>
            <a:r>
              <a:rPr lang="fr-CA" sz="1600" dirty="0" smtClean="0"/>
              <a:t>(parmi les étudiants qui n’ont </a:t>
            </a:r>
            <a:r>
              <a:rPr lang="fr-CA" sz="1600" u="sng" dirty="0" smtClean="0"/>
              <a:t>pas</a:t>
            </a:r>
            <a:r>
              <a:rPr lang="fr-CA" sz="1600" dirty="0" smtClean="0"/>
              <a:t> l’intention de faire carrière en génie)</a:t>
            </a:r>
            <a:endParaRPr lang="fr-CA" sz="1800" dirty="0" smtClean="0"/>
          </a:p>
        </p:txBody>
      </p:sp>
      <p:sp>
        <p:nvSpPr>
          <p:cNvPr id="35" name="Content Placeholder 34"/>
          <p:cNvSpPr>
            <a:spLocks noGrp="1"/>
          </p:cNvSpPr>
          <p:nvPr>
            <p:ph idx="1"/>
            <p:custDataLst>
              <p:tags r:id="rId2"/>
            </p:custDataLst>
          </p:nvPr>
        </p:nvSpPr>
        <p:spPr>
          <a:xfrm>
            <a:off x="352424" y="979488"/>
            <a:ext cx="8486775" cy="646331"/>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fr-CA" sz="1400" dirty="0" smtClean="0">
                <a:latin typeface="+mj-lt"/>
              </a:rPr>
              <a:t>Parmi ceux qui n’ont pas l’intention de faire carrière dans le domaine du génie, sept étudiants sur dix indiquent qu’ils avaient absolument ou probablement l’intention de faire carrière en génie quand ils ont commencé leurs études, tandis qu’un tiers n’en avait pas l’intention. </a:t>
            </a:r>
          </a:p>
        </p:txBody>
      </p:sp>
      <p:sp>
        <p:nvSpPr>
          <p:cNvPr id="7173"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961C1F0D-E438-49B8-8A14-846FC84C0084}" type="slidenum">
              <a:rPr lang="en-US"/>
              <a:pPr/>
              <a:t>20</a:t>
            </a:fld>
            <a:endParaRPr lang="en-US" dirty="0"/>
          </a:p>
        </p:txBody>
      </p:sp>
      <p:sp>
        <p:nvSpPr>
          <p:cNvPr id="2" name="Text Box 4"/>
          <p:cNvSpPr txBox="1">
            <a:spLocks noChangeArrowheads="1"/>
          </p:cNvSpPr>
          <p:nvPr>
            <p:custDataLst>
              <p:tags r:id="rId4"/>
            </p:custDataLst>
          </p:nvPr>
        </p:nvSpPr>
        <p:spPr bwMode="auto">
          <a:xfrm>
            <a:off x="384175" y="6313122"/>
            <a:ext cx="8759825" cy="338554"/>
          </a:xfrm>
          <a:prstGeom prst="rect">
            <a:avLst/>
          </a:prstGeom>
          <a:noFill/>
          <a:ln w="25400">
            <a:noFill/>
            <a:miter lim="800000"/>
            <a:headEnd/>
            <a:tailEnd/>
          </a:ln>
        </p:spPr>
        <p:txBody>
          <a:bodyPr>
            <a:spAutoFit/>
          </a:bodyPr>
          <a:lstStyle/>
          <a:p>
            <a:pPr algn="l">
              <a:spcBef>
                <a:spcPts val="0"/>
              </a:spcBef>
              <a:defRPr/>
            </a:pPr>
            <a:r>
              <a:rPr lang="en-US" sz="800" dirty="0" smtClean="0">
                <a:solidFill>
                  <a:srgbClr val="1F497D"/>
                </a:solidFill>
                <a:latin typeface="Calibri"/>
              </a:rPr>
              <a:t>Q18. </a:t>
            </a:r>
            <a:r>
              <a:rPr lang="fr-CA" sz="800" dirty="0">
                <a:solidFill>
                  <a:srgbClr val="1F497D"/>
                </a:solidFill>
                <a:latin typeface="Calibri"/>
              </a:rPr>
              <a:t>Est-ce que vous projetiez d'exercer le génie lorsque vous avez commencé vos études</a:t>
            </a:r>
            <a:r>
              <a:rPr lang="en-US" sz="800" dirty="0" smtClean="0">
                <a:solidFill>
                  <a:srgbClr val="1F497D"/>
                </a:solidFill>
                <a:latin typeface="Calibri"/>
              </a:rPr>
              <a:t>?</a:t>
            </a:r>
          </a:p>
          <a:p>
            <a:pPr algn="l">
              <a:spcBef>
                <a:spcPts val="0"/>
              </a:spcBef>
              <a:defRPr/>
            </a:pPr>
            <a:r>
              <a:rPr lang="fr-CA" sz="800" dirty="0" smtClean="0">
                <a:solidFill>
                  <a:srgbClr val="1F497D"/>
                </a:solidFill>
                <a:latin typeface="Calibri"/>
              </a:rPr>
              <a:t>Base : Les étudiants qui n’ont pas l’intention de faire carrière dans le domaine du génie, </a:t>
            </a:r>
            <a:r>
              <a:rPr lang="fr-CA" sz="800" dirty="0" smtClean="0">
                <a:solidFill>
                  <a:schemeClr val="tx1"/>
                </a:solidFill>
                <a:latin typeface="+mj-lt"/>
              </a:rPr>
              <a:t>2013 (n=135); 2014 (n=146</a:t>
            </a:r>
            <a:r>
              <a:rPr lang="en-US" sz="800" dirty="0" smtClean="0">
                <a:solidFill>
                  <a:schemeClr val="tx1"/>
                </a:solidFill>
                <a:latin typeface="+mj-lt"/>
              </a:rPr>
              <a:t>)</a:t>
            </a:r>
            <a:endParaRPr lang="en-US" sz="800" dirty="0">
              <a:solidFill>
                <a:schemeClr val="tx1"/>
              </a:solidFill>
              <a:latin typeface="+mj-lt"/>
            </a:endParaRPr>
          </a:p>
        </p:txBody>
      </p:sp>
      <p:graphicFrame>
        <p:nvGraphicFramePr>
          <p:cNvPr id="37" name="Object 37"/>
          <p:cNvGraphicFramePr>
            <a:graphicFrameLocks noChangeAspect="1"/>
          </p:cNvGraphicFramePr>
          <p:nvPr>
            <p:custDataLst>
              <p:tags r:id="rId5"/>
            </p:custDataLst>
            <p:extLst>
              <p:ext uri="{D42A27DB-BD31-4B8C-83A1-F6EECF244321}">
                <p14:modId xmlns:p14="http://schemas.microsoft.com/office/powerpoint/2010/main" val="1213808190"/>
              </p:ext>
            </p:extLst>
          </p:nvPr>
        </p:nvGraphicFramePr>
        <p:xfrm>
          <a:off x="850900" y="1926336"/>
          <a:ext cx="7975600" cy="3363002"/>
        </p:xfrm>
        <a:graphic>
          <a:graphicData uri="http://schemas.openxmlformats.org/drawingml/2006/chart">
            <c:chart xmlns:c="http://schemas.openxmlformats.org/drawingml/2006/chart" xmlns:r="http://schemas.openxmlformats.org/officeDocument/2006/relationships" r:id="rId14"/>
          </a:graphicData>
        </a:graphic>
      </p:graphicFrame>
      <p:sp>
        <p:nvSpPr>
          <p:cNvPr id="7175" name="Text Box 47"/>
          <p:cNvSpPr txBox="1">
            <a:spLocks noChangeArrowheads="1"/>
          </p:cNvSpPr>
          <p:nvPr>
            <p:custDataLst>
              <p:tags r:id="rId6"/>
            </p:custDataLst>
          </p:nvPr>
        </p:nvSpPr>
        <p:spPr bwMode="auto">
          <a:xfrm>
            <a:off x="6332874" y="2625137"/>
            <a:ext cx="1080536" cy="415498"/>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700" dirty="0" smtClean="0"/>
              <a:t>(2 cotes inférieures</a:t>
            </a:r>
            <a:r>
              <a:rPr lang="en-CA" sz="700" dirty="0" smtClean="0"/>
              <a:t>)</a:t>
            </a:r>
            <a:endParaRPr lang="en-CA" sz="700" dirty="0"/>
          </a:p>
        </p:txBody>
      </p:sp>
      <p:sp>
        <p:nvSpPr>
          <p:cNvPr id="7181" name="Text Box 54"/>
          <p:cNvSpPr txBox="1">
            <a:spLocks noChangeArrowheads="1"/>
          </p:cNvSpPr>
          <p:nvPr>
            <p:custDataLst>
              <p:tags r:id="rId7"/>
            </p:custDataLst>
          </p:nvPr>
        </p:nvSpPr>
        <p:spPr bwMode="auto">
          <a:xfrm>
            <a:off x="2307780" y="2362824"/>
            <a:ext cx="1089567" cy="415498"/>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700" dirty="0" smtClean="0"/>
              <a:t>(2 cotes supérieures)</a:t>
            </a:r>
            <a:endParaRPr lang="fr-CA" sz="700" dirty="0"/>
          </a:p>
        </p:txBody>
      </p:sp>
      <p:sp>
        <p:nvSpPr>
          <p:cNvPr id="40" name="AutoShape 10"/>
          <p:cNvSpPr>
            <a:spLocks/>
          </p:cNvSpPr>
          <p:nvPr>
            <p:custDataLst>
              <p:tags r:id="rId8"/>
            </p:custDataLst>
          </p:nvPr>
        </p:nvSpPr>
        <p:spPr bwMode="auto">
          <a:xfrm rot="5400000">
            <a:off x="2684288" y="1902959"/>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1" name="AutoShape 10"/>
          <p:cNvSpPr>
            <a:spLocks/>
          </p:cNvSpPr>
          <p:nvPr>
            <p:custDataLst>
              <p:tags r:id="rId9"/>
            </p:custDataLst>
          </p:nvPr>
        </p:nvSpPr>
        <p:spPr bwMode="auto">
          <a:xfrm rot="5400000">
            <a:off x="6742291" y="2188459"/>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8" name="Table 17"/>
          <p:cNvGraphicFramePr>
            <a:graphicFrameLocks noGrp="1"/>
          </p:cNvGraphicFramePr>
          <p:nvPr>
            <p:custDataLst>
              <p:tags r:id="rId10"/>
            </p:custDataLst>
            <p:extLst>
              <p:ext uri="{D42A27DB-BD31-4B8C-83A1-F6EECF244321}">
                <p14:modId xmlns:p14="http://schemas.microsoft.com/office/powerpoint/2010/main" val="4034881469"/>
              </p:ext>
            </p:extLst>
          </p:nvPr>
        </p:nvGraphicFramePr>
        <p:xfrm>
          <a:off x="877024" y="5068874"/>
          <a:ext cx="7711648" cy="457200"/>
        </p:xfrm>
        <a:graphic>
          <a:graphicData uri="http://schemas.openxmlformats.org/drawingml/2006/table">
            <a:tbl>
              <a:tblPr/>
              <a:tblGrid>
                <a:gridCol w="1927912"/>
                <a:gridCol w="1927912"/>
                <a:gridCol w="1927912"/>
                <a:gridCol w="1927912"/>
              </a:tblGrid>
              <a:tr h="457200">
                <a:tc>
                  <a:txBody>
                    <a:bodyPr/>
                    <a:lstStyle/>
                    <a:p>
                      <a:pPr algn="ctr" fontAlgn="ctr"/>
                      <a:r>
                        <a:rPr lang="fr-CA" sz="1200" b="1" i="0" u="none" strike="noStrike" noProof="0" dirty="0" smtClean="0">
                          <a:latin typeface="+mn-lt"/>
                        </a:rPr>
                        <a:t>Oui, absolument</a:t>
                      </a:r>
                    </a:p>
                    <a:p>
                      <a:pPr marL="0" algn="ctr"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(n=30)                     (n=35)</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 probablement</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(n=70)                      (n=53)</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noProof="0" dirty="0" smtClean="0">
                          <a:latin typeface="+mn-lt"/>
                        </a:rPr>
                        <a:t>Non, probablement pas</a:t>
                      </a:r>
                      <a:endParaRPr lang="fr-CA" sz="1200" b="1" i="0" u="none" strike="noStrike" baseline="0" noProof="0" dirty="0" smtClean="0">
                        <a:latin typeface="+mn-lt"/>
                      </a:endParaRP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(n=45)                   (n=44)</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a:t>
                      </a:r>
                    </a:p>
                    <a:p>
                      <a:pPr algn="l" fontAlgn="ctr"/>
                      <a:r>
                        <a:rPr lang="fr-CA" sz="900" b="0" i="0" u="none" strike="noStrike" kern="1200" noProof="0" dirty="0" smtClean="0">
                          <a:solidFill>
                            <a:schemeClr val="tx2"/>
                          </a:solidFill>
                          <a:latin typeface="Arial Narrow" pitchFamily="34" charset="0"/>
                          <a:ea typeface="+mn-ea"/>
                          <a:cs typeface="+mn-cs"/>
                        </a:rPr>
                        <a:t>                           (n=1)                  (n=3)</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Text Box 11"/>
          <p:cNvSpPr txBox="1">
            <a:spLocks noChangeArrowheads="1"/>
          </p:cNvSpPr>
          <p:nvPr>
            <p:custDataLst>
              <p:tags r:id="rId11"/>
            </p:custDataLst>
          </p:nvPr>
        </p:nvSpPr>
        <p:spPr bwMode="auto">
          <a:xfrm>
            <a:off x="2307780" y="2808986"/>
            <a:ext cx="1258380" cy="78483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69 %</a:t>
            </a:r>
            <a:r>
              <a:rPr lang="en-CA" dirty="0" smtClean="0"/>
              <a:t>     </a:t>
            </a:r>
            <a:r>
              <a:rPr lang="en-CA" sz="800" dirty="0"/>
              <a:t>(</a:t>
            </a:r>
            <a:r>
              <a:rPr lang="en-CA" sz="800" dirty="0" smtClean="0"/>
              <a:t>n=100)</a:t>
            </a:r>
            <a:endParaRPr lang="en-CA" sz="800" dirty="0"/>
          </a:p>
          <a:p>
            <a:r>
              <a:rPr lang="en-CA" sz="1000" dirty="0" smtClean="0"/>
              <a:t>2013 : 65 %</a:t>
            </a:r>
            <a:r>
              <a:rPr lang="en-CA" sz="800" dirty="0"/>
              <a:t/>
            </a:r>
            <a:br>
              <a:rPr lang="en-CA" sz="800" dirty="0"/>
            </a:br>
            <a:r>
              <a:rPr lang="en-CA" sz="800" dirty="0" smtClean="0"/>
              <a:t>(n=88)</a:t>
            </a:r>
          </a:p>
        </p:txBody>
      </p:sp>
      <p:sp>
        <p:nvSpPr>
          <p:cNvPr id="16" name="Text Box 32"/>
          <p:cNvSpPr txBox="1">
            <a:spLocks noChangeArrowheads="1"/>
          </p:cNvSpPr>
          <p:nvPr>
            <p:custDataLst>
              <p:tags r:id="rId12"/>
            </p:custDataLst>
          </p:nvPr>
        </p:nvSpPr>
        <p:spPr bwMode="auto">
          <a:xfrm>
            <a:off x="6332874" y="3039750"/>
            <a:ext cx="1246486" cy="78483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32 %</a:t>
            </a:r>
            <a:r>
              <a:rPr lang="en-CA" dirty="0" smtClean="0"/>
              <a:t>     </a:t>
            </a:r>
            <a:r>
              <a:rPr lang="en-CA" sz="800" dirty="0"/>
              <a:t>(</a:t>
            </a:r>
            <a:r>
              <a:rPr lang="en-CA" sz="800" dirty="0" smtClean="0"/>
              <a:t>n=42)</a:t>
            </a:r>
          </a:p>
          <a:p>
            <a:r>
              <a:rPr lang="en-CA" sz="1000" dirty="0" smtClean="0"/>
              <a:t>2013 : 35 %</a:t>
            </a:r>
            <a:r>
              <a:rPr lang="en-CA" sz="800" dirty="0"/>
              <a:t/>
            </a:r>
            <a:br>
              <a:rPr lang="en-CA" sz="800" dirty="0"/>
            </a:br>
            <a:r>
              <a:rPr lang="en-CA" sz="800" dirty="0" smtClean="0"/>
              <a:t>(n=47)</a:t>
            </a:r>
          </a:p>
        </p:txBody>
      </p:sp>
    </p:spTree>
    <p:extLst>
      <p:ext uri="{BB962C8B-B14F-4D97-AF65-F5344CB8AC3E}">
        <p14:creationId xmlns:p14="http://schemas.microsoft.com/office/powerpoint/2010/main" val="110734455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p:cNvSpPr>
            <a:spLocks noGrp="1" noChangeArrowheads="1"/>
          </p:cNvSpPr>
          <p:nvPr>
            <p:ph type="ctrTitle"/>
            <p:custDataLst>
              <p:tags r:id="rId1"/>
            </p:custDataLst>
          </p:nvPr>
        </p:nvSpPr>
        <p:spPr>
          <a:xfrm>
            <a:off x="144463" y="2810515"/>
            <a:ext cx="4416425" cy="1246495"/>
          </a:xfrm>
        </p:spPr>
        <p:txBody>
          <a:bodyPr/>
          <a:lstStyle/>
          <a:p>
            <a:pPr fontAlgn="auto">
              <a:spcAft>
                <a:spcPts val="0"/>
              </a:spcAft>
              <a:defRPr/>
            </a:pPr>
            <a:r>
              <a:rPr lang="fr-CA" sz="3000" dirty="0" smtClean="0">
                <a:solidFill>
                  <a:schemeClr val="accent6"/>
                </a:solidFill>
              </a:rPr>
              <a:t>Intention quant à la demande de permis d’exercice</a:t>
            </a:r>
            <a:endParaRPr lang="fr-CA" dirty="0" smtClean="0">
              <a:solidFill>
                <a:schemeClr val="accent6"/>
              </a:solidFill>
            </a:endParaRPr>
          </a:p>
        </p:txBody>
      </p:sp>
      <p:sp>
        <p:nvSpPr>
          <p:cNvPr id="86019"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EF693BC3-FFFA-4E4A-B2F1-C3C42A7AE877}" type="slidenum">
              <a:rPr lang="en-US"/>
              <a:pPr/>
              <a:t>21</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
          <p:cNvGraphicFramePr>
            <a:graphicFrameLocks noChangeAspect="1"/>
          </p:cNvGraphicFramePr>
          <p:nvPr>
            <p:custDataLst>
              <p:tags r:id="rId1"/>
            </p:custDataLst>
            <p:extLst>
              <p:ext uri="{D42A27DB-BD31-4B8C-83A1-F6EECF244321}">
                <p14:modId xmlns:p14="http://schemas.microsoft.com/office/powerpoint/2010/main" val="3654618032"/>
              </p:ext>
            </p:extLst>
          </p:nvPr>
        </p:nvGraphicFramePr>
        <p:xfrm>
          <a:off x="488494" y="1647649"/>
          <a:ext cx="8208963" cy="4384675"/>
        </p:xfrm>
        <a:graphic>
          <a:graphicData uri="http://schemas.openxmlformats.org/drawingml/2006/chart">
            <c:chart xmlns:c="http://schemas.openxmlformats.org/drawingml/2006/chart" xmlns:r="http://schemas.openxmlformats.org/officeDocument/2006/relationships" r:id="rId18"/>
          </a:graphicData>
        </a:graphic>
      </p:graphicFrame>
      <p:sp>
        <p:nvSpPr>
          <p:cNvPr id="8195" name="Rectangle 2"/>
          <p:cNvSpPr>
            <a:spLocks noGrp="1" noChangeArrowheads="1"/>
          </p:cNvSpPr>
          <p:nvPr>
            <p:ph type="title"/>
            <p:custDataLst>
              <p:tags r:id="rId2"/>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Intention de faire une demande de permis</a:t>
            </a:r>
          </a:p>
        </p:txBody>
      </p:sp>
      <p:sp>
        <p:nvSpPr>
          <p:cNvPr id="34" name="Content Placeholder 33"/>
          <p:cNvSpPr>
            <a:spLocks noGrp="1"/>
          </p:cNvSpPr>
          <p:nvPr>
            <p:ph idx="1"/>
            <p:custDataLst>
              <p:tags r:id="rId3"/>
            </p:custDataLst>
          </p:nvPr>
        </p:nvSpPr>
        <p:spPr>
          <a:xfrm>
            <a:off x="349956" y="680923"/>
            <a:ext cx="8565797" cy="861774"/>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fr-CA" sz="1400" dirty="0" smtClean="0">
                <a:latin typeface="+mj-lt"/>
              </a:rPr>
              <a:t>Huit étudiants sur dix, soit la vaste majorité d’entre eux, ont l’intention de faire une demande de permis d’exercice. Parmi ce groupe, près de la moitié en a absolument l’intention, ce qui représente une proportion moins élevée qu’en 2013, tandis que trois étudiants sur dix feront probablement une demande de permis. Environ un étudiant sur dix n’a pas l’intention de faire de demande de permis ou ne le sait pas. </a:t>
            </a:r>
            <a:endParaRPr lang="fr-CA" dirty="0"/>
          </a:p>
        </p:txBody>
      </p:sp>
      <p:sp>
        <p:nvSpPr>
          <p:cNvPr id="8197" name="Slide Number Placeholder 3"/>
          <p:cNvSpPr>
            <a:spLocks noGrp="1"/>
          </p:cNvSpPr>
          <p:nvPr>
            <p:ph type="sldNum" sz="quarter" idx="11"/>
            <p:custDataLst>
              <p:tags r:id="rId4"/>
            </p:custDataLst>
          </p:nvPr>
        </p:nvSpPr>
        <p:spPr bwMode="auto">
          <a:noFill/>
          <a:ln>
            <a:miter lim="800000"/>
            <a:headEnd/>
            <a:tailEnd/>
          </a:ln>
        </p:spPr>
        <p:txBody>
          <a:bodyPr vert="horz" numCol="1" compatLnSpc="1">
            <a:prstTxWarp prst="textNoShape">
              <a:avLst/>
            </a:prstTxWarp>
          </a:bodyPr>
          <a:lstStyle/>
          <a:p>
            <a:fld id="{83D2EBE8-C2D5-4D46-96AF-D0D1C81EFF26}" type="slidenum">
              <a:rPr lang="en-US"/>
              <a:pPr/>
              <a:t>22</a:t>
            </a:fld>
            <a:endParaRPr lang="en-US" dirty="0"/>
          </a:p>
        </p:txBody>
      </p:sp>
      <p:sp>
        <p:nvSpPr>
          <p:cNvPr id="2" name="Text Box 3"/>
          <p:cNvSpPr txBox="1">
            <a:spLocks noChangeArrowheads="1"/>
          </p:cNvSpPr>
          <p:nvPr>
            <p:custDataLst>
              <p:tags r:id="rId5"/>
            </p:custDataLst>
          </p:nvPr>
        </p:nvSpPr>
        <p:spPr bwMode="auto">
          <a:xfrm>
            <a:off x="349956" y="6310488"/>
            <a:ext cx="8226425" cy="338554"/>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Q21. </a:t>
            </a:r>
            <a:r>
              <a:rPr lang="fr-CA" sz="800" dirty="0">
                <a:solidFill>
                  <a:schemeClr val="tx1"/>
                </a:solidFill>
                <a:latin typeface="+mj-lt"/>
              </a:rPr>
              <a:t>Allez-vous faire une demande de permis d’exercice </a:t>
            </a:r>
            <a:r>
              <a:rPr lang="fr-CA" sz="800" dirty="0" smtClean="0">
                <a:solidFill>
                  <a:schemeClr val="tx1"/>
                </a:solidFill>
                <a:latin typeface="+mj-lt"/>
              </a:rPr>
              <a:t>(ing.</a:t>
            </a:r>
            <a:r>
              <a:rPr lang="en-US" sz="800" dirty="0" smtClean="0">
                <a:solidFill>
                  <a:schemeClr val="tx1"/>
                </a:solidFill>
                <a:latin typeface="+mj-lt"/>
              </a:rPr>
              <a:t>)?  </a:t>
            </a:r>
            <a:br>
              <a:rPr lang="en-US" sz="800" dirty="0" smtClean="0">
                <a:solidFill>
                  <a:schemeClr val="tx1"/>
                </a:solidFill>
                <a:latin typeface="+mj-lt"/>
              </a:rPr>
            </a:br>
            <a:r>
              <a:rPr lang="fr-CA" sz="800" dirty="0" smtClean="0">
                <a:solidFill>
                  <a:schemeClr val="tx1"/>
                </a:solidFill>
                <a:latin typeface="+mj-lt"/>
              </a:rPr>
              <a:t>Base : Tous les répondants, 2013 (n=2501); 2014 (n=2046)</a:t>
            </a:r>
            <a:endParaRPr lang="fr-CA" sz="800" dirty="0">
              <a:solidFill>
                <a:schemeClr val="tx1"/>
              </a:solidFill>
              <a:latin typeface="+mj-lt"/>
            </a:endParaRPr>
          </a:p>
        </p:txBody>
      </p:sp>
      <p:sp>
        <p:nvSpPr>
          <p:cNvPr id="8204" name="Text Box 17"/>
          <p:cNvSpPr txBox="1">
            <a:spLocks noChangeArrowheads="1"/>
          </p:cNvSpPr>
          <p:nvPr>
            <p:custDataLst>
              <p:tags r:id="rId6"/>
            </p:custDataLst>
          </p:nvPr>
        </p:nvSpPr>
        <p:spPr bwMode="auto">
          <a:xfrm>
            <a:off x="1097843" y="1542697"/>
            <a:ext cx="6992938" cy="30480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Allez-vous faire une demande de permis d’exercice?</a:t>
            </a:r>
            <a:endParaRPr lang="fr-CA" sz="1400" dirty="0">
              <a:solidFill>
                <a:srgbClr val="003399"/>
              </a:solidFill>
              <a:latin typeface="+mj-lt"/>
            </a:endParaRPr>
          </a:p>
        </p:txBody>
      </p:sp>
      <p:sp>
        <p:nvSpPr>
          <p:cNvPr id="57" name="Text Box 15"/>
          <p:cNvSpPr txBox="1">
            <a:spLocks noChangeArrowheads="1"/>
          </p:cNvSpPr>
          <p:nvPr>
            <p:custDataLst>
              <p:tags r:id="rId7"/>
            </p:custDataLst>
          </p:nvPr>
        </p:nvSpPr>
        <p:spPr bwMode="auto">
          <a:xfrm>
            <a:off x="5007935" y="3231437"/>
            <a:ext cx="1063255" cy="415498"/>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700" dirty="0" smtClean="0"/>
              <a:t>(2 cotes inférieures</a:t>
            </a:r>
            <a:r>
              <a:rPr lang="en-CA" sz="700" dirty="0" smtClean="0"/>
              <a:t>)</a:t>
            </a:r>
            <a:endParaRPr lang="en-CA" sz="700" dirty="0"/>
          </a:p>
        </p:txBody>
      </p:sp>
      <p:sp>
        <p:nvSpPr>
          <p:cNvPr id="58" name="Text Box 19"/>
          <p:cNvSpPr txBox="1">
            <a:spLocks noChangeArrowheads="1"/>
          </p:cNvSpPr>
          <p:nvPr>
            <p:custDataLst>
              <p:tags r:id="rId8"/>
            </p:custDataLst>
          </p:nvPr>
        </p:nvSpPr>
        <p:spPr bwMode="auto">
          <a:xfrm>
            <a:off x="1722474" y="1800336"/>
            <a:ext cx="1127603" cy="415498"/>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700" dirty="0" smtClean="0"/>
              <a:t>(2 cotes supérieures)</a:t>
            </a:r>
            <a:endParaRPr lang="fr-CA" sz="700" dirty="0"/>
          </a:p>
        </p:txBody>
      </p:sp>
      <p:sp>
        <p:nvSpPr>
          <p:cNvPr id="59" name="Text Box 20"/>
          <p:cNvSpPr txBox="1">
            <a:spLocks noChangeArrowheads="1"/>
          </p:cNvSpPr>
          <p:nvPr>
            <p:custDataLst>
              <p:tags r:id="rId9"/>
            </p:custDataLst>
          </p:nvPr>
        </p:nvSpPr>
        <p:spPr bwMode="auto">
          <a:xfrm>
            <a:off x="1722474" y="2238689"/>
            <a:ext cx="1305206" cy="75405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79 %</a:t>
            </a:r>
            <a:r>
              <a:rPr lang="en-CA" dirty="0" smtClean="0"/>
              <a:t>     </a:t>
            </a:r>
            <a:r>
              <a:rPr lang="en-CA" sz="700" dirty="0"/>
              <a:t>(</a:t>
            </a:r>
            <a:r>
              <a:rPr lang="en-CA" sz="700" dirty="0" smtClean="0"/>
              <a:t>n=1617)</a:t>
            </a:r>
          </a:p>
          <a:p>
            <a:r>
              <a:rPr lang="en-CA" sz="1000" dirty="0" smtClean="0"/>
              <a:t>2013 : 82 %</a:t>
            </a:r>
            <a:r>
              <a:rPr lang="en-CA" sz="700" dirty="0" smtClean="0"/>
              <a:t/>
            </a:r>
            <a:br>
              <a:rPr lang="en-CA" sz="700" dirty="0" smtClean="0"/>
            </a:br>
            <a:r>
              <a:rPr lang="en-CA" sz="700" dirty="0" smtClean="0"/>
              <a:t>(n=2061)</a:t>
            </a:r>
            <a:endParaRPr lang="en-CA" dirty="0"/>
          </a:p>
        </p:txBody>
      </p:sp>
      <p:sp>
        <p:nvSpPr>
          <p:cNvPr id="60" name="AutoShape 10"/>
          <p:cNvSpPr>
            <a:spLocks/>
          </p:cNvSpPr>
          <p:nvPr>
            <p:custDataLst>
              <p:tags r:id="rId10"/>
            </p:custDataLst>
          </p:nvPr>
        </p:nvSpPr>
        <p:spPr bwMode="auto">
          <a:xfrm rot="5400000">
            <a:off x="2150166" y="1711941"/>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1" name="AutoShape 10"/>
          <p:cNvSpPr>
            <a:spLocks/>
          </p:cNvSpPr>
          <p:nvPr>
            <p:custDataLst>
              <p:tags r:id="rId11"/>
            </p:custDataLst>
          </p:nvPr>
        </p:nvSpPr>
        <p:spPr bwMode="auto">
          <a:xfrm rot="5400000">
            <a:off x="5388223" y="3333188"/>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2" name="Text Box 20"/>
          <p:cNvSpPr txBox="1">
            <a:spLocks noChangeArrowheads="1"/>
          </p:cNvSpPr>
          <p:nvPr>
            <p:custDataLst>
              <p:tags r:id="rId12"/>
            </p:custDataLst>
          </p:nvPr>
        </p:nvSpPr>
        <p:spPr bwMode="auto">
          <a:xfrm>
            <a:off x="5007935" y="3682475"/>
            <a:ext cx="1179505" cy="75405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13 %</a:t>
            </a:r>
            <a:r>
              <a:rPr lang="en-CA" dirty="0" smtClean="0"/>
              <a:t>     </a:t>
            </a:r>
            <a:r>
              <a:rPr lang="en-CA" sz="700" dirty="0"/>
              <a:t>(</a:t>
            </a:r>
            <a:r>
              <a:rPr lang="en-CA" sz="700" dirty="0" smtClean="0"/>
              <a:t>n=256)</a:t>
            </a:r>
          </a:p>
          <a:p>
            <a:r>
              <a:rPr lang="en-CA" sz="1000" dirty="0" smtClean="0"/>
              <a:t>2013 : 11 %</a:t>
            </a:r>
            <a:r>
              <a:rPr lang="en-CA" sz="700" dirty="0" smtClean="0"/>
              <a:t/>
            </a:r>
            <a:br>
              <a:rPr lang="en-CA" sz="700" dirty="0" smtClean="0"/>
            </a:br>
            <a:r>
              <a:rPr lang="en-CA" sz="700" dirty="0" smtClean="0"/>
              <a:t>(n=268)</a:t>
            </a:r>
            <a:endParaRPr lang="en-CA" dirty="0"/>
          </a:p>
        </p:txBody>
      </p:sp>
      <p:graphicFrame>
        <p:nvGraphicFramePr>
          <p:cNvPr id="20" name="Table 19"/>
          <p:cNvGraphicFramePr>
            <a:graphicFrameLocks noGrp="1"/>
          </p:cNvGraphicFramePr>
          <p:nvPr>
            <p:custDataLst>
              <p:tags r:id="rId13"/>
            </p:custDataLst>
            <p:extLst>
              <p:ext uri="{D42A27DB-BD31-4B8C-83A1-F6EECF244321}">
                <p14:modId xmlns:p14="http://schemas.microsoft.com/office/powerpoint/2010/main" val="1851726628"/>
              </p:ext>
            </p:extLst>
          </p:nvPr>
        </p:nvGraphicFramePr>
        <p:xfrm>
          <a:off x="585770" y="5804968"/>
          <a:ext cx="8111665" cy="457200"/>
        </p:xfrm>
        <a:graphic>
          <a:graphicData uri="http://schemas.openxmlformats.org/drawingml/2006/table">
            <a:tbl>
              <a:tblPr/>
              <a:tblGrid>
                <a:gridCol w="1622333"/>
                <a:gridCol w="1622333"/>
                <a:gridCol w="1622333"/>
                <a:gridCol w="1622333"/>
                <a:gridCol w="1622333"/>
              </a:tblGrid>
              <a:tr h="457200">
                <a:tc>
                  <a:txBody>
                    <a:bodyPr/>
                    <a:lstStyle/>
                    <a:p>
                      <a:pPr algn="ctr" fontAlgn="ctr"/>
                      <a:r>
                        <a:rPr lang="fr-CA" sz="1200" b="1" i="0" u="none" strike="noStrike" noProof="0" dirty="0" smtClean="0">
                          <a:latin typeface="+mn-lt"/>
                        </a:rPr>
                        <a:t>Oui, absolument</a:t>
                      </a:r>
                    </a:p>
                    <a:p>
                      <a:pPr marL="0" algn="l"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            (n=995)             (n=1365)</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 probablement</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(n=622)               (n=696)</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noProof="0" dirty="0" smtClean="0">
                          <a:latin typeface="+mn-lt"/>
                        </a:rPr>
                        <a:t>Non, probablement pas</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(n=184)              (n=198)</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a:t>
                      </a:r>
                    </a:p>
                    <a:p>
                      <a:pPr algn="l" fontAlgn="ctr"/>
                      <a:r>
                        <a:rPr lang="fr-CA" sz="900" b="0" i="0" u="none" strike="noStrike" kern="1200" noProof="0" dirty="0" smtClean="0">
                          <a:solidFill>
                            <a:schemeClr val="tx2"/>
                          </a:solidFill>
                          <a:latin typeface="Arial Narrow" pitchFamily="34" charset="0"/>
                          <a:ea typeface="+mn-ea"/>
                          <a:cs typeface="+mn-cs"/>
                        </a:rPr>
                        <a:t>                (n=72)              (n=70)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kern="1200" noProof="0" dirty="0" smtClean="0">
                          <a:solidFill>
                            <a:schemeClr val="tx1"/>
                          </a:solidFill>
                          <a:latin typeface="+mn-lt"/>
                          <a:ea typeface="+mn-ea"/>
                          <a:cs typeface="+mn-cs"/>
                        </a:rPr>
                        <a:t>Ne sait pas / incertain(e)</a:t>
                      </a:r>
                    </a:p>
                    <a:p>
                      <a:pPr algn="l" fontAlgn="ctr"/>
                      <a:r>
                        <a:rPr lang="fr-CA" sz="900" b="0" i="0" u="none" strike="noStrike" kern="1200" noProof="0" dirty="0" smtClean="0">
                          <a:solidFill>
                            <a:schemeClr val="tx2"/>
                          </a:solidFill>
                          <a:latin typeface="Arial Narrow" pitchFamily="34" charset="0"/>
                          <a:ea typeface="+mn-ea"/>
                          <a:cs typeface="+mn-cs"/>
                        </a:rPr>
                        <a:t>                 (n=173)             (n=172)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Isosceles Triangle 14"/>
          <p:cNvSpPr/>
          <p:nvPr>
            <p:custDataLst>
              <p:tags r:id="rId14"/>
            </p:custDataLst>
          </p:nvPr>
        </p:nvSpPr>
        <p:spPr>
          <a:xfrm rot="10800000">
            <a:off x="1163177" y="3584874"/>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7" name="Isosceles Triangle 16"/>
          <p:cNvSpPr/>
          <p:nvPr>
            <p:custDataLst>
              <p:tags r:id="rId15"/>
            </p:custDataLst>
          </p:nvPr>
        </p:nvSpPr>
        <p:spPr>
          <a:xfrm rot="10800000">
            <a:off x="2866454" y="2360971"/>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Isosceles Triangle 17"/>
          <p:cNvSpPr/>
          <p:nvPr>
            <p:custDataLst>
              <p:tags r:id="rId16"/>
            </p:custDataLst>
          </p:nvPr>
        </p:nvSpPr>
        <p:spPr>
          <a:xfrm rot="10800000" flipV="1">
            <a:off x="6082666" y="3796700"/>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
          <p:cNvGraphicFramePr>
            <a:graphicFrameLocks noChangeAspect="1"/>
          </p:cNvGraphicFramePr>
          <p:nvPr>
            <p:custDataLst>
              <p:tags r:id="rId1"/>
            </p:custDataLst>
            <p:extLst>
              <p:ext uri="{D42A27DB-BD31-4B8C-83A1-F6EECF244321}">
                <p14:modId xmlns:p14="http://schemas.microsoft.com/office/powerpoint/2010/main" val="1869799436"/>
              </p:ext>
            </p:extLst>
          </p:nvPr>
        </p:nvGraphicFramePr>
        <p:xfrm>
          <a:off x="488494" y="1647649"/>
          <a:ext cx="8208963" cy="4384675"/>
        </p:xfrm>
        <a:graphic>
          <a:graphicData uri="http://schemas.openxmlformats.org/drawingml/2006/chart">
            <c:chart xmlns:c="http://schemas.openxmlformats.org/drawingml/2006/chart" xmlns:r="http://schemas.openxmlformats.org/officeDocument/2006/relationships" r:id="rId14"/>
          </a:graphicData>
        </a:graphic>
      </p:graphicFrame>
      <p:sp>
        <p:nvSpPr>
          <p:cNvPr id="8195" name="Rectangle 2"/>
          <p:cNvSpPr>
            <a:spLocks noGrp="1" noChangeArrowheads="1"/>
          </p:cNvSpPr>
          <p:nvPr>
            <p:ph type="title"/>
            <p:custDataLst>
              <p:tags r:id="rId2"/>
            </p:custDataLst>
          </p:nvPr>
        </p:nvSpPr>
        <p:spPr bwMode="auto">
          <a:xfrm>
            <a:off x="838200" y="119083"/>
            <a:ext cx="8162925" cy="553998"/>
          </a:xfrm>
          <a:noFill/>
          <a:ln>
            <a:miter lim="800000"/>
            <a:headEnd/>
            <a:tailEnd/>
          </a:ln>
        </p:spPr>
        <p:txBody>
          <a:bodyPr vert="horz" numCol="1" compatLnSpc="1">
            <a:prstTxWarp prst="textNoShape">
              <a:avLst/>
            </a:prstTxWarp>
          </a:bodyPr>
          <a:lstStyle/>
          <a:p>
            <a:r>
              <a:rPr lang="fr-CA" dirty="0" smtClean="0"/>
              <a:t>Intention de faire une demande de permis – </a:t>
            </a:r>
            <a:br>
              <a:rPr lang="fr-CA" dirty="0" smtClean="0"/>
            </a:br>
            <a:r>
              <a:rPr lang="fr-CA" dirty="0" smtClean="0"/>
              <a:t>Faire carrière en génie </a:t>
            </a:r>
          </a:p>
        </p:txBody>
      </p:sp>
      <p:sp>
        <p:nvSpPr>
          <p:cNvPr id="34" name="Content Placeholder 33"/>
          <p:cNvSpPr>
            <a:spLocks noGrp="1"/>
          </p:cNvSpPr>
          <p:nvPr>
            <p:ph idx="1"/>
            <p:custDataLst>
              <p:tags r:id="rId3"/>
            </p:custDataLst>
          </p:nvPr>
        </p:nvSpPr>
        <p:spPr>
          <a:xfrm>
            <a:off x="349956" y="660247"/>
            <a:ext cx="8565797" cy="861774"/>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fr-CA" sz="1400" dirty="0" smtClean="0"/>
              <a:t>Parmi les étudiants qui ont l’intention de faire carrière en génie, plus de la moitié d’entre eux indiquent qu’ils feront absolument une demande de permis, ce qui représente une proportion moins élevée qu’en 2013, et trois sur dix le feront probablement. Moins d’un étudiant sur dix n’en fera absolument pas ou probablement pas la demande ou ne le sait pas. </a:t>
            </a:r>
            <a:endParaRPr lang="fr-CA" dirty="0"/>
          </a:p>
        </p:txBody>
      </p:sp>
      <p:sp>
        <p:nvSpPr>
          <p:cNvPr id="8197" name="Slide Number Placeholder 3"/>
          <p:cNvSpPr>
            <a:spLocks noGrp="1"/>
          </p:cNvSpPr>
          <p:nvPr>
            <p:ph type="sldNum" sz="quarter" idx="11"/>
            <p:custDataLst>
              <p:tags r:id="rId4"/>
            </p:custDataLst>
          </p:nvPr>
        </p:nvSpPr>
        <p:spPr bwMode="auto">
          <a:noFill/>
          <a:ln>
            <a:miter lim="800000"/>
            <a:headEnd/>
            <a:tailEnd/>
          </a:ln>
        </p:spPr>
        <p:txBody>
          <a:bodyPr vert="horz" numCol="1" compatLnSpc="1">
            <a:prstTxWarp prst="textNoShape">
              <a:avLst/>
            </a:prstTxWarp>
          </a:bodyPr>
          <a:lstStyle/>
          <a:p>
            <a:fld id="{83D2EBE8-C2D5-4D46-96AF-D0D1C81EFF26}" type="slidenum">
              <a:rPr lang="en-US"/>
              <a:pPr/>
              <a:t>23</a:t>
            </a:fld>
            <a:endParaRPr lang="en-US" dirty="0"/>
          </a:p>
        </p:txBody>
      </p:sp>
      <p:sp>
        <p:nvSpPr>
          <p:cNvPr id="2" name="Text Box 3"/>
          <p:cNvSpPr txBox="1">
            <a:spLocks noChangeArrowheads="1"/>
          </p:cNvSpPr>
          <p:nvPr>
            <p:custDataLst>
              <p:tags r:id="rId5"/>
            </p:custDataLst>
          </p:nvPr>
        </p:nvSpPr>
        <p:spPr bwMode="auto">
          <a:xfrm>
            <a:off x="349956" y="6310488"/>
            <a:ext cx="8226425" cy="338554"/>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Q21. </a:t>
            </a:r>
            <a:r>
              <a:rPr lang="fr-CA" sz="800" dirty="0">
                <a:solidFill>
                  <a:schemeClr val="tx1"/>
                </a:solidFill>
                <a:latin typeface="+mj-lt"/>
              </a:rPr>
              <a:t>Allez-vous faire une demande de permis d’exercice </a:t>
            </a:r>
            <a:r>
              <a:rPr lang="fr-CA" sz="800" dirty="0" smtClean="0">
                <a:solidFill>
                  <a:schemeClr val="tx1"/>
                </a:solidFill>
                <a:latin typeface="+mj-lt"/>
              </a:rPr>
              <a:t>(ing</a:t>
            </a:r>
            <a:r>
              <a:rPr lang="en-US" sz="800" dirty="0" smtClean="0">
                <a:solidFill>
                  <a:schemeClr val="tx1"/>
                </a:solidFill>
                <a:latin typeface="+mj-lt"/>
              </a:rPr>
              <a:t>.)?  </a:t>
            </a:r>
            <a:br>
              <a:rPr lang="en-US" sz="800" dirty="0" smtClean="0">
                <a:solidFill>
                  <a:schemeClr val="tx1"/>
                </a:solidFill>
                <a:latin typeface="+mj-lt"/>
              </a:rPr>
            </a:br>
            <a:r>
              <a:rPr lang="en-US" sz="800" dirty="0" smtClean="0">
                <a:solidFill>
                  <a:srgbClr val="1F497D"/>
                </a:solidFill>
                <a:latin typeface="Calibri"/>
              </a:rPr>
              <a:t> </a:t>
            </a:r>
            <a:r>
              <a:rPr lang="fr-CA" sz="800" dirty="0" smtClean="0">
                <a:solidFill>
                  <a:srgbClr val="1F497D"/>
                </a:solidFill>
                <a:latin typeface="Calibri"/>
              </a:rPr>
              <a:t>Base </a:t>
            </a:r>
            <a:r>
              <a:rPr lang="fr-CA" sz="800" dirty="0">
                <a:solidFill>
                  <a:srgbClr val="1F497D"/>
                </a:solidFill>
                <a:latin typeface="Calibri"/>
              </a:rPr>
              <a:t>: </a:t>
            </a:r>
            <a:r>
              <a:rPr lang="fr-CA" sz="800" dirty="0" smtClean="0">
                <a:solidFill>
                  <a:srgbClr val="1F497D"/>
                </a:solidFill>
                <a:latin typeface="Calibri"/>
              </a:rPr>
              <a:t>Les répondants </a:t>
            </a:r>
            <a:r>
              <a:rPr lang="fr-CA" sz="800" dirty="0">
                <a:solidFill>
                  <a:srgbClr val="1F497D"/>
                </a:solidFill>
                <a:latin typeface="Calibri"/>
              </a:rPr>
              <a:t>qui envisagent de faire carrière dans le domaine du </a:t>
            </a:r>
            <a:r>
              <a:rPr lang="fr-CA" sz="800" dirty="0" smtClean="0">
                <a:solidFill>
                  <a:srgbClr val="1F497D"/>
                </a:solidFill>
                <a:latin typeface="Calibri"/>
              </a:rPr>
              <a:t>génie, </a:t>
            </a:r>
            <a:r>
              <a:rPr lang="fr-CA" sz="800" dirty="0" smtClean="0">
                <a:solidFill>
                  <a:schemeClr val="tx1"/>
                </a:solidFill>
                <a:latin typeface="+mj-lt"/>
              </a:rPr>
              <a:t>2013 (n=2366); 2014 (n=1900)</a:t>
            </a:r>
            <a:endParaRPr lang="fr-CA" sz="800" dirty="0">
              <a:solidFill>
                <a:schemeClr val="tx1"/>
              </a:solidFill>
              <a:latin typeface="+mj-lt"/>
            </a:endParaRPr>
          </a:p>
        </p:txBody>
      </p:sp>
      <p:sp>
        <p:nvSpPr>
          <p:cNvPr id="8204" name="Text Box 17"/>
          <p:cNvSpPr txBox="1">
            <a:spLocks noChangeArrowheads="1"/>
          </p:cNvSpPr>
          <p:nvPr>
            <p:custDataLst>
              <p:tags r:id="rId6"/>
            </p:custDataLst>
          </p:nvPr>
        </p:nvSpPr>
        <p:spPr bwMode="auto">
          <a:xfrm>
            <a:off x="1097843" y="1522021"/>
            <a:ext cx="6992938" cy="30480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Allez-vous faire une demande de permis d’exercice</a:t>
            </a:r>
            <a:r>
              <a:rPr lang="en-CA" sz="1400" dirty="0" smtClean="0">
                <a:solidFill>
                  <a:srgbClr val="003399"/>
                </a:solidFill>
                <a:latin typeface="+mj-lt"/>
              </a:rPr>
              <a:t>?</a:t>
            </a:r>
            <a:endParaRPr lang="en-CA" sz="1400" dirty="0">
              <a:solidFill>
                <a:srgbClr val="003399"/>
              </a:solidFill>
              <a:latin typeface="+mj-lt"/>
            </a:endParaRPr>
          </a:p>
        </p:txBody>
      </p:sp>
      <p:sp>
        <p:nvSpPr>
          <p:cNvPr id="57" name="Text Box 15"/>
          <p:cNvSpPr txBox="1">
            <a:spLocks noChangeArrowheads="1"/>
          </p:cNvSpPr>
          <p:nvPr>
            <p:custDataLst>
              <p:tags r:id="rId7"/>
            </p:custDataLst>
          </p:nvPr>
        </p:nvSpPr>
        <p:spPr bwMode="auto">
          <a:xfrm>
            <a:off x="4998721" y="3394344"/>
            <a:ext cx="1097280" cy="415498"/>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700" dirty="0" smtClean="0"/>
              <a:t>(2 cotes inférieures)</a:t>
            </a:r>
            <a:endParaRPr lang="fr-CA" sz="700" dirty="0"/>
          </a:p>
        </p:txBody>
      </p:sp>
      <p:sp>
        <p:nvSpPr>
          <p:cNvPr id="58" name="Text Box 19"/>
          <p:cNvSpPr txBox="1">
            <a:spLocks noChangeArrowheads="1"/>
          </p:cNvSpPr>
          <p:nvPr>
            <p:custDataLst>
              <p:tags r:id="rId8"/>
            </p:custDataLst>
          </p:nvPr>
        </p:nvSpPr>
        <p:spPr bwMode="auto">
          <a:xfrm>
            <a:off x="1696720" y="1868283"/>
            <a:ext cx="1137920" cy="415498"/>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700" dirty="0" smtClean="0"/>
              <a:t>(2 cotes supérieures</a:t>
            </a:r>
            <a:r>
              <a:rPr lang="en-CA" sz="700" dirty="0" smtClean="0"/>
              <a:t>)</a:t>
            </a:r>
            <a:endParaRPr lang="en-CA" sz="700" dirty="0"/>
          </a:p>
        </p:txBody>
      </p:sp>
      <p:sp>
        <p:nvSpPr>
          <p:cNvPr id="60" name="AutoShape 10"/>
          <p:cNvSpPr>
            <a:spLocks/>
          </p:cNvSpPr>
          <p:nvPr>
            <p:custDataLst>
              <p:tags r:id="rId9"/>
            </p:custDataLst>
          </p:nvPr>
        </p:nvSpPr>
        <p:spPr bwMode="auto">
          <a:xfrm rot="5400000">
            <a:off x="2150166" y="1639056"/>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1" name="AutoShape 10"/>
          <p:cNvSpPr>
            <a:spLocks/>
          </p:cNvSpPr>
          <p:nvPr>
            <p:custDataLst>
              <p:tags r:id="rId10"/>
            </p:custDataLst>
          </p:nvPr>
        </p:nvSpPr>
        <p:spPr bwMode="auto">
          <a:xfrm rot="5400000">
            <a:off x="5388223" y="3174692"/>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20" name="Table 19"/>
          <p:cNvGraphicFramePr>
            <a:graphicFrameLocks noGrp="1"/>
          </p:cNvGraphicFramePr>
          <p:nvPr>
            <p:custDataLst>
              <p:tags r:id="rId11"/>
            </p:custDataLst>
            <p:extLst>
              <p:ext uri="{D42A27DB-BD31-4B8C-83A1-F6EECF244321}">
                <p14:modId xmlns:p14="http://schemas.microsoft.com/office/powerpoint/2010/main" val="1032606008"/>
              </p:ext>
            </p:extLst>
          </p:nvPr>
        </p:nvGraphicFramePr>
        <p:xfrm>
          <a:off x="585770" y="5804968"/>
          <a:ext cx="8111665" cy="457200"/>
        </p:xfrm>
        <a:graphic>
          <a:graphicData uri="http://schemas.openxmlformats.org/drawingml/2006/table">
            <a:tbl>
              <a:tblPr/>
              <a:tblGrid>
                <a:gridCol w="1622333"/>
                <a:gridCol w="1622333"/>
                <a:gridCol w="1622333"/>
                <a:gridCol w="1622333"/>
                <a:gridCol w="1622333"/>
              </a:tblGrid>
              <a:tr h="457200">
                <a:tc>
                  <a:txBody>
                    <a:bodyPr/>
                    <a:lstStyle/>
                    <a:p>
                      <a:pPr algn="ctr" fontAlgn="ctr"/>
                      <a:r>
                        <a:rPr lang="fr-CA" sz="1200" b="1" i="0" u="none" strike="noStrike" noProof="0" dirty="0" smtClean="0">
                          <a:latin typeface="+mn-lt"/>
                        </a:rPr>
                        <a:t>Oui, absolument</a:t>
                      </a:r>
                    </a:p>
                    <a:p>
                      <a:pPr marL="0" algn="l"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          </a:t>
                      </a:r>
                      <a:r>
                        <a:rPr lang="fr-CA" sz="900" b="0" i="0" u="none" strike="noStrike" kern="1200" baseline="0" noProof="0" dirty="0" smtClean="0">
                          <a:solidFill>
                            <a:schemeClr val="tx2"/>
                          </a:solidFill>
                          <a:latin typeface="Arial Narrow" pitchFamily="34" charset="0"/>
                          <a:ea typeface="+mn-ea"/>
                          <a:cs typeface="+mn-cs"/>
                        </a:rPr>
                        <a:t> </a:t>
                      </a:r>
                      <a:r>
                        <a:rPr lang="fr-CA" sz="900" b="0" i="0" u="none" strike="noStrike" kern="1200" noProof="0" dirty="0" smtClean="0">
                          <a:solidFill>
                            <a:schemeClr val="tx2"/>
                          </a:solidFill>
                          <a:latin typeface="Arial Narrow" pitchFamily="34" charset="0"/>
                          <a:ea typeface="+mn-ea"/>
                          <a:cs typeface="+mn-cs"/>
                        </a:rPr>
                        <a:t> (n=987)            </a:t>
                      </a:r>
                      <a:r>
                        <a:rPr lang="fr-CA" sz="900" b="0" i="0" u="none" strike="noStrike" kern="1200" baseline="0" noProof="0" dirty="0" smtClean="0">
                          <a:solidFill>
                            <a:schemeClr val="tx2"/>
                          </a:solidFill>
                          <a:latin typeface="Arial Narrow" pitchFamily="34" charset="0"/>
                          <a:ea typeface="+mn-ea"/>
                          <a:cs typeface="+mn-cs"/>
                        </a:rPr>
                        <a:t> </a:t>
                      </a:r>
                      <a:r>
                        <a:rPr lang="fr-CA" sz="900" b="0" i="0" u="none" strike="noStrike" kern="1200" noProof="0" dirty="0" smtClean="0">
                          <a:solidFill>
                            <a:schemeClr val="tx2"/>
                          </a:solidFill>
                          <a:latin typeface="Arial Narrow" pitchFamily="34" charset="0"/>
                          <a:ea typeface="+mn-ea"/>
                          <a:cs typeface="+mn-cs"/>
                        </a:rPr>
                        <a:t>(n=1354)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 probablement</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(n=590)              (n=659)</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noProof="0" smtClean="0">
                          <a:latin typeface="+mn-lt"/>
                        </a:rPr>
                        <a:t>Non, probablement pas</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smtClean="0">
                          <a:solidFill>
                            <a:schemeClr val="tx2"/>
                          </a:solidFill>
                          <a:latin typeface="Arial Narrow" pitchFamily="34" charset="0"/>
                          <a:ea typeface="+mn-ea"/>
                          <a:cs typeface="+mn-cs"/>
                        </a:rPr>
                        <a:t>              (n=127)              (n=147)</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a:t>
                      </a:r>
                    </a:p>
                    <a:p>
                      <a:pPr algn="l" fontAlgn="ctr"/>
                      <a:r>
                        <a:rPr lang="fr-CA" sz="900" b="0" i="0" u="none" strike="noStrike" kern="1200" noProof="0" dirty="0" smtClean="0">
                          <a:solidFill>
                            <a:schemeClr val="tx2"/>
                          </a:solidFill>
                          <a:latin typeface="Arial Narrow" pitchFamily="34" charset="0"/>
                          <a:ea typeface="+mn-ea"/>
                          <a:cs typeface="+mn-cs"/>
                        </a:rPr>
                        <a:t>               (n=51)               (n=54)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kern="1200" noProof="0" dirty="0" smtClean="0">
                          <a:solidFill>
                            <a:schemeClr val="tx1"/>
                          </a:solidFill>
                          <a:latin typeface="+mn-lt"/>
                          <a:ea typeface="+mn-ea"/>
                          <a:cs typeface="+mn-cs"/>
                        </a:rPr>
                        <a:t>Ne sait pas / incertain(e)</a:t>
                      </a:r>
                    </a:p>
                    <a:p>
                      <a:pPr algn="l" fontAlgn="ctr"/>
                      <a:r>
                        <a:rPr lang="fr-CA" sz="900" b="0" i="0" u="none" strike="noStrike" kern="1200" noProof="0" dirty="0" smtClean="0">
                          <a:solidFill>
                            <a:schemeClr val="tx2"/>
                          </a:solidFill>
                          <a:latin typeface="Arial Narrow" pitchFamily="34" charset="0"/>
                          <a:ea typeface="+mn-ea"/>
                          <a:cs typeface="+mn-cs"/>
                        </a:rPr>
                        <a:t>                (n=145)            </a:t>
                      </a:r>
                      <a:r>
                        <a:rPr lang="fr-CA" sz="900" b="0" i="0" u="none" strike="noStrike" kern="1200" baseline="0" noProof="0" dirty="0" smtClean="0">
                          <a:solidFill>
                            <a:schemeClr val="tx2"/>
                          </a:solidFill>
                          <a:latin typeface="Arial Narrow" pitchFamily="34" charset="0"/>
                          <a:ea typeface="+mn-ea"/>
                          <a:cs typeface="+mn-cs"/>
                        </a:rPr>
                        <a:t> </a:t>
                      </a:r>
                      <a:r>
                        <a:rPr lang="fr-CA" sz="900" b="0" i="0" u="none" strike="noStrike" kern="1200" noProof="0" dirty="0" smtClean="0">
                          <a:solidFill>
                            <a:schemeClr val="tx2"/>
                          </a:solidFill>
                          <a:latin typeface="Arial Narrow" pitchFamily="34" charset="0"/>
                          <a:ea typeface="+mn-ea"/>
                          <a:cs typeface="+mn-cs"/>
                        </a:rPr>
                        <a:t>(n=152)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Isosceles Triangle 12"/>
          <p:cNvSpPr/>
          <p:nvPr>
            <p:custDataLst>
              <p:tags r:id="rId12"/>
            </p:custDataLst>
          </p:nvPr>
        </p:nvSpPr>
        <p:spPr>
          <a:xfrm rot="10800000">
            <a:off x="1163031" y="3468990"/>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22750908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4"/>
          <p:cNvGraphicFramePr>
            <a:graphicFrameLocks noGrp="1" noChangeAspect="1"/>
          </p:cNvGraphicFramePr>
          <p:nvPr>
            <p:ph idx="1"/>
            <p:custDataLst>
              <p:tags r:id="rId1"/>
            </p:custDataLst>
            <p:extLst>
              <p:ext uri="{D42A27DB-BD31-4B8C-83A1-F6EECF244321}">
                <p14:modId xmlns:p14="http://schemas.microsoft.com/office/powerpoint/2010/main" val="3785741761"/>
              </p:ext>
            </p:extLst>
          </p:nvPr>
        </p:nvGraphicFramePr>
        <p:xfrm>
          <a:off x="583848" y="1689100"/>
          <a:ext cx="8006997" cy="4356100"/>
        </p:xfrm>
        <a:graphic>
          <a:graphicData uri="http://schemas.openxmlformats.org/drawingml/2006/chart">
            <c:chart xmlns:c="http://schemas.openxmlformats.org/drawingml/2006/chart" xmlns:r="http://schemas.openxmlformats.org/officeDocument/2006/relationships" r:id="rId15"/>
          </a:graphicData>
        </a:graphic>
      </p:graphicFrame>
      <p:sp>
        <p:nvSpPr>
          <p:cNvPr id="10243" name="Rectangle 2"/>
          <p:cNvSpPr>
            <a:spLocks noGrp="1" noChangeArrowheads="1"/>
          </p:cNvSpPr>
          <p:nvPr>
            <p:ph type="title"/>
            <p:custDataLst>
              <p:tags r:id="rId2"/>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Intention de faire un jour une demande de permis d’exercice</a:t>
            </a:r>
          </a:p>
        </p:txBody>
      </p:sp>
      <p:sp>
        <p:nvSpPr>
          <p:cNvPr id="10244"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1A5B26A8-B61E-4E19-9014-12657928C1BB}" type="slidenum">
              <a:rPr lang="en-US"/>
              <a:pPr/>
              <a:t>24</a:t>
            </a:fld>
            <a:endParaRPr lang="en-US" dirty="0"/>
          </a:p>
        </p:txBody>
      </p:sp>
      <p:sp>
        <p:nvSpPr>
          <p:cNvPr id="10255" name="Text Box 19"/>
          <p:cNvSpPr txBox="1">
            <a:spLocks noChangeArrowheads="1"/>
          </p:cNvSpPr>
          <p:nvPr>
            <p:custDataLst>
              <p:tags r:id="rId4"/>
            </p:custDataLst>
          </p:nvPr>
        </p:nvSpPr>
        <p:spPr bwMode="auto">
          <a:xfrm>
            <a:off x="352424" y="6375664"/>
            <a:ext cx="7781925" cy="338137"/>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Q22. </a:t>
            </a:r>
            <a:r>
              <a:rPr lang="fr-CA" sz="800" dirty="0">
                <a:solidFill>
                  <a:schemeClr val="tx1"/>
                </a:solidFill>
                <a:latin typeface="+mj-lt"/>
              </a:rPr>
              <a:t>Envisagez-vous un jour de faire une demande de permis d’exercice (ing.)?</a:t>
            </a:r>
            <a:r>
              <a:rPr lang="en-US" sz="800" dirty="0" smtClean="0">
                <a:solidFill>
                  <a:schemeClr val="tx1"/>
                </a:solidFill>
                <a:latin typeface="+mj-lt"/>
              </a:rPr>
              <a:t/>
            </a:r>
            <a:br>
              <a:rPr lang="en-US" sz="800" dirty="0" smtClean="0">
                <a:solidFill>
                  <a:schemeClr val="tx1"/>
                </a:solidFill>
                <a:latin typeface="+mj-lt"/>
              </a:rPr>
            </a:br>
            <a:r>
              <a:rPr lang="fr-CA" sz="800" dirty="0" smtClean="0">
                <a:solidFill>
                  <a:schemeClr val="tx1"/>
                </a:solidFill>
                <a:latin typeface="+mj-lt"/>
              </a:rPr>
              <a:t>Base : Les participants qui ont répondu « Non » à la Q21, 2013 (n=268); 2014 (n=256)</a:t>
            </a:r>
            <a:endParaRPr lang="fr-CA" sz="800" dirty="0">
              <a:solidFill>
                <a:schemeClr val="tx1"/>
              </a:solidFill>
              <a:latin typeface="+mj-lt"/>
            </a:endParaRPr>
          </a:p>
        </p:txBody>
      </p:sp>
      <p:sp>
        <p:nvSpPr>
          <p:cNvPr id="10256" name="Text Box 21"/>
          <p:cNvSpPr txBox="1">
            <a:spLocks noChangeArrowheads="1"/>
          </p:cNvSpPr>
          <p:nvPr>
            <p:custDataLst>
              <p:tags r:id="rId5"/>
            </p:custDataLst>
          </p:nvPr>
        </p:nvSpPr>
        <p:spPr bwMode="auto">
          <a:xfrm>
            <a:off x="1071033" y="1988778"/>
            <a:ext cx="6992938" cy="30480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Envisagez-vous un jour de faire une demande de permis d’exercice?</a:t>
            </a:r>
            <a:endParaRPr lang="fr-CA" sz="1400" dirty="0">
              <a:solidFill>
                <a:srgbClr val="003399"/>
              </a:solidFill>
              <a:latin typeface="+mj-lt"/>
            </a:endParaRPr>
          </a:p>
        </p:txBody>
      </p:sp>
      <p:sp>
        <p:nvSpPr>
          <p:cNvPr id="34" name="Content Placeholder 33"/>
          <p:cNvSpPr txBox="1">
            <a:spLocks/>
          </p:cNvSpPr>
          <p:nvPr>
            <p:custDataLst>
              <p:tags r:id="rId6"/>
            </p:custDataLst>
          </p:nvPr>
        </p:nvSpPr>
        <p:spPr>
          <a:xfrm>
            <a:off x="352424" y="754538"/>
            <a:ext cx="8464197" cy="1179810"/>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800"/>
              </a:spcBef>
              <a:spcAft>
                <a:spcPts val="0"/>
              </a:spcAft>
              <a:buFont typeface="Wingdings" pitchFamily="2" charset="2"/>
              <a:buChar char="§"/>
              <a:defRPr/>
            </a:pPr>
            <a:r>
              <a:rPr lang="fr-CA" sz="1400" b="0" dirty="0" smtClean="0">
                <a:solidFill>
                  <a:schemeClr val="tx1"/>
                </a:solidFill>
                <a:latin typeface="+mj-lt"/>
              </a:rPr>
              <a:t>Parmi ceux qui n’envisagent pas de faire une demande de permis, la moitié des étudiants indiquent qu’ils n’ont pas l’intention de faire de demande un jour, tandis que quatre sur dix pensent en faire absolument ou probablement la demande un jour et un sur dix ne le sait pas. </a:t>
            </a:r>
            <a:endParaRPr lang="fr-CA" sz="1400" b="0" dirty="0" smtClean="0">
              <a:solidFill>
                <a:srgbClr val="1F497D"/>
              </a:solidFill>
              <a:latin typeface="Calibri"/>
            </a:endParaRPr>
          </a:p>
          <a:p>
            <a:pPr marL="182563" indent="-182563" algn="l" fontAlgn="auto">
              <a:spcBef>
                <a:spcPts val="800"/>
              </a:spcBef>
              <a:spcAft>
                <a:spcPts val="0"/>
              </a:spcAft>
              <a:buFont typeface="Wingdings" pitchFamily="2" charset="2"/>
              <a:buChar char="§"/>
              <a:defRPr/>
            </a:pPr>
            <a:r>
              <a:rPr lang="fr-CA" sz="1400" b="0" dirty="0" smtClean="0">
                <a:solidFill>
                  <a:srgbClr val="1F497D"/>
                </a:solidFill>
                <a:latin typeface="Calibri"/>
              </a:rPr>
              <a:t>Comparativement à 2013, les étudiants qui ne feront probablement pas de demande de permis un jour ont tendance à être plus nombreux.</a:t>
            </a:r>
            <a:endParaRPr lang="fr-CA" sz="1800" b="0" dirty="0">
              <a:solidFill>
                <a:schemeClr val="tx1"/>
              </a:solidFill>
              <a:latin typeface="+mn-lt"/>
            </a:endParaRPr>
          </a:p>
        </p:txBody>
      </p:sp>
      <p:sp>
        <p:nvSpPr>
          <p:cNvPr id="56" name="Text Box 15"/>
          <p:cNvSpPr txBox="1">
            <a:spLocks noChangeArrowheads="1"/>
          </p:cNvSpPr>
          <p:nvPr>
            <p:custDataLst>
              <p:tags r:id="rId7"/>
            </p:custDataLst>
          </p:nvPr>
        </p:nvSpPr>
        <p:spPr bwMode="auto">
          <a:xfrm>
            <a:off x="5007935" y="2644866"/>
            <a:ext cx="1137683" cy="415498"/>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700" dirty="0" smtClean="0"/>
              <a:t>(2 cotes inférieures)</a:t>
            </a:r>
            <a:endParaRPr lang="fr-CA" sz="700" dirty="0"/>
          </a:p>
        </p:txBody>
      </p:sp>
      <p:sp>
        <p:nvSpPr>
          <p:cNvPr id="57" name="Text Box 19"/>
          <p:cNvSpPr txBox="1">
            <a:spLocks noChangeArrowheads="1"/>
          </p:cNvSpPr>
          <p:nvPr>
            <p:custDataLst>
              <p:tags r:id="rId8"/>
            </p:custDataLst>
          </p:nvPr>
        </p:nvSpPr>
        <p:spPr bwMode="auto">
          <a:xfrm>
            <a:off x="1594885" y="3060364"/>
            <a:ext cx="1116418" cy="415498"/>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700" dirty="0" smtClean="0"/>
              <a:t>(2 cotes supérieures)</a:t>
            </a:r>
            <a:endParaRPr lang="fr-CA" sz="700" dirty="0"/>
          </a:p>
        </p:txBody>
      </p:sp>
      <p:sp>
        <p:nvSpPr>
          <p:cNvPr id="58" name="Text Box 20"/>
          <p:cNvSpPr txBox="1">
            <a:spLocks noChangeArrowheads="1"/>
          </p:cNvSpPr>
          <p:nvPr>
            <p:custDataLst>
              <p:tags r:id="rId9"/>
            </p:custDataLst>
          </p:nvPr>
        </p:nvSpPr>
        <p:spPr bwMode="auto">
          <a:xfrm>
            <a:off x="1594884" y="3535095"/>
            <a:ext cx="1280396" cy="738664"/>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42 %</a:t>
            </a:r>
            <a:r>
              <a:rPr lang="en-CA" dirty="0" smtClean="0"/>
              <a:t>     </a:t>
            </a:r>
            <a:r>
              <a:rPr lang="en-CA" sz="700" dirty="0"/>
              <a:t>(</a:t>
            </a:r>
            <a:r>
              <a:rPr lang="en-CA" sz="700" dirty="0" smtClean="0"/>
              <a:t>n=108)</a:t>
            </a:r>
          </a:p>
          <a:p>
            <a:r>
              <a:rPr lang="en-CA" sz="1000" dirty="0" smtClean="0"/>
              <a:t>2013 : 46 %</a:t>
            </a:r>
            <a:r>
              <a:rPr lang="en-CA" dirty="0"/>
              <a:t/>
            </a:r>
            <a:br>
              <a:rPr lang="en-CA" dirty="0"/>
            </a:br>
            <a:r>
              <a:rPr lang="en-CA" dirty="0" smtClean="0"/>
              <a:t>(n=122)</a:t>
            </a:r>
            <a:endParaRPr lang="en-CA" sz="700" dirty="0" smtClean="0"/>
          </a:p>
        </p:txBody>
      </p:sp>
      <p:sp>
        <p:nvSpPr>
          <p:cNvPr id="59" name="AutoShape 10"/>
          <p:cNvSpPr>
            <a:spLocks/>
          </p:cNvSpPr>
          <p:nvPr>
            <p:custDataLst>
              <p:tags r:id="rId10"/>
            </p:custDataLst>
          </p:nvPr>
        </p:nvSpPr>
        <p:spPr bwMode="auto">
          <a:xfrm rot="5400000">
            <a:off x="2033209" y="2939341"/>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1" name="Text Box 20"/>
          <p:cNvSpPr txBox="1">
            <a:spLocks noChangeArrowheads="1"/>
          </p:cNvSpPr>
          <p:nvPr>
            <p:custDataLst>
              <p:tags r:id="rId11"/>
            </p:custDataLst>
          </p:nvPr>
        </p:nvSpPr>
        <p:spPr bwMode="auto">
          <a:xfrm>
            <a:off x="5007934" y="3060364"/>
            <a:ext cx="1291265" cy="75405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50 %</a:t>
            </a:r>
            <a:r>
              <a:rPr lang="en-CA" dirty="0" smtClean="0"/>
              <a:t>     </a:t>
            </a:r>
            <a:r>
              <a:rPr lang="en-CA" sz="700" dirty="0"/>
              <a:t>(</a:t>
            </a:r>
            <a:r>
              <a:rPr lang="en-CA" sz="700" dirty="0" smtClean="0"/>
              <a:t>n=128)</a:t>
            </a:r>
          </a:p>
          <a:p>
            <a:r>
              <a:rPr lang="en-CA" sz="1000" dirty="0" smtClean="0"/>
              <a:t>2013 : 44 %</a:t>
            </a:r>
            <a:r>
              <a:rPr lang="en-CA" sz="700" dirty="0" smtClean="0"/>
              <a:t/>
            </a:r>
            <a:br>
              <a:rPr lang="en-CA" sz="700" dirty="0" smtClean="0"/>
            </a:br>
            <a:r>
              <a:rPr lang="en-CA" sz="700" dirty="0" smtClean="0"/>
              <a:t>(n=118)</a:t>
            </a:r>
            <a:endParaRPr lang="en-CA" dirty="0"/>
          </a:p>
        </p:txBody>
      </p:sp>
      <p:graphicFrame>
        <p:nvGraphicFramePr>
          <p:cNvPr id="19" name="Table 18"/>
          <p:cNvGraphicFramePr>
            <a:graphicFrameLocks noGrp="1"/>
          </p:cNvGraphicFramePr>
          <p:nvPr>
            <p:custDataLst>
              <p:tags r:id="rId12"/>
            </p:custDataLst>
            <p:extLst>
              <p:ext uri="{D42A27DB-BD31-4B8C-83A1-F6EECF244321}">
                <p14:modId xmlns:p14="http://schemas.microsoft.com/office/powerpoint/2010/main" val="2567248290"/>
              </p:ext>
            </p:extLst>
          </p:nvPr>
        </p:nvGraphicFramePr>
        <p:xfrm>
          <a:off x="528689" y="6087532"/>
          <a:ext cx="8111665" cy="457200"/>
        </p:xfrm>
        <a:graphic>
          <a:graphicData uri="http://schemas.openxmlformats.org/drawingml/2006/table">
            <a:tbl>
              <a:tblPr/>
              <a:tblGrid>
                <a:gridCol w="1622333"/>
                <a:gridCol w="1622333"/>
                <a:gridCol w="1622333"/>
                <a:gridCol w="1622333"/>
                <a:gridCol w="1622333"/>
              </a:tblGrid>
              <a:tr h="457200">
                <a:tc>
                  <a:txBody>
                    <a:bodyPr/>
                    <a:lstStyle/>
                    <a:p>
                      <a:pPr algn="ctr" fontAlgn="ctr"/>
                      <a:r>
                        <a:rPr lang="fr-CA" sz="1200" b="1" i="0" u="none" strike="noStrike" noProof="0" dirty="0" smtClean="0">
                          <a:latin typeface="+mn-lt"/>
                        </a:rPr>
                        <a:t>Oui, absolument</a:t>
                      </a:r>
                    </a:p>
                    <a:p>
                      <a:pPr marL="0" algn="l"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                 (n=61)               (n=64)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 probablement</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(n=47)              (n=58)</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noProof="0" dirty="0" smtClean="0">
                          <a:latin typeface="+mn-lt"/>
                        </a:rPr>
                        <a:t>Non, probablement pas</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(n=111)            (n=100)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a:t>
                      </a:r>
                    </a:p>
                    <a:p>
                      <a:pPr algn="l" fontAlgn="ctr"/>
                      <a:r>
                        <a:rPr lang="fr-CA" sz="900" b="0" i="0" u="none" strike="noStrike" kern="1200" noProof="0" dirty="0" smtClean="0">
                          <a:solidFill>
                            <a:schemeClr val="tx2"/>
                          </a:solidFill>
                          <a:latin typeface="Arial Narrow" pitchFamily="34" charset="0"/>
                          <a:ea typeface="+mn-ea"/>
                          <a:cs typeface="+mn-cs"/>
                        </a:rPr>
                        <a:t>               (n=17)               (n=18)</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kern="1200" noProof="0" dirty="0" smtClean="0">
                          <a:solidFill>
                            <a:schemeClr val="tx1"/>
                          </a:solidFill>
                          <a:latin typeface="+mn-lt"/>
                          <a:ea typeface="+mn-ea"/>
                          <a:cs typeface="+mn-cs"/>
                        </a:rPr>
                        <a:t>Ne sait pas / incertain(e)</a:t>
                      </a:r>
                    </a:p>
                    <a:p>
                      <a:pPr algn="l" fontAlgn="ctr"/>
                      <a:r>
                        <a:rPr lang="fr-CA" sz="900" b="0" i="0" u="none" strike="noStrike" kern="1200" noProof="0" dirty="0" smtClean="0">
                          <a:solidFill>
                            <a:schemeClr val="tx2"/>
                          </a:solidFill>
                          <a:latin typeface="Arial Narrow" pitchFamily="34" charset="0"/>
                          <a:ea typeface="+mn-ea"/>
                          <a:cs typeface="+mn-cs"/>
                        </a:rPr>
                        <a:t>                (n=20)            (n=28)</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 name="AutoShape 10"/>
          <p:cNvSpPr>
            <a:spLocks/>
          </p:cNvSpPr>
          <p:nvPr>
            <p:custDataLst>
              <p:tags r:id="rId13"/>
            </p:custDataLst>
          </p:nvPr>
        </p:nvSpPr>
        <p:spPr bwMode="auto">
          <a:xfrm rot="5400000">
            <a:off x="5448803" y="2404266"/>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Raisons de ne pas faire une demande de permis</a:t>
            </a:r>
          </a:p>
        </p:txBody>
      </p:sp>
      <p:sp>
        <p:nvSpPr>
          <p:cNvPr id="11268" name="Content Placeholder 32"/>
          <p:cNvSpPr>
            <a:spLocks noGrp="1"/>
          </p:cNvSpPr>
          <p:nvPr>
            <p:ph idx="1"/>
            <p:custDataLst>
              <p:tags r:id="rId2"/>
            </p:custDataLst>
          </p:nvPr>
        </p:nvSpPr>
        <p:spPr bwMode="auto">
          <a:xfrm>
            <a:off x="300743" y="557315"/>
            <a:ext cx="8475486" cy="139525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pPr>
            <a:r>
              <a:rPr lang="fr-CA" sz="1200" dirty="0" smtClean="0"/>
              <a:t>Parmi les étudiants qui n’ont pas l’intention de faire une demande de permis d’exercice, les raisons mentionnées le plus souvent pour expliquer ce choix sont le fait que le permis n’est pas nécessaire pour leurs plans de carrière et le manque d’intérêt pour une carrière en génie. Parmi les autres raisons mentionnées, on trouve l’intention de poursuivre un autre cheminement de carrière et le désir de travailler à l’étranger.</a:t>
            </a:r>
          </a:p>
          <a:p>
            <a:pPr>
              <a:lnSpc>
                <a:spcPct val="100000"/>
              </a:lnSpc>
            </a:pPr>
            <a:r>
              <a:rPr lang="fr-CA" sz="1200" dirty="0" smtClean="0"/>
              <a:t>Comparativement à 2013, les étudiants sont plus nombreux à indiquer qu’un permis d’exercice n’est pas nécessaire pour leurs plans de carrière et ils sont moins nombreux à indiquer qu’ils ont l’intention de faire carrière en informatique ou qu’un permis ne serait pas avantageux pour leur carrière.</a:t>
            </a:r>
          </a:p>
        </p:txBody>
      </p:sp>
      <p:sp>
        <p:nvSpPr>
          <p:cNvPr id="11269"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A4DA8E29-8ABE-40E4-BF67-D5936B594232}" type="slidenum">
              <a:rPr lang="en-US"/>
              <a:pPr/>
              <a:t>25</a:t>
            </a:fld>
            <a:endParaRPr lang="en-US" dirty="0"/>
          </a:p>
        </p:txBody>
      </p:sp>
      <p:sp>
        <p:nvSpPr>
          <p:cNvPr id="2" name="Text Box 3"/>
          <p:cNvSpPr txBox="1">
            <a:spLocks noChangeArrowheads="1"/>
          </p:cNvSpPr>
          <p:nvPr>
            <p:custDataLst>
              <p:tags r:id="rId4"/>
            </p:custDataLst>
          </p:nvPr>
        </p:nvSpPr>
        <p:spPr bwMode="auto">
          <a:xfrm>
            <a:off x="339725" y="6367110"/>
            <a:ext cx="8601075" cy="461665"/>
          </a:xfrm>
          <a:prstGeom prst="rect">
            <a:avLst/>
          </a:prstGeom>
          <a:noFill/>
          <a:ln w="25400">
            <a:noFill/>
            <a:miter lim="800000"/>
            <a:headEnd/>
            <a:tailEnd/>
          </a:ln>
        </p:spPr>
        <p:txBody>
          <a:bodyPr>
            <a:spAutoFit/>
          </a:bodyPr>
          <a:lstStyle/>
          <a:p>
            <a:pPr algn="l">
              <a:spcBef>
                <a:spcPts val="0"/>
              </a:spcBef>
              <a:defRPr/>
            </a:pPr>
            <a:r>
              <a:rPr lang="en-US" sz="800" dirty="0" smtClean="0">
                <a:solidFill>
                  <a:schemeClr val="tx1"/>
                </a:solidFill>
                <a:latin typeface="+mj-lt"/>
              </a:rPr>
              <a:t>Q23</a:t>
            </a:r>
            <a:r>
              <a:rPr lang="en-US" sz="800" dirty="0">
                <a:solidFill>
                  <a:schemeClr val="tx1"/>
                </a:solidFill>
                <a:latin typeface="+mj-lt"/>
              </a:rPr>
              <a:t>. </a:t>
            </a:r>
            <a:r>
              <a:rPr lang="fr-CA" sz="800" dirty="0">
                <a:solidFill>
                  <a:schemeClr val="tx1"/>
                </a:solidFill>
                <a:latin typeface="+mj-lt"/>
              </a:rPr>
              <a:t>Pourquoi n’envisagez-vous pas de faire une demande de permis d’exercice (ing.)? </a:t>
            </a:r>
            <a:r>
              <a:rPr lang="en-US" sz="800" dirty="0" smtClean="0">
                <a:solidFill>
                  <a:schemeClr val="tx1"/>
                </a:solidFill>
                <a:latin typeface="+mj-lt"/>
              </a:rPr>
              <a:t> </a:t>
            </a:r>
            <a:br>
              <a:rPr lang="en-US" sz="800" dirty="0" smtClean="0">
                <a:solidFill>
                  <a:schemeClr val="tx1"/>
                </a:solidFill>
                <a:latin typeface="+mj-lt"/>
              </a:rPr>
            </a:br>
            <a:r>
              <a:rPr lang="en-US" sz="800" dirty="0" smtClean="0">
                <a:solidFill>
                  <a:schemeClr val="tx1"/>
                </a:solidFill>
                <a:latin typeface="+mj-lt"/>
              </a:rPr>
              <a:t>Base</a:t>
            </a:r>
            <a:r>
              <a:rPr lang="fr-CA" sz="800" dirty="0" smtClean="0">
                <a:solidFill>
                  <a:schemeClr val="tx1"/>
                </a:solidFill>
                <a:latin typeface="+mj-lt"/>
              </a:rPr>
              <a:t> : Les répondants qui envisagent de ne jamais faire de demande de permis d’exercice, </a:t>
            </a:r>
          </a:p>
          <a:p>
            <a:pPr algn="l">
              <a:spcBef>
                <a:spcPts val="0"/>
              </a:spcBef>
              <a:defRPr/>
            </a:pPr>
            <a:r>
              <a:rPr lang="fr-CA" sz="800" dirty="0" smtClean="0">
                <a:solidFill>
                  <a:schemeClr val="tx1"/>
                </a:solidFill>
                <a:latin typeface="+mj-lt"/>
              </a:rPr>
              <a:t>2013 (n=118); 2014 (</a:t>
            </a:r>
            <a:r>
              <a:rPr lang="en-US" sz="800" dirty="0" smtClean="0">
                <a:solidFill>
                  <a:schemeClr val="tx1"/>
                </a:solidFill>
                <a:latin typeface="+mj-lt"/>
              </a:rPr>
              <a:t>n=128)</a:t>
            </a:r>
            <a:endParaRPr lang="en-US" sz="800" dirty="0">
              <a:solidFill>
                <a:schemeClr val="tx1"/>
              </a:solidFill>
              <a:latin typeface="+mj-lt"/>
            </a:endParaRPr>
          </a:p>
        </p:txBody>
      </p:sp>
      <p:sp>
        <p:nvSpPr>
          <p:cNvPr id="11271" name="Text Box 12"/>
          <p:cNvSpPr txBox="1">
            <a:spLocks noChangeArrowheads="1"/>
          </p:cNvSpPr>
          <p:nvPr>
            <p:custDataLst>
              <p:tags r:id="rId5"/>
            </p:custDataLst>
          </p:nvPr>
        </p:nvSpPr>
        <p:spPr bwMode="auto">
          <a:xfrm>
            <a:off x="1677811" y="1907891"/>
            <a:ext cx="5721350" cy="304800"/>
          </a:xfrm>
          <a:prstGeom prst="rect">
            <a:avLst/>
          </a:prstGeom>
          <a:noFill/>
          <a:ln w="25400" algn="ctr">
            <a:noFill/>
            <a:miter lim="800000"/>
            <a:headEnd/>
            <a:tailEnd/>
          </a:ln>
        </p:spPr>
        <p:txBody>
          <a:bodyPr>
            <a:spAutoFit/>
          </a:bodyPr>
          <a:lstStyle/>
          <a:p>
            <a:r>
              <a:rPr lang="fr-CA" sz="1400" dirty="0">
                <a:solidFill>
                  <a:schemeClr val="tx1"/>
                </a:solidFill>
                <a:latin typeface="+mj-lt"/>
              </a:rPr>
              <a:t>Pourquoi n’envisagez-vous pas de faire une demande de permis d’exercice</a:t>
            </a:r>
            <a:r>
              <a:rPr lang="en-CA" sz="1400" dirty="0" smtClean="0">
                <a:solidFill>
                  <a:schemeClr val="tx1"/>
                </a:solidFill>
                <a:latin typeface="+mj-lt"/>
              </a:rPr>
              <a:t>?</a:t>
            </a:r>
            <a:endParaRPr lang="en-CA" sz="1400" dirty="0">
              <a:solidFill>
                <a:schemeClr val="tx1"/>
              </a:solidFill>
              <a:latin typeface="+mj-lt"/>
            </a:endParaRPr>
          </a:p>
        </p:txBody>
      </p:sp>
      <p:graphicFrame>
        <p:nvGraphicFramePr>
          <p:cNvPr id="33" name="Object 4"/>
          <p:cNvGraphicFramePr>
            <a:graphicFrameLocks noChangeAspect="1"/>
          </p:cNvGraphicFramePr>
          <p:nvPr>
            <p:custDataLst>
              <p:tags r:id="rId6"/>
            </p:custDataLst>
            <p:extLst>
              <p:ext uri="{D42A27DB-BD31-4B8C-83A1-F6EECF244321}">
                <p14:modId xmlns:p14="http://schemas.microsoft.com/office/powerpoint/2010/main" val="2553489944"/>
              </p:ext>
            </p:extLst>
          </p:nvPr>
        </p:nvGraphicFramePr>
        <p:xfrm>
          <a:off x="2658140" y="2068138"/>
          <a:ext cx="6485859" cy="4292657"/>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1" name="Table 10"/>
          <p:cNvGraphicFramePr>
            <a:graphicFrameLocks noGrp="1"/>
          </p:cNvGraphicFramePr>
          <p:nvPr>
            <p:custDataLst>
              <p:tags r:id="rId7"/>
            </p:custDataLst>
            <p:extLst>
              <p:ext uri="{D42A27DB-BD31-4B8C-83A1-F6EECF244321}">
                <p14:modId xmlns:p14="http://schemas.microsoft.com/office/powerpoint/2010/main" val="2597625180"/>
              </p:ext>
            </p:extLst>
          </p:nvPr>
        </p:nvGraphicFramePr>
        <p:xfrm>
          <a:off x="790575" y="2231740"/>
          <a:ext cx="3429972" cy="4103003"/>
        </p:xfrm>
        <a:graphic>
          <a:graphicData uri="http://schemas.openxmlformats.org/drawingml/2006/table">
            <a:tbl>
              <a:tblPr/>
              <a:tblGrid>
                <a:gridCol w="3429972"/>
              </a:tblGrid>
              <a:tr h="160805">
                <a:tc>
                  <a:txBody>
                    <a:bodyPr/>
                    <a:lstStyle/>
                    <a:p>
                      <a:pPr algn="r" fontAlgn="b"/>
                      <a:r>
                        <a:rPr lang="fr-CA" sz="1000" b="1" i="0" u="none" strike="noStrike" kern="1200" baseline="0" noProof="0" dirty="0" smtClean="0">
                          <a:solidFill>
                            <a:schemeClr val="tx1"/>
                          </a:solidFill>
                          <a:latin typeface="+mn-lt"/>
                          <a:ea typeface="+mn-ea"/>
                          <a:cs typeface="+mn-cs"/>
                        </a:rPr>
                        <a:t>Inutile (pour mes plans/objectifs de carrière)</a:t>
                      </a:r>
                      <a:endParaRPr lang="fr-CA" sz="1000" b="1" i="0" u="none" strike="noStrike" kern="1200" baseline="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3608">
                <a:tc>
                  <a:txBody>
                    <a:bodyPr/>
                    <a:lstStyle/>
                    <a:p>
                      <a:pPr algn="r" fontAlgn="b"/>
                      <a:r>
                        <a:rPr lang="fr-CA" sz="700" b="0" i="0" u="none" strike="noStrike" noProof="0" dirty="0" smtClean="0">
                          <a:solidFill>
                            <a:schemeClr val="tx2"/>
                          </a:solidFill>
                          <a:latin typeface="Arial Narrow" pitchFamily="34" charset="0"/>
                        </a:rPr>
                        <a:t>(n=53)</a:t>
                      </a:r>
                    </a:p>
                    <a:p>
                      <a:pPr algn="r" fontAlgn="b"/>
                      <a:r>
                        <a:rPr lang="fr-CA" sz="700" b="0" i="0" u="none" strike="noStrike" noProof="0" dirty="0" smtClean="0">
                          <a:solidFill>
                            <a:schemeClr val="tx2"/>
                          </a:solidFill>
                          <a:latin typeface="Arial Narrow" pitchFamily="34" charset="0"/>
                        </a:rPr>
                        <a:t>(n=32)</a:t>
                      </a:r>
                      <a:endParaRPr lang="fr-CA" sz="700" b="0" i="0" u="none" strike="noStrike" noProof="0" dirty="0">
                        <a:solidFill>
                          <a:schemeClr val="tx2"/>
                        </a:solidFill>
                        <a:latin typeface="Arial Narrow" pitchFamily="34" charset="0"/>
                      </a:endParaRPr>
                    </a:p>
                  </a:txBody>
                  <a:tcPr marL="5644" marR="5644" marT="5644"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4219">
                <a:tc>
                  <a:txBody>
                    <a:bodyPr/>
                    <a:lstStyle/>
                    <a:p>
                      <a:pPr algn="r" fontAlgn="b"/>
                      <a:r>
                        <a:rPr lang="fr-CA" sz="1000" b="1" i="0" u="none" strike="noStrike" kern="1200" baseline="0" noProof="0" dirty="0" smtClean="0">
                          <a:solidFill>
                            <a:schemeClr val="tx1"/>
                          </a:solidFill>
                          <a:latin typeface="+mn-lt"/>
                          <a:ea typeface="+mn-ea"/>
                          <a:cs typeface="+mn-cs"/>
                        </a:rPr>
                        <a:t>Aucun intérêt (pour une carrière en génie)</a:t>
                      </a:r>
                      <a:endParaRPr lang="fr-CA" sz="1000" b="1" i="0" u="none" strike="noStrike" kern="1200" baseline="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17489">
                <a:tc>
                  <a:txBody>
                    <a:bodyPr/>
                    <a:lstStyle/>
                    <a:p>
                      <a:pPr algn="r" fontAlgn="b"/>
                      <a:r>
                        <a:rPr lang="fr-CA" sz="700" b="0" i="0" u="none" strike="noStrike" noProof="0" dirty="0" smtClean="0">
                          <a:solidFill>
                            <a:schemeClr val="tx2"/>
                          </a:solidFill>
                          <a:latin typeface="Arial Narrow" pitchFamily="34" charset="0"/>
                        </a:rPr>
                        <a:t>(n=34)</a:t>
                      </a:r>
                    </a:p>
                    <a:p>
                      <a:pPr algn="r" fontAlgn="b"/>
                      <a:r>
                        <a:rPr lang="fr-CA" sz="700" b="0" i="0" u="none" strike="noStrike" noProof="0" dirty="0" smtClean="0">
                          <a:solidFill>
                            <a:schemeClr val="tx2"/>
                          </a:solidFill>
                          <a:latin typeface="Arial Narrow" pitchFamily="34" charset="0"/>
                        </a:rPr>
                        <a:t>(n=36)</a:t>
                      </a:r>
                      <a:endParaRPr lang="fr-CA" sz="700" b="0" i="0" u="none" strike="noStrike" noProof="0" dirty="0">
                        <a:solidFill>
                          <a:schemeClr val="tx2"/>
                        </a:solidFill>
                        <a:latin typeface="Arial Narrow" pitchFamily="34" charset="0"/>
                      </a:endParaRPr>
                    </a:p>
                  </a:txBody>
                  <a:tcPr marL="5644" marR="5644" marT="5644"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4095">
                <a:tc>
                  <a:txBody>
                    <a:bodyPr/>
                    <a:lstStyle/>
                    <a:p>
                      <a:pPr algn="r" fontAlgn="b"/>
                      <a:r>
                        <a:rPr lang="fr-CA" sz="1000" b="1" i="0" u="none" strike="noStrike" kern="1200" baseline="0" noProof="0" dirty="0" smtClean="0">
                          <a:solidFill>
                            <a:schemeClr val="tx1"/>
                          </a:solidFill>
                          <a:latin typeface="+mn-lt"/>
                          <a:ea typeface="+mn-ea"/>
                          <a:cs typeface="+mn-cs"/>
                        </a:rPr>
                        <a:t>Je préfère suivre un autre cheminement de carrière</a:t>
                      </a:r>
                      <a:endParaRPr lang="fr-CA" sz="1000" b="1" i="0" u="none" strike="noStrike" kern="1200" baseline="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56665">
                <a:tc>
                  <a:txBody>
                    <a:bodyPr/>
                    <a:lstStyle/>
                    <a:p>
                      <a:pPr marL="0" algn="r" defTabSz="914400" rtl="0" eaLnBrk="1" fontAlgn="b" latinLnBrk="0" hangingPunct="1"/>
                      <a:r>
                        <a:rPr lang="fr-CA" sz="700" b="0" i="0" u="none" strike="noStrike" kern="1200" noProof="0" dirty="0" smtClean="0">
                          <a:solidFill>
                            <a:schemeClr val="tx2"/>
                          </a:solidFill>
                          <a:latin typeface="Arial Narrow" pitchFamily="34" charset="0"/>
                          <a:ea typeface="+mn-ea"/>
                          <a:cs typeface="+mn-cs"/>
                        </a:rPr>
                        <a:t>(n=20)</a:t>
                      </a:r>
                    </a:p>
                    <a:p>
                      <a:pPr marL="0" algn="r" defTabSz="914400" rtl="0" eaLnBrk="1" fontAlgn="b" latinLnBrk="0" hangingPunct="1"/>
                      <a:r>
                        <a:rPr lang="fr-CA" sz="700" b="0" i="0" u="none" strike="noStrike" kern="1200" noProof="0" dirty="0" smtClean="0">
                          <a:solidFill>
                            <a:schemeClr val="tx2"/>
                          </a:solidFill>
                          <a:latin typeface="Arial Narrow" pitchFamily="34" charset="0"/>
                          <a:ea typeface="+mn-ea"/>
                          <a:cs typeface="+mn-cs"/>
                        </a:rPr>
                        <a:t>(n=13)</a:t>
                      </a:r>
                      <a:endParaRPr lang="fr-CA" sz="700" b="0" i="0" u="none" strike="noStrike" kern="1200" noProof="0" dirty="0">
                        <a:solidFill>
                          <a:schemeClr val="tx2"/>
                        </a:solidFill>
                        <a:latin typeface="Arial Narrow" pitchFamily="34" charset="0"/>
                        <a:ea typeface="+mn-ea"/>
                        <a:cs typeface="+mn-cs"/>
                      </a:endParaRPr>
                    </a:p>
                  </a:txBody>
                  <a:tcPr marL="5644" marR="5644" marT="5644"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0805">
                <a:tc>
                  <a:txBody>
                    <a:bodyPr/>
                    <a:lstStyle/>
                    <a:p>
                      <a:pPr marL="0" algn="r" defTabSz="914400" rtl="0" eaLnBrk="1" fontAlgn="b" latinLnBrk="0" hangingPunct="1"/>
                      <a:r>
                        <a:rPr lang="fr-CA" sz="1000" b="1" i="0" u="none" strike="noStrike" kern="1200" baseline="0" noProof="0" dirty="0" smtClean="0">
                          <a:solidFill>
                            <a:schemeClr val="tx1"/>
                          </a:solidFill>
                          <a:latin typeface="+mn-lt"/>
                          <a:ea typeface="+mn-ea"/>
                          <a:cs typeface="+mn-cs"/>
                        </a:rPr>
                        <a:t>Je travaillerai à l’étranger</a:t>
                      </a:r>
                      <a:endParaRPr lang="fr-CA" sz="1000" b="1" i="0" u="none" strike="noStrike" kern="1200" baseline="0" noProof="0" dirty="0">
                        <a:solidFill>
                          <a:schemeClr val="tx1"/>
                        </a:solidFill>
                        <a:latin typeface="+mn-lt"/>
                        <a:ea typeface="+mn-ea"/>
                        <a:cs typeface="+mn-cs"/>
                      </a:endParaRP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7489">
                <a:tc>
                  <a:txBody>
                    <a:bodyPr/>
                    <a:lstStyle/>
                    <a:p>
                      <a:pPr algn="r" fontAlgn="b"/>
                      <a:r>
                        <a:rPr lang="fr-CA" sz="700" b="0" i="0" u="none" strike="noStrike" noProof="0" dirty="0" smtClean="0">
                          <a:solidFill>
                            <a:schemeClr val="tx2"/>
                          </a:solidFill>
                          <a:latin typeface="Arial Narrow" pitchFamily="34" charset="0"/>
                        </a:rPr>
                        <a:t>(n=16)</a:t>
                      </a:r>
                    </a:p>
                    <a:p>
                      <a:pPr algn="r" fontAlgn="b"/>
                      <a:r>
                        <a:rPr lang="fr-CA" sz="700" b="0" i="0" u="none" strike="noStrike" noProof="0" dirty="0" smtClean="0">
                          <a:solidFill>
                            <a:schemeClr val="tx2"/>
                          </a:solidFill>
                          <a:latin typeface="Arial Narrow" pitchFamily="34" charset="0"/>
                        </a:rPr>
                        <a:t>(n=14)</a:t>
                      </a:r>
                      <a:endParaRPr lang="fr-CA" sz="700" b="0" i="0" u="none" strike="noStrike" noProof="0" dirty="0">
                        <a:solidFill>
                          <a:schemeClr val="tx2"/>
                        </a:solidFill>
                        <a:latin typeface="Arial Narrow" pitchFamily="34" charset="0"/>
                      </a:endParaRPr>
                    </a:p>
                  </a:txBody>
                  <a:tcPr marL="5644" marR="5644" marT="5644"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4510">
                <a:tc>
                  <a:txBody>
                    <a:bodyPr/>
                    <a:lstStyle/>
                    <a:p>
                      <a:pPr marL="0" algn="r" defTabSz="914400" rtl="0" eaLnBrk="1" fontAlgn="b" latinLnBrk="0" hangingPunct="1"/>
                      <a:r>
                        <a:rPr lang="fr-CA" sz="1000" b="1" i="0" u="none" strike="noStrike" kern="1200" baseline="0" noProof="0" dirty="0" smtClean="0">
                          <a:solidFill>
                            <a:schemeClr val="tx1"/>
                          </a:solidFill>
                          <a:latin typeface="+mn-lt"/>
                          <a:ea typeface="+mn-ea"/>
                          <a:cs typeface="+mn-cs"/>
                        </a:rPr>
                        <a:t>Pour faire carrière en informatique (ingénieur/développeur)</a:t>
                      </a:r>
                      <a:endParaRPr lang="fr-CA" sz="1000" b="1" i="0" u="none" strike="noStrike" kern="1200" baseline="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16551">
                <a:tc>
                  <a:txBody>
                    <a:bodyPr/>
                    <a:lstStyle/>
                    <a:p>
                      <a:pPr algn="r" fontAlgn="b"/>
                      <a:r>
                        <a:rPr lang="fr-CA" sz="700" b="0" i="0" u="none" strike="noStrike" noProof="0" dirty="0" smtClean="0">
                          <a:solidFill>
                            <a:schemeClr val="tx2"/>
                          </a:solidFill>
                          <a:latin typeface="Arial Narrow" pitchFamily="34" charset="0"/>
                        </a:rPr>
                        <a:t>(n=8)</a:t>
                      </a:r>
                    </a:p>
                    <a:p>
                      <a:pPr algn="r" fontAlgn="b"/>
                      <a:r>
                        <a:rPr lang="fr-CA" sz="700" b="0" i="0" u="none" strike="noStrike" noProof="0" dirty="0" smtClean="0">
                          <a:solidFill>
                            <a:schemeClr val="tx2"/>
                          </a:solidFill>
                          <a:latin typeface="Arial Narrow" pitchFamily="34" charset="0"/>
                        </a:rPr>
                        <a:t>(n=18)</a:t>
                      </a:r>
                      <a:endParaRPr lang="fr-CA" sz="700" b="0" i="0" u="none" strike="noStrike" noProof="0" dirty="0">
                        <a:solidFill>
                          <a:schemeClr val="tx2"/>
                        </a:solidFill>
                        <a:latin typeface="Arial Narrow" pitchFamily="34" charset="0"/>
                      </a:endParaRPr>
                    </a:p>
                  </a:txBody>
                  <a:tcPr marL="5644" marR="5644" marT="5644"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0805">
                <a:tc>
                  <a:txBody>
                    <a:bodyPr/>
                    <a:lstStyle/>
                    <a:p>
                      <a:pPr marL="0" algn="r" defTabSz="914400" rtl="0" eaLnBrk="1" fontAlgn="b" latinLnBrk="0" hangingPunct="1"/>
                      <a:r>
                        <a:rPr lang="fr-CA" sz="1000" b="1" i="0" u="none" strike="noStrike" kern="1200" baseline="0" noProof="0" dirty="0" smtClean="0">
                          <a:solidFill>
                            <a:schemeClr val="tx1"/>
                          </a:solidFill>
                          <a:latin typeface="+mn-lt"/>
                          <a:ea typeface="+mn-ea"/>
                          <a:cs typeface="+mn-cs"/>
                        </a:rPr>
                        <a:t>Pour faire carrière en médecine</a:t>
                      </a:r>
                      <a:endParaRPr lang="fr-CA" sz="1000" b="1" i="0" u="none" strike="noStrike" kern="1200" baseline="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83774">
                <a:tc>
                  <a:txBody>
                    <a:bodyPr/>
                    <a:lstStyle/>
                    <a:p>
                      <a:pPr algn="r" fontAlgn="b"/>
                      <a:r>
                        <a:rPr lang="fr-CA" sz="700" b="0" i="0" u="none" strike="noStrike" noProof="0" dirty="0" smtClean="0">
                          <a:solidFill>
                            <a:schemeClr val="tx2"/>
                          </a:solidFill>
                          <a:latin typeface="Arial Narrow" pitchFamily="34" charset="0"/>
                        </a:rPr>
                        <a:t>(n=8)</a:t>
                      </a:r>
                    </a:p>
                    <a:p>
                      <a:pPr algn="r" fontAlgn="b"/>
                      <a:endParaRPr lang="fr-CA" sz="700" b="0" i="0" u="none" strike="noStrike" noProof="0" dirty="0">
                        <a:solidFill>
                          <a:schemeClr val="tx2"/>
                        </a:solidFill>
                        <a:latin typeface="Arial Narrow" pitchFamily="34" charset="0"/>
                      </a:endParaRPr>
                    </a:p>
                  </a:txBody>
                  <a:tcPr marL="5644" marR="5644" marT="5644"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1565">
                <a:tc>
                  <a:txBody>
                    <a:bodyPr/>
                    <a:lstStyle/>
                    <a:p>
                      <a:pPr marL="0" algn="r" defTabSz="914400" rtl="0" eaLnBrk="1" fontAlgn="b" latinLnBrk="0" hangingPunct="1"/>
                      <a:r>
                        <a:rPr lang="fr-CA" sz="1000" b="1" i="0" u="none" strike="noStrike" kern="1200" baseline="0" noProof="0" dirty="0" smtClean="0">
                          <a:solidFill>
                            <a:schemeClr val="tx1"/>
                          </a:solidFill>
                          <a:latin typeface="+mn-lt"/>
                          <a:ea typeface="+mn-ea"/>
                          <a:cs typeface="+mn-cs"/>
                        </a:rPr>
                        <a:t>Ne fera pas avancer ma carrière/peu d’avantages à le faire</a:t>
                      </a:r>
                      <a:endParaRPr lang="fr-CA" sz="1000" b="1" i="0" u="none" strike="noStrike" kern="1200" baseline="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10310">
                <a:tc>
                  <a:txBody>
                    <a:bodyPr/>
                    <a:lstStyle/>
                    <a:p>
                      <a:pPr algn="r" fontAlgn="b"/>
                      <a:r>
                        <a:rPr lang="fr-CA" sz="700" b="0" i="0" u="none" strike="noStrike" noProof="0" dirty="0" smtClean="0">
                          <a:solidFill>
                            <a:schemeClr val="tx2"/>
                          </a:solidFill>
                          <a:latin typeface="Arial Narrow" pitchFamily="34" charset="0"/>
                        </a:rPr>
                        <a:t>(n=5)</a:t>
                      </a:r>
                    </a:p>
                    <a:p>
                      <a:pPr algn="r" fontAlgn="b"/>
                      <a:r>
                        <a:rPr lang="fr-CA" sz="700" b="0" i="0" u="none" strike="noStrike" noProof="0" dirty="0" smtClean="0">
                          <a:solidFill>
                            <a:schemeClr val="tx2"/>
                          </a:solidFill>
                          <a:latin typeface="Arial Narrow" pitchFamily="34" charset="0"/>
                        </a:rPr>
                        <a:t>(n=17)</a:t>
                      </a:r>
                      <a:endParaRPr lang="fr-CA" sz="700" b="0" i="0" u="none" strike="noStrike" noProof="0" dirty="0">
                        <a:solidFill>
                          <a:schemeClr val="tx2"/>
                        </a:solidFill>
                        <a:latin typeface="Arial Narrow" pitchFamily="34" charset="0"/>
                      </a:endParaRPr>
                    </a:p>
                  </a:txBody>
                  <a:tcPr marL="5644" marR="5644" marT="5644"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0805">
                <a:tc>
                  <a:txBody>
                    <a:bodyPr/>
                    <a:lstStyle/>
                    <a:p>
                      <a:pPr marL="0" algn="r" defTabSz="914400" rtl="0" eaLnBrk="1" fontAlgn="b" latinLnBrk="0" hangingPunct="1"/>
                      <a:r>
                        <a:rPr lang="fr-CA" sz="1000" b="1" i="0" u="none" strike="noStrike" kern="1200" baseline="0" noProof="0" dirty="0" smtClean="0">
                          <a:solidFill>
                            <a:schemeClr val="tx1"/>
                          </a:solidFill>
                          <a:latin typeface="+mn-lt"/>
                          <a:ea typeface="+mn-ea"/>
                          <a:cs typeface="+mn-cs"/>
                        </a:rPr>
                        <a:t>Trop de responsabilités supplémentaires</a:t>
                      </a:r>
                      <a:endParaRPr lang="fr-CA" sz="1000" b="1" i="0" u="none" strike="noStrike" kern="1200" baseline="0" noProof="0" dirty="0">
                        <a:solidFill>
                          <a:schemeClr val="tx1"/>
                        </a:solidFill>
                        <a:latin typeface="+mn-lt"/>
                        <a:ea typeface="+mn-ea"/>
                        <a:cs typeface="+mn-cs"/>
                      </a:endParaRP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1069">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noProof="0" dirty="0" smtClean="0">
                          <a:solidFill>
                            <a:schemeClr val="tx2"/>
                          </a:solidFill>
                          <a:latin typeface="Arial Narrow" pitchFamily="34" charset="0"/>
                        </a:rPr>
                        <a:t>(n=5)</a:t>
                      </a:r>
                    </a:p>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noProof="0" dirty="0" smtClean="0">
                          <a:solidFill>
                            <a:schemeClr val="tx2"/>
                          </a:solidFill>
                          <a:latin typeface="Arial Narrow" pitchFamily="34" charset="0"/>
                        </a:rPr>
                        <a:t>(n=2)</a:t>
                      </a:r>
                    </a:p>
                  </a:txBody>
                  <a:tcPr marL="5644" marR="5644" marT="5644"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0805">
                <a:tc>
                  <a:txBody>
                    <a:bodyPr/>
                    <a:lstStyle/>
                    <a:p>
                      <a:pPr marL="0" algn="r" defTabSz="914400" rtl="0" eaLnBrk="1" fontAlgn="b" latinLnBrk="0" hangingPunct="1"/>
                      <a:r>
                        <a:rPr lang="fr-CA" sz="1000" b="1" i="0" u="none" strike="noStrike" kern="1200" baseline="0" noProof="0" dirty="0" smtClean="0">
                          <a:solidFill>
                            <a:schemeClr val="tx1"/>
                          </a:solidFill>
                          <a:latin typeface="+mn-lt"/>
                          <a:ea typeface="+mn-ea"/>
                          <a:cs typeface="+mn-cs"/>
                        </a:rPr>
                        <a:t>En raison du coût / des frais</a:t>
                      </a:r>
                      <a:endParaRPr lang="fr-CA" sz="1000" b="1" i="0" u="none" strike="noStrike" kern="1200" baseline="0" noProof="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17489">
                <a:tc>
                  <a:txBody>
                    <a:bodyPr/>
                    <a:lstStyle/>
                    <a:p>
                      <a:pPr marL="0" algn="r" defTabSz="914400" rtl="0" eaLnBrk="1" fontAlgn="b" latinLnBrk="0" hangingPunct="1"/>
                      <a:r>
                        <a:rPr lang="en-US" sz="700" b="0" i="0" u="none" strike="noStrike" kern="1200" dirty="0" smtClean="0">
                          <a:solidFill>
                            <a:schemeClr val="tx2"/>
                          </a:solidFill>
                          <a:latin typeface="Arial Narrow" pitchFamily="34" charset="0"/>
                          <a:ea typeface="+mn-ea"/>
                          <a:cs typeface="+mn-cs"/>
                        </a:rPr>
                        <a:t>(n=5)</a:t>
                      </a:r>
                    </a:p>
                    <a:p>
                      <a:pPr marL="0" algn="r" defTabSz="914400" rtl="0" eaLnBrk="1" fontAlgn="b" latinLnBrk="0" hangingPunct="1"/>
                      <a:r>
                        <a:rPr lang="en-US" sz="700" b="0" i="0" u="none" strike="noStrike" kern="1200" dirty="0" smtClean="0">
                          <a:solidFill>
                            <a:schemeClr val="tx2"/>
                          </a:solidFill>
                          <a:latin typeface="Arial Narrow" pitchFamily="34" charset="0"/>
                          <a:ea typeface="+mn-ea"/>
                          <a:cs typeface="+mn-cs"/>
                        </a:rPr>
                        <a:t>(n=5)</a:t>
                      </a:r>
                      <a:endParaRPr lang="en-US" sz="700" b="0" i="0" u="none" strike="noStrike" kern="1200" dirty="0">
                        <a:solidFill>
                          <a:schemeClr val="tx2"/>
                        </a:solidFill>
                        <a:latin typeface="Arial Narrow" pitchFamily="34" charset="0"/>
                        <a:ea typeface="+mn-ea"/>
                        <a:cs typeface="+mn-cs"/>
                      </a:endParaRPr>
                    </a:p>
                  </a:txBody>
                  <a:tcPr marL="5644" marR="5644" marT="5644" marB="0" anchor="ctr">
                    <a:lnL>
                      <a:noFill/>
                    </a:lnL>
                    <a:lnR>
                      <a:noFill/>
                    </a:lnR>
                    <a:lnT>
                      <a:noFill/>
                    </a:lnT>
                    <a:lnB>
                      <a:noFill/>
                    </a:lnB>
                    <a:lnTlToBr w="12700" cmpd="sng">
                      <a:noFill/>
                      <a:prstDash val="solid"/>
                    </a:lnTlToBr>
                    <a:lnBlToTr w="12700" cmpd="sng">
                      <a:noFill/>
                      <a:prstDash val="solid"/>
                    </a:lnBlToTr>
                  </a:tcPr>
                </a:tc>
              </a:tr>
            </a:tbl>
          </a:graphicData>
        </a:graphic>
      </p:graphicFrame>
      <p:sp>
        <p:nvSpPr>
          <p:cNvPr id="9" name="Isosceles Triangle 8"/>
          <p:cNvSpPr/>
          <p:nvPr>
            <p:custDataLst>
              <p:tags r:id="rId8"/>
            </p:custDataLst>
          </p:nvPr>
        </p:nvSpPr>
        <p:spPr>
          <a:xfrm rot="10800000" flipV="1">
            <a:off x="6636038" y="2287699"/>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custDataLst>
              <p:tags r:id="rId9"/>
            </p:custDataLst>
          </p:nvPr>
        </p:nvSpPr>
        <p:spPr>
          <a:xfrm rot="10800000">
            <a:off x="4992081" y="4164315"/>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Isosceles Triangle 11"/>
          <p:cNvSpPr/>
          <p:nvPr>
            <p:custDataLst>
              <p:tags r:id="rId10"/>
            </p:custDataLst>
          </p:nvPr>
        </p:nvSpPr>
        <p:spPr>
          <a:xfrm rot="10800000">
            <a:off x="4769223" y="5059665"/>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custDataLst>
              <p:tags r:id="rId1"/>
            </p:custDataLst>
          </p:nvPr>
        </p:nvSpPr>
        <p:spPr bwMode="auto">
          <a:xfrm>
            <a:off x="838200" y="119083"/>
            <a:ext cx="8162925" cy="553998"/>
          </a:xfrm>
          <a:noFill/>
          <a:ln>
            <a:miter lim="800000"/>
            <a:headEnd/>
            <a:tailEnd/>
          </a:ln>
        </p:spPr>
        <p:txBody>
          <a:bodyPr vert="horz" numCol="1" compatLnSpc="1">
            <a:prstTxWarp prst="textNoShape">
              <a:avLst/>
            </a:prstTxWarp>
          </a:bodyPr>
          <a:lstStyle/>
          <a:p>
            <a:r>
              <a:rPr lang="fr-CA" dirty="0" smtClean="0"/>
              <a:t>Intérêt après avoir appris qu’il faut un permis (ing.) pour 		 pouvoir exercer le génie</a:t>
            </a:r>
          </a:p>
        </p:txBody>
      </p:sp>
      <p:graphicFrame>
        <p:nvGraphicFramePr>
          <p:cNvPr id="35" name="Object 6"/>
          <p:cNvGraphicFramePr>
            <a:graphicFrameLocks noGrp="1" noChangeAspect="1"/>
          </p:cNvGraphicFramePr>
          <p:nvPr>
            <p:ph idx="1"/>
            <p:custDataLst>
              <p:tags r:id="rId2"/>
            </p:custDataLst>
            <p:extLst>
              <p:ext uri="{D42A27DB-BD31-4B8C-83A1-F6EECF244321}">
                <p14:modId xmlns:p14="http://schemas.microsoft.com/office/powerpoint/2010/main" val="1832882822"/>
              </p:ext>
            </p:extLst>
          </p:nvPr>
        </p:nvGraphicFramePr>
        <p:xfrm>
          <a:off x="384174" y="1546225"/>
          <a:ext cx="8289219" cy="4356100"/>
        </p:xfrm>
        <a:graphic>
          <a:graphicData uri="http://schemas.openxmlformats.org/drawingml/2006/chart">
            <c:chart xmlns:c="http://schemas.openxmlformats.org/drawingml/2006/chart" xmlns:r="http://schemas.openxmlformats.org/officeDocument/2006/relationships" r:id="rId16"/>
          </a:graphicData>
        </a:graphic>
      </p:graphicFrame>
      <p:sp>
        <p:nvSpPr>
          <p:cNvPr id="12292"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7BD0B86F-70A0-462B-BD00-3F81EEBFE374}" type="slidenum">
              <a:rPr lang="en-US"/>
              <a:pPr/>
              <a:t>26</a:t>
            </a:fld>
            <a:endParaRPr lang="en-US" dirty="0"/>
          </a:p>
        </p:txBody>
      </p:sp>
      <p:sp>
        <p:nvSpPr>
          <p:cNvPr id="12293" name="Text Box 3"/>
          <p:cNvSpPr txBox="1">
            <a:spLocks noChangeArrowheads="1"/>
          </p:cNvSpPr>
          <p:nvPr>
            <p:custDataLst>
              <p:tags r:id="rId4"/>
            </p:custDataLst>
          </p:nvPr>
        </p:nvSpPr>
        <p:spPr bwMode="auto">
          <a:xfrm>
            <a:off x="349955" y="6180558"/>
            <a:ext cx="7906103" cy="461665"/>
          </a:xfrm>
          <a:prstGeom prst="rect">
            <a:avLst/>
          </a:prstGeom>
          <a:noFill/>
          <a:ln w="25400" algn="ctr">
            <a:noFill/>
            <a:miter lim="800000"/>
            <a:headEnd/>
            <a:tailEnd/>
          </a:ln>
        </p:spPr>
        <p:txBody>
          <a:bodyPr wrap="square">
            <a:spAutoFit/>
          </a:bodyPr>
          <a:lstStyle/>
          <a:p>
            <a:pPr algn="l">
              <a:defRPr/>
            </a:pPr>
            <a:r>
              <a:rPr lang="en-US" sz="800" dirty="0">
                <a:solidFill>
                  <a:schemeClr val="tx1"/>
                </a:solidFill>
                <a:latin typeface="+mj-lt"/>
              </a:rPr>
              <a:t>Q24. </a:t>
            </a:r>
            <a:r>
              <a:rPr lang="fr-CA" sz="800" dirty="0">
                <a:solidFill>
                  <a:schemeClr val="tx1"/>
                </a:solidFill>
                <a:latin typeface="+mj-lt"/>
              </a:rPr>
              <a:t>Étant donné qu’il faut détenir un permis d’exercice pour pouvoir se déclarer légalement ingénieur ou exercer comme ingénieur, prévoyez-vous faire une demande de permis d’exercice (ing.)</a:t>
            </a:r>
            <a:r>
              <a:rPr lang="en-US" sz="800" dirty="0" smtClean="0">
                <a:solidFill>
                  <a:schemeClr val="tx1"/>
                </a:solidFill>
                <a:latin typeface="+mj-lt"/>
              </a:rPr>
              <a:t>? </a:t>
            </a:r>
            <a:br>
              <a:rPr lang="en-US" sz="800" dirty="0" smtClean="0">
                <a:solidFill>
                  <a:schemeClr val="tx1"/>
                </a:solidFill>
                <a:latin typeface="+mj-lt"/>
              </a:rPr>
            </a:br>
            <a:r>
              <a:rPr lang="fr-CA" sz="800" dirty="0" smtClean="0">
                <a:solidFill>
                  <a:schemeClr val="tx1"/>
                </a:solidFill>
                <a:latin typeface="+mj-lt"/>
              </a:rPr>
              <a:t>Base : Les répondants qui ne prévoient pas faire de demande de permis ou qui sont incertains, 2013 (n=318); 2014 (n=321)</a:t>
            </a:r>
            <a:endParaRPr lang="fr-CA" sz="800" dirty="0">
              <a:solidFill>
                <a:schemeClr val="tx1"/>
              </a:solidFill>
              <a:latin typeface="+mj-lt"/>
            </a:endParaRPr>
          </a:p>
        </p:txBody>
      </p:sp>
      <p:sp>
        <p:nvSpPr>
          <p:cNvPr id="12303" name="Text Box 22"/>
          <p:cNvSpPr txBox="1">
            <a:spLocks noChangeArrowheads="1"/>
          </p:cNvSpPr>
          <p:nvPr>
            <p:custDataLst>
              <p:tags r:id="rId5"/>
            </p:custDataLst>
          </p:nvPr>
        </p:nvSpPr>
        <p:spPr bwMode="auto">
          <a:xfrm>
            <a:off x="819679" y="1869275"/>
            <a:ext cx="7416800" cy="52322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Étant donné qu’il faut un permis d’exercice pour pouvoir exercer le génie, prévoyez-vous faire une demande de permis d’exercice (ing.)</a:t>
            </a:r>
            <a:r>
              <a:rPr lang="en-CA" sz="1400" dirty="0" smtClean="0">
                <a:solidFill>
                  <a:srgbClr val="003399"/>
                </a:solidFill>
                <a:latin typeface="+mj-lt"/>
              </a:rPr>
              <a:t>?</a:t>
            </a:r>
            <a:endParaRPr lang="en-CA" sz="1400" dirty="0">
              <a:solidFill>
                <a:srgbClr val="003399"/>
              </a:solidFill>
              <a:latin typeface="+mj-lt"/>
            </a:endParaRPr>
          </a:p>
        </p:txBody>
      </p:sp>
      <p:sp>
        <p:nvSpPr>
          <p:cNvPr id="34" name="Content Placeholder 33"/>
          <p:cNvSpPr txBox="1">
            <a:spLocks/>
          </p:cNvSpPr>
          <p:nvPr>
            <p:custDataLst>
              <p:tags r:id="rId6"/>
            </p:custDataLst>
          </p:nvPr>
        </p:nvSpPr>
        <p:spPr>
          <a:xfrm>
            <a:off x="352425" y="724670"/>
            <a:ext cx="8351308" cy="1179810"/>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800"/>
              </a:spcBef>
              <a:spcAft>
                <a:spcPts val="0"/>
              </a:spcAft>
              <a:buFont typeface="Wingdings" pitchFamily="2" charset="2"/>
              <a:buChar char="§"/>
              <a:defRPr/>
            </a:pPr>
            <a:r>
              <a:rPr lang="fr-CA" sz="1400" b="0" dirty="0" smtClean="0">
                <a:solidFill>
                  <a:schemeClr val="tx1"/>
                </a:solidFill>
                <a:latin typeface="+mj-lt"/>
              </a:rPr>
              <a:t>Une fois qu’on leur a dit qu’il fallait détenir un permis pour pouvoir exercer le génie, trois étudiants sur dix indiquent qu’ils feront absolument ou probablement une demande de permis, quatre sur dix ne le feront absolument pas ou probablement pas et un tiers ne le sait pas.</a:t>
            </a:r>
          </a:p>
          <a:p>
            <a:pPr marL="182563" indent="-182563" algn="l" fontAlgn="auto">
              <a:spcBef>
                <a:spcPts val="800"/>
              </a:spcBef>
              <a:spcAft>
                <a:spcPts val="0"/>
              </a:spcAft>
              <a:buFont typeface="Wingdings" pitchFamily="2" charset="2"/>
              <a:buChar char="§"/>
              <a:defRPr/>
            </a:pPr>
            <a:r>
              <a:rPr lang="fr-CA" sz="1400" b="0" dirty="0" smtClean="0">
                <a:solidFill>
                  <a:schemeClr val="tx1"/>
                </a:solidFill>
                <a:latin typeface="+mj-lt"/>
              </a:rPr>
              <a:t>Comparativement à 2013, les étudiants sont moins nombreux à envisager de faire probablement une demande de permis. </a:t>
            </a:r>
            <a:endParaRPr lang="fr-CA" sz="1800" b="0" dirty="0">
              <a:solidFill>
                <a:schemeClr val="tx1"/>
              </a:solidFill>
              <a:latin typeface="+mn-lt"/>
            </a:endParaRPr>
          </a:p>
        </p:txBody>
      </p:sp>
      <p:sp>
        <p:nvSpPr>
          <p:cNvPr id="55" name="Text Box 15"/>
          <p:cNvSpPr txBox="1">
            <a:spLocks noChangeArrowheads="1"/>
          </p:cNvSpPr>
          <p:nvPr>
            <p:custDataLst>
              <p:tags r:id="rId7"/>
            </p:custDataLst>
          </p:nvPr>
        </p:nvSpPr>
        <p:spPr bwMode="auto">
          <a:xfrm>
            <a:off x="5029201" y="2599873"/>
            <a:ext cx="1052622" cy="415498"/>
          </a:xfrm>
          <a:prstGeom prst="rect">
            <a:avLst/>
          </a:prstGeom>
          <a:noFill/>
          <a:ln w="25400" algn="ctr">
            <a:noFill/>
            <a:miter lim="800000"/>
            <a:headEnd/>
            <a:tailEnd/>
          </a:ln>
        </p:spPr>
        <p:txBody>
          <a:bodyPr wrap="square">
            <a:spAutoFit/>
          </a:bodyPr>
          <a:lstStyle/>
          <a:p>
            <a:r>
              <a:rPr lang="fr-CA" sz="1400" dirty="0" smtClean="0"/>
              <a:t>Non</a:t>
            </a:r>
            <a:br>
              <a:rPr lang="fr-CA" sz="1400" dirty="0" smtClean="0"/>
            </a:br>
            <a:r>
              <a:rPr lang="fr-CA" sz="700" dirty="0" smtClean="0"/>
              <a:t>(2 cotes inférieures</a:t>
            </a:r>
            <a:r>
              <a:rPr lang="en-CA" sz="700" dirty="0" smtClean="0"/>
              <a:t>)</a:t>
            </a:r>
            <a:endParaRPr lang="en-CA" sz="700" dirty="0"/>
          </a:p>
        </p:txBody>
      </p:sp>
      <p:sp>
        <p:nvSpPr>
          <p:cNvPr id="56" name="Text Box 19"/>
          <p:cNvSpPr txBox="1">
            <a:spLocks noChangeArrowheads="1"/>
          </p:cNvSpPr>
          <p:nvPr>
            <p:custDataLst>
              <p:tags r:id="rId8"/>
            </p:custDataLst>
          </p:nvPr>
        </p:nvSpPr>
        <p:spPr bwMode="auto">
          <a:xfrm>
            <a:off x="1446029" y="2799127"/>
            <a:ext cx="1095152" cy="415498"/>
          </a:xfrm>
          <a:prstGeom prst="rect">
            <a:avLst/>
          </a:prstGeom>
          <a:noFill/>
          <a:ln w="25400" algn="ctr">
            <a:noFill/>
            <a:miter lim="800000"/>
            <a:headEnd/>
            <a:tailEnd/>
          </a:ln>
        </p:spPr>
        <p:txBody>
          <a:bodyPr wrap="square">
            <a:spAutoFit/>
          </a:bodyPr>
          <a:lstStyle/>
          <a:p>
            <a:r>
              <a:rPr lang="fr-CA" sz="1400" dirty="0" smtClean="0"/>
              <a:t>Oui</a:t>
            </a:r>
            <a:br>
              <a:rPr lang="fr-CA" sz="1400" dirty="0" smtClean="0"/>
            </a:br>
            <a:r>
              <a:rPr lang="fr-CA" sz="700" dirty="0" smtClean="0"/>
              <a:t>(2 cotes supérieures)</a:t>
            </a:r>
            <a:endParaRPr lang="fr-CA" sz="700" dirty="0"/>
          </a:p>
        </p:txBody>
      </p:sp>
      <p:sp>
        <p:nvSpPr>
          <p:cNvPr id="57" name="Text Box 20"/>
          <p:cNvSpPr txBox="1">
            <a:spLocks noChangeArrowheads="1"/>
          </p:cNvSpPr>
          <p:nvPr>
            <p:custDataLst>
              <p:tags r:id="rId9"/>
            </p:custDataLst>
          </p:nvPr>
        </p:nvSpPr>
        <p:spPr bwMode="auto">
          <a:xfrm>
            <a:off x="1446028" y="3239978"/>
            <a:ext cx="1277539" cy="72327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28 %</a:t>
            </a:r>
            <a:r>
              <a:rPr lang="en-CA" dirty="0" smtClean="0"/>
              <a:t>     </a:t>
            </a:r>
            <a:r>
              <a:rPr lang="en-CA" dirty="0"/>
              <a:t>(</a:t>
            </a:r>
            <a:r>
              <a:rPr lang="en-CA" dirty="0" smtClean="0"/>
              <a:t>n=90)</a:t>
            </a:r>
          </a:p>
          <a:p>
            <a:r>
              <a:rPr lang="en-CA" sz="1000" dirty="0" smtClean="0"/>
              <a:t>2013 : 33 %</a:t>
            </a:r>
            <a:r>
              <a:rPr lang="en-CA" dirty="0" smtClean="0"/>
              <a:t/>
            </a:r>
            <a:br>
              <a:rPr lang="en-CA" dirty="0" smtClean="0"/>
            </a:br>
            <a:r>
              <a:rPr lang="en-CA" dirty="0" smtClean="0"/>
              <a:t>(n=106)</a:t>
            </a:r>
            <a:endParaRPr lang="en-CA" dirty="0"/>
          </a:p>
        </p:txBody>
      </p:sp>
      <p:sp>
        <p:nvSpPr>
          <p:cNvPr id="58" name="AutoShape 10"/>
          <p:cNvSpPr>
            <a:spLocks/>
          </p:cNvSpPr>
          <p:nvPr>
            <p:custDataLst>
              <p:tags r:id="rId10"/>
            </p:custDataLst>
          </p:nvPr>
        </p:nvSpPr>
        <p:spPr bwMode="auto">
          <a:xfrm rot="5400000">
            <a:off x="1791539" y="2630422"/>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59" name="AutoShape 10"/>
          <p:cNvSpPr>
            <a:spLocks/>
          </p:cNvSpPr>
          <p:nvPr>
            <p:custDataLst>
              <p:tags r:id="rId11"/>
            </p:custDataLst>
          </p:nvPr>
        </p:nvSpPr>
        <p:spPr bwMode="auto">
          <a:xfrm rot="5400000">
            <a:off x="5411039" y="2438503"/>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0" name="Text Box 20"/>
          <p:cNvSpPr txBox="1">
            <a:spLocks noChangeArrowheads="1"/>
          </p:cNvSpPr>
          <p:nvPr>
            <p:custDataLst>
              <p:tags r:id="rId12"/>
            </p:custDataLst>
          </p:nvPr>
        </p:nvSpPr>
        <p:spPr bwMode="auto">
          <a:xfrm>
            <a:off x="5029200" y="3006876"/>
            <a:ext cx="1229359" cy="72327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 39 %</a:t>
            </a:r>
            <a:r>
              <a:rPr lang="en-CA" dirty="0" smtClean="0"/>
              <a:t>     </a:t>
            </a:r>
            <a:r>
              <a:rPr lang="en-CA" dirty="0"/>
              <a:t>(</a:t>
            </a:r>
            <a:r>
              <a:rPr lang="en-CA" dirty="0" smtClean="0"/>
              <a:t>n=126)</a:t>
            </a:r>
          </a:p>
          <a:p>
            <a:r>
              <a:rPr lang="en-CA" sz="1000" dirty="0" smtClean="0"/>
              <a:t>2013 : 38 %</a:t>
            </a:r>
            <a:r>
              <a:rPr lang="en-CA" dirty="0" smtClean="0"/>
              <a:t/>
            </a:r>
            <a:br>
              <a:rPr lang="en-CA" dirty="0" smtClean="0"/>
            </a:br>
            <a:r>
              <a:rPr lang="en-CA" dirty="0" smtClean="0"/>
              <a:t>(n=121)</a:t>
            </a:r>
            <a:endParaRPr lang="en-CA" dirty="0"/>
          </a:p>
        </p:txBody>
      </p:sp>
      <p:graphicFrame>
        <p:nvGraphicFramePr>
          <p:cNvPr id="19" name="Table 18"/>
          <p:cNvGraphicFramePr>
            <a:graphicFrameLocks noGrp="1"/>
          </p:cNvGraphicFramePr>
          <p:nvPr>
            <p:custDataLst>
              <p:tags r:id="rId13"/>
            </p:custDataLst>
            <p:extLst>
              <p:ext uri="{D42A27DB-BD31-4B8C-83A1-F6EECF244321}">
                <p14:modId xmlns:p14="http://schemas.microsoft.com/office/powerpoint/2010/main" val="3090625234"/>
              </p:ext>
            </p:extLst>
          </p:nvPr>
        </p:nvGraphicFramePr>
        <p:xfrm>
          <a:off x="425666" y="5576138"/>
          <a:ext cx="8242085" cy="457200"/>
        </p:xfrm>
        <a:graphic>
          <a:graphicData uri="http://schemas.openxmlformats.org/drawingml/2006/table">
            <a:tbl>
              <a:tblPr/>
              <a:tblGrid>
                <a:gridCol w="1648417"/>
                <a:gridCol w="1648417"/>
                <a:gridCol w="1648417"/>
                <a:gridCol w="1648417"/>
                <a:gridCol w="1648417"/>
              </a:tblGrid>
              <a:tr h="457200">
                <a:tc>
                  <a:txBody>
                    <a:bodyPr/>
                    <a:lstStyle/>
                    <a:p>
                      <a:pPr algn="ctr" fontAlgn="ctr"/>
                      <a:r>
                        <a:rPr lang="fr-CA" sz="1200" b="1" i="0" u="none" strike="noStrike" noProof="0" dirty="0" smtClean="0">
                          <a:latin typeface="+mn-lt"/>
                        </a:rPr>
                        <a:t>Oui, absolument</a:t>
                      </a:r>
                    </a:p>
                    <a:p>
                      <a:pPr marL="0" algn="l" defTabSz="914400" rtl="0" eaLnBrk="1" fontAlgn="b" latinLnBrk="0" hangingPunct="1"/>
                      <a:r>
                        <a:rPr lang="fr-CA" sz="900" b="0" i="0" u="none" strike="noStrike" kern="1200" noProof="0" dirty="0" smtClean="0">
                          <a:solidFill>
                            <a:schemeClr val="tx2"/>
                          </a:solidFill>
                          <a:latin typeface="Arial Narrow" pitchFamily="34" charset="0"/>
                          <a:ea typeface="+mn-ea"/>
                          <a:cs typeface="+mn-cs"/>
                        </a:rPr>
                        <a:t>              (n=34)                 (n=27)</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Oui, probablement</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(n=56)              (n=78)</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200" b="1" i="0" u="none" strike="noStrike" noProof="0" dirty="0" smtClean="0">
                          <a:latin typeface="+mn-lt"/>
                        </a:rPr>
                        <a:t>Non, probablement pas</a:t>
                      </a: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(n=107)               (n=96)</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noProof="0" dirty="0" smtClean="0">
                          <a:latin typeface="+mn-lt"/>
                        </a:rPr>
                        <a:t>Non, absolument pas</a:t>
                      </a:r>
                    </a:p>
                    <a:p>
                      <a:pPr algn="l" fontAlgn="ctr"/>
                      <a:r>
                        <a:rPr lang="fr-CA" sz="900" b="0" i="0" u="none" strike="noStrike" kern="1200" noProof="0" dirty="0" smtClean="0">
                          <a:solidFill>
                            <a:schemeClr val="tx2"/>
                          </a:solidFill>
                          <a:latin typeface="Arial Narrow" pitchFamily="34" charset="0"/>
                          <a:ea typeface="+mn-ea"/>
                          <a:cs typeface="+mn-cs"/>
                        </a:rPr>
                        <a:t>                 (n=19)               (n=25)</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kern="1200" noProof="0" dirty="0" smtClean="0">
                          <a:solidFill>
                            <a:schemeClr val="tx1"/>
                          </a:solidFill>
                          <a:latin typeface="+mn-lt"/>
                          <a:ea typeface="+mn-ea"/>
                          <a:cs typeface="+mn-cs"/>
                        </a:rPr>
                        <a:t>Ne sait pas / incertain(e)</a:t>
                      </a:r>
                    </a:p>
                    <a:p>
                      <a:pPr algn="l" fontAlgn="ctr"/>
                      <a:r>
                        <a:rPr lang="fr-CA" sz="900" b="0" i="0" u="none" strike="noStrike" kern="1200" noProof="0" dirty="0" smtClean="0">
                          <a:solidFill>
                            <a:schemeClr val="tx2"/>
                          </a:solidFill>
                          <a:latin typeface="Arial Narrow" pitchFamily="34" charset="0"/>
                          <a:ea typeface="+mn-ea"/>
                          <a:cs typeface="+mn-cs"/>
                        </a:rPr>
                        <a:t>                 (n=105)              (n=92)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Isosceles Triangle 14"/>
          <p:cNvSpPr/>
          <p:nvPr>
            <p:custDataLst>
              <p:tags r:id="rId14"/>
            </p:custDataLst>
          </p:nvPr>
        </p:nvSpPr>
        <p:spPr>
          <a:xfrm rot="10800000">
            <a:off x="2723568" y="4745058"/>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7"/>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Délais quant à la demande de permis</a:t>
            </a:r>
          </a:p>
        </p:txBody>
      </p:sp>
      <p:graphicFrame>
        <p:nvGraphicFramePr>
          <p:cNvPr id="31" name="Object 2"/>
          <p:cNvGraphicFramePr>
            <a:graphicFrameLocks noGrp="1" noChangeAspect="1"/>
          </p:cNvGraphicFramePr>
          <p:nvPr>
            <p:ph idx="1"/>
            <p:custDataLst>
              <p:tags r:id="rId2"/>
            </p:custDataLst>
            <p:extLst>
              <p:ext uri="{D42A27DB-BD31-4B8C-83A1-F6EECF244321}">
                <p14:modId xmlns:p14="http://schemas.microsoft.com/office/powerpoint/2010/main" val="256410292"/>
              </p:ext>
            </p:extLst>
          </p:nvPr>
        </p:nvGraphicFramePr>
        <p:xfrm>
          <a:off x="403225" y="1743075"/>
          <a:ext cx="8238970" cy="3962400"/>
        </p:xfrm>
        <a:graphic>
          <a:graphicData uri="http://schemas.openxmlformats.org/drawingml/2006/chart">
            <c:chart xmlns:c="http://schemas.openxmlformats.org/drawingml/2006/chart" xmlns:r="http://schemas.openxmlformats.org/officeDocument/2006/relationships" r:id="rId12"/>
          </a:graphicData>
        </a:graphic>
      </p:graphicFrame>
      <p:sp>
        <p:nvSpPr>
          <p:cNvPr id="13316"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129E31D8-566F-4FD6-95E5-6FC9EE862CFF}" type="slidenum">
              <a:rPr lang="en-US"/>
              <a:pPr/>
              <a:t>27</a:t>
            </a:fld>
            <a:endParaRPr lang="en-US" dirty="0"/>
          </a:p>
        </p:txBody>
      </p:sp>
      <p:sp>
        <p:nvSpPr>
          <p:cNvPr id="13328" name="Text Box 16"/>
          <p:cNvSpPr txBox="1">
            <a:spLocks noChangeArrowheads="1"/>
          </p:cNvSpPr>
          <p:nvPr>
            <p:custDataLst>
              <p:tags r:id="rId4"/>
            </p:custDataLst>
          </p:nvPr>
        </p:nvSpPr>
        <p:spPr bwMode="auto">
          <a:xfrm>
            <a:off x="1208464" y="1992413"/>
            <a:ext cx="2509837" cy="415498"/>
          </a:xfrm>
          <a:prstGeom prst="rect">
            <a:avLst/>
          </a:prstGeom>
          <a:noFill/>
          <a:ln w="25400" algn="ctr">
            <a:noFill/>
            <a:miter lim="800000"/>
            <a:headEnd/>
            <a:tailEnd/>
          </a:ln>
        </p:spPr>
        <p:txBody>
          <a:bodyPr>
            <a:spAutoFit/>
          </a:bodyPr>
          <a:lstStyle/>
          <a:p>
            <a:r>
              <a:rPr lang="fr-CA" sz="1400" dirty="0" smtClean="0"/>
              <a:t>Dans les douze mois</a:t>
            </a:r>
            <a:br>
              <a:rPr lang="fr-CA" sz="1400" dirty="0" smtClean="0"/>
            </a:br>
            <a:r>
              <a:rPr lang="fr-CA" sz="700" dirty="0" smtClean="0"/>
              <a:t>(2 cotes supérieures)</a:t>
            </a:r>
            <a:endParaRPr lang="fr-CA" sz="700" dirty="0"/>
          </a:p>
        </p:txBody>
      </p:sp>
      <p:sp>
        <p:nvSpPr>
          <p:cNvPr id="13329" name="Text Box 19"/>
          <p:cNvSpPr txBox="1">
            <a:spLocks noChangeArrowheads="1"/>
          </p:cNvSpPr>
          <p:nvPr>
            <p:custDataLst>
              <p:tags r:id="rId5"/>
            </p:custDataLst>
          </p:nvPr>
        </p:nvSpPr>
        <p:spPr bwMode="auto">
          <a:xfrm>
            <a:off x="171450" y="1577270"/>
            <a:ext cx="8639175" cy="304800"/>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Quand prévoyez-vous faire une demande de permis d’exercice</a:t>
            </a:r>
            <a:r>
              <a:rPr lang="en-CA" sz="1400" dirty="0" smtClean="0">
                <a:solidFill>
                  <a:srgbClr val="003399"/>
                </a:solidFill>
                <a:latin typeface="+mj-lt"/>
              </a:rPr>
              <a:t>?</a:t>
            </a:r>
            <a:endParaRPr lang="en-CA" sz="1400" dirty="0">
              <a:solidFill>
                <a:srgbClr val="003399"/>
              </a:solidFill>
              <a:latin typeface="+mj-lt"/>
            </a:endParaRPr>
          </a:p>
        </p:txBody>
      </p:sp>
      <p:sp>
        <p:nvSpPr>
          <p:cNvPr id="13330" name="Text Box 20"/>
          <p:cNvSpPr txBox="1">
            <a:spLocks noChangeArrowheads="1"/>
          </p:cNvSpPr>
          <p:nvPr>
            <p:custDataLst>
              <p:tags r:id="rId6"/>
            </p:custDataLst>
          </p:nvPr>
        </p:nvSpPr>
        <p:spPr bwMode="auto">
          <a:xfrm>
            <a:off x="434898" y="6244683"/>
            <a:ext cx="7958021" cy="307777"/>
          </a:xfrm>
          <a:prstGeom prst="rect">
            <a:avLst/>
          </a:prstGeom>
          <a:noFill/>
          <a:ln w="25400">
            <a:noFill/>
            <a:miter lim="800000"/>
            <a:headEnd/>
            <a:tailEnd/>
          </a:ln>
        </p:spPr>
        <p:txBody>
          <a:bodyPr wrap="square">
            <a:spAutoFit/>
          </a:bodyPr>
          <a:lstStyle/>
          <a:p>
            <a:pPr algn="l"/>
            <a:r>
              <a:rPr lang="en-US" sz="700" dirty="0">
                <a:solidFill>
                  <a:schemeClr val="tx1"/>
                </a:solidFill>
              </a:rPr>
              <a:t>Q27. </a:t>
            </a:r>
            <a:r>
              <a:rPr lang="fr-CA" sz="700" dirty="0">
                <a:solidFill>
                  <a:schemeClr val="tx1"/>
                </a:solidFill>
              </a:rPr>
              <a:t>Quand prévoyez-vous faire une demande de permis </a:t>
            </a:r>
            <a:r>
              <a:rPr lang="fr-CA" sz="700" dirty="0" smtClean="0">
                <a:solidFill>
                  <a:schemeClr val="tx1"/>
                </a:solidFill>
              </a:rPr>
              <a:t>d’exercice?</a:t>
            </a:r>
            <a:r>
              <a:rPr lang="en-US" sz="700" dirty="0" smtClean="0">
                <a:solidFill>
                  <a:schemeClr val="tx1"/>
                </a:solidFill>
              </a:rPr>
              <a:t>  </a:t>
            </a:r>
            <a:br>
              <a:rPr lang="en-US" sz="700" dirty="0" smtClean="0">
                <a:solidFill>
                  <a:schemeClr val="tx1"/>
                </a:solidFill>
              </a:rPr>
            </a:br>
            <a:r>
              <a:rPr lang="fr-CA" sz="700" dirty="0" smtClean="0">
                <a:solidFill>
                  <a:schemeClr val="tx1"/>
                </a:solidFill>
              </a:rPr>
              <a:t>Base : Les répondants qui prévoient faire une demande de permis d’exercice, 2013 (n=2288); 2014 (n=1815)</a:t>
            </a:r>
            <a:endParaRPr lang="fr-CA" sz="700" dirty="0">
              <a:solidFill>
                <a:schemeClr val="tx1"/>
              </a:solidFill>
            </a:endParaRPr>
          </a:p>
        </p:txBody>
      </p:sp>
      <p:sp>
        <p:nvSpPr>
          <p:cNvPr id="30" name="Content Placeholder 33"/>
          <p:cNvSpPr txBox="1">
            <a:spLocks/>
          </p:cNvSpPr>
          <p:nvPr>
            <p:custDataLst>
              <p:tags r:id="rId7"/>
            </p:custDataLst>
          </p:nvPr>
        </p:nvSpPr>
        <p:spPr>
          <a:xfrm>
            <a:off x="352424" y="742422"/>
            <a:ext cx="8464197"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Six étudiants sur dix, soit la majorité d’entre eux, qui ont l’intention de faire une demande de permis prévoient le faire dans les six mois qui suivent l’obtention de leur diplôme, tandis que deux sur dix prévoient le faire dans les douze mois et plus d’un sur dix pense attendre au moins un an ou ne le sait pas. </a:t>
            </a:r>
            <a:endParaRPr lang="fr-CA" sz="1400" b="0" dirty="0">
              <a:solidFill>
                <a:schemeClr val="tx1"/>
              </a:solidFill>
              <a:latin typeface="+mj-lt"/>
            </a:endParaRPr>
          </a:p>
        </p:txBody>
      </p:sp>
      <p:sp>
        <p:nvSpPr>
          <p:cNvPr id="33" name="AutoShape 10"/>
          <p:cNvSpPr>
            <a:spLocks/>
          </p:cNvSpPr>
          <p:nvPr>
            <p:custDataLst>
              <p:tags r:id="rId8"/>
            </p:custDataLst>
          </p:nvPr>
        </p:nvSpPr>
        <p:spPr bwMode="auto">
          <a:xfrm rot="5400000">
            <a:off x="2366006" y="1434305"/>
            <a:ext cx="18288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1" name="Text Box 28"/>
          <p:cNvSpPr txBox="1">
            <a:spLocks noChangeArrowheads="1"/>
          </p:cNvSpPr>
          <p:nvPr>
            <p:custDataLst>
              <p:tags r:id="rId9"/>
            </p:custDataLst>
          </p:nvPr>
        </p:nvSpPr>
        <p:spPr bwMode="auto">
          <a:xfrm>
            <a:off x="1839434" y="2424061"/>
            <a:ext cx="1244008" cy="769441"/>
          </a:xfrm>
          <a:prstGeom prst="rect">
            <a:avLst/>
          </a:prstGeom>
          <a:noFill/>
          <a:ln w="12700" algn="ctr">
            <a:solidFill>
              <a:schemeClr val="tx1">
                <a:lumMod val="50000"/>
              </a:schemeClr>
            </a:solidFill>
            <a:miter lim="800000"/>
            <a:headEnd/>
            <a:tailEnd/>
          </a:ln>
        </p:spPr>
        <p:txBody>
          <a:bodyPr wrap="square">
            <a:spAutoFit/>
          </a:bodyPr>
          <a:lstStyle/>
          <a:p>
            <a:r>
              <a:rPr lang="en-CA" sz="1500" dirty="0" smtClean="0"/>
              <a:t>2014 : 60 %</a:t>
            </a:r>
            <a:r>
              <a:rPr lang="en-CA" dirty="0" smtClean="0"/>
              <a:t>     </a:t>
            </a:r>
            <a:r>
              <a:rPr lang="en-CA" sz="700" dirty="0"/>
              <a:t>(</a:t>
            </a:r>
            <a:r>
              <a:rPr lang="en-CA" sz="700" dirty="0" smtClean="0"/>
              <a:t>n=1090)</a:t>
            </a:r>
          </a:p>
          <a:p>
            <a:r>
              <a:rPr lang="en-CA" sz="1000" dirty="0" smtClean="0"/>
              <a:t>2013 : 61 %</a:t>
            </a:r>
            <a:r>
              <a:rPr lang="en-CA" sz="700" dirty="0" smtClean="0"/>
              <a:t/>
            </a:r>
            <a:br>
              <a:rPr lang="en-CA" sz="700" dirty="0" smtClean="0"/>
            </a:br>
            <a:r>
              <a:rPr lang="en-CA" sz="700" dirty="0" smtClean="0"/>
              <a:t>(n=1391)</a:t>
            </a:r>
            <a:endParaRPr lang="en-CA" dirty="0"/>
          </a:p>
        </p:txBody>
      </p:sp>
      <p:graphicFrame>
        <p:nvGraphicFramePr>
          <p:cNvPr id="17" name="Table 16"/>
          <p:cNvGraphicFramePr>
            <a:graphicFrameLocks noGrp="1"/>
          </p:cNvGraphicFramePr>
          <p:nvPr>
            <p:custDataLst>
              <p:tags r:id="rId10"/>
            </p:custDataLst>
            <p:extLst>
              <p:ext uri="{D42A27DB-BD31-4B8C-83A1-F6EECF244321}">
                <p14:modId xmlns:p14="http://schemas.microsoft.com/office/powerpoint/2010/main" val="4111241842"/>
              </p:ext>
            </p:extLst>
          </p:nvPr>
        </p:nvGraphicFramePr>
        <p:xfrm>
          <a:off x="466724" y="5433263"/>
          <a:ext cx="8239128" cy="512445"/>
        </p:xfrm>
        <a:graphic>
          <a:graphicData uri="http://schemas.openxmlformats.org/drawingml/2006/table">
            <a:tbl>
              <a:tblPr/>
              <a:tblGrid>
                <a:gridCol w="2059782"/>
                <a:gridCol w="2059782"/>
                <a:gridCol w="2059782"/>
                <a:gridCol w="2059782"/>
              </a:tblGrid>
              <a:tr h="457200">
                <a:tc>
                  <a:txBody>
                    <a:bodyPr/>
                    <a:lstStyle/>
                    <a:p>
                      <a:pPr algn="ctr" fontAlgn="ctr"/>
                      <a:r>
                        <a:rPr lang="fr-CA" sz="1200" b="1" i="0" u="none" strike="noStrike" kern="1200" noProof="0" dirty="0" smtClean="0">
                          <a:solidFill>
                            <a:schemeClr val="tx1"/>
                          </a:solidFill>
                          <a:latin typeface="+mn-lt"/>
                          <a:ea typeface="+mn-ea"/>
                          <a:cs typeface="+mn-cs"/>
                        </a:rPr>
                        <a:t>Dans les six mois qui suivent l’obtention de mon diplôme</a:t>
                      </a:r>
                    </a:p>
                    <a:p>
                      <a:pPr algn="l" fontAlgn="ctr"/>
                      <a:r>
                        <a:rPr lang="fr-CA" sz="900" b="0" i="0" u="none" strike="noStrike" kern="1200" noProof="0" dirty="0" smtClean="0">
                          <a:solidFill>
                            <a:schemeClr val="tx2"/>
                          </a:solidFill>
                          <a:latin typeface="Arial Narrow" pitchFamily="34" charset="0"/>
                          <a:ea typeface="+mn-ea"/>
                          <a:cs typeface="+mn-cs"/>
                        </a:rPr>
                        <a:t>                  (n=771)                      (n=998)</a:t>
                      </a:r>
                      <a:endParaRPr lang="fr-CA" sz="90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kern="1200" noProof="0" dirty="0" smtClean="0">
                          <a:solidFill>
                            <a:schemeClr val="tx1"/>
                          </a:solidFill>
                          <a:latin typeface="+mn-lt"/>
                          <a:ea typeface="+mn-ea"/>
                          <a:cs typeface="+mn-cs"/>
                        </a:rPr>
                        <a:t>Dans les douze mois qui suivent l’obtention de mon diplôme</a:t>
                      </a:r>
                      <a:r>
                        <a:rPr lang="fr-CA" sz="900" b="0" i="0" u="none" strike="noStrike" kern="1200" noProof="0" dirty="0" smtClean="0">
                          <a:solidFill>
                            <a:schemeClr val="tx2"/>
                          </a:solidFill>
                          <a:latin typeface="Arial Narrow" pitchFamily="34" charset="0"/>
                          <a:ea typeface="+mn-ea"/>
                          <a:cs typeface="+mn-cs"/>
                        </a:rPr>
                        <a:t>                  (n=319)                     (n=393)</a:t>
                      </a:r>
                      <a:endParaRPr lang="fr-CA" sz="90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kern="1200" noProof="0" dirty="0" smtClean="0">
                          <a:solidFill>
                            <a:schemeClr val="tx1"/>
                          </a:solidFill>
                          <a:latin typeface="+mn-lt"/>
                          <a:ea typeface="+mn-ea"/>
                          <a:cs typeface="+mn-cs"/>
                        </a:rPr>
                        <a:t>Plus d’un an après l’obtention de mon diplôme</a:t>
                      </a:r>
                      <a:r>
                        <a:rPr lang="fr-CA" sz="900" b="0" i="0" u="none" strike="noStrike" kern="1200" noProof="0" dirty="0" smtClean="0">
                          <a:solidFill>
                            <a:schemeClr val="tx2"/>
                          </a:solidFill>
                          <a:latin typeface="Arial Narrow" pitchFamily="34" charset="0"/>
                          <a:ea typeface="+mn-ea"/>
                          <a:cs typeface="+mn-cs"/>
                        </a:rPr>
                        <a:t>                   (n=387)                    (n=457)</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200" b="1" i="0" u="none" strike="noStrike" kern="1200" noProof="0" dirty="0" smtClean="0">
                          <a:solidFill>
                            <a:schemeClr val="tx1"/>
                          </a:solidFill>
                          <a:latin typeface="+mn-lt"/>
                          <a:ea typeface="+mn-ea"/>
                          <a:cs typeface="+mn-cs"/>
                        </a:rPr>
                        <a:t>Ne sait</a:t>
                      </a:r>
                      <a:r>
                        <a:rPr lang="fr-CA" sz="1200" b="1" i="0" u="none" strike="noStrike" kern="1200" baseline="0" noProof="0" dirty="0" smtClean="0">
                          <a:solidFill>
                            <a:schemeClr val="tx1"/>
                          </a:solidFill>
                          <a:latin typeface="+mn-lt"/>
                          <a:ea typeface="+mn-ea"/>
                          <a:cs typeface="+mn-cs"/>
                        </a:rPr>
                        <a:t> pas / incertain(e)</a:t>
                      </a:r>
                      <a:endParaRPr lang="fr-CA" sz="1200" b="1" i="0" u="none" strike="noStrike" kern="1200" noProof="0" dirty="0" smtClean="0">
                        <a:solidFill>
                          <a:schemeClr val="tx1"/>
                        </a:solidFill>
                        <a:latin typeface="+mn-lt"/>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fr-CA" sz="900" b="0" i="0" u="none" strike="noStrike" kern="1200" noProof="0" dirty="0" smtClean="0">
                          <a:solidFill>
                            <a:schemeClr val="tx2"/>
                          </a:solidFill>
                          <a:latin typeface="Arial Narrow" pitchFamily="34" charset="0"/>
                          <a:ea typeface="+mn-ea"/>
                          <a:cs typeface="+mn-cs"/>
                        </a:rPr>
                        <a:t>                   (n=338)                    (n=440)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Raisons de l’attente avant de faire une demande de permis</a:t>
            </a:r>
          </a:p>
        </p:txBody>
      </p:sp>
      <p:graphicFrame>
        <p:nvGraphicFramePr>
          <p:cNvPr id="22" name="Object 5"/>
          <p:cNvGraphicFramePr>
            <a:graphicFrameLocks noGrp="1" noChangeAspect="1"/>
          </p:cNvGraphicFramePr>
          <p:nvPr>
            <p:ph idx="1"/>
            <p:custDataLst>
              <p:tags r:id="rId2"/>
            </p:custDataLst>
            <p:extLst>
              <p:ext uri="{D42A27DB-BD31-4B8C-83A1-F6EECF244321}">
                <p14:modId xmlns:p14="http://schemas.microsoft.com/office/powerpoint/2010/main" val="1546016347"/>
              </p:ext>
            </p:extLst>
          </p:nvPr>
        </p:nvGraphicFramePr>
        <p:xfrm>
          <a:off x="793749" y="1564309"/>
          <a:ext cx="7639050" cy="4955138"/>
        </p:xfrm>
        <a:graphic>
          <a:graphicData uri="http://schemas.openxmlformats.org/drawingml/2006/chart">
            <c:chart xmlns:c="http://schemas.openxmlformats.org/drawingml/2006/chart" xmlns:r="http://schemas.openxmlformats.org/officeDocument/2006/relationships" r:id="rId10"/>
          </a:graphicData>
        </a:graphic>
      </p:graphicFrame>
      <p:sp>
        <p:nvSpPr>
          <p:cNvPr id="14340"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C7B889DC-2272-4B5C-9078-6C3B2BF71FCB}" type="slidenum">
              <a:rPr lang="en-US"/>
              <a:pPr/>
              <a:t>28</a:t>
            </a:fld>
            <a:endParaRPr lang="en-US" dirty="0"/>
          </a:p>
        </p:txBody>
      </p:sp>
      <p:sp>
        <p:nvSpPr>
          <p:cNvPr id="14341" name="Text Box 3"/>
          <p:cNvSpPr txBox="1">
            <a:spLocks noChangeArrowheads="1"/>
          </p:cNvSpPr>
          <p:nvPr>
            <p:custDataLst>
              <p:tags r:id="rId4"/>
            </p:custDataLst>
          </p:nvPr>
        </p:nvSpPr>
        <p:spPr bwMode="auto">
          <a:xfrm>
            <a:off x="293687" y="6318276"/>
            <a:ext cx="8143875"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Q28. </a:t>
            </a:r>
            <a:r>
              <a:rPr lang="fr-CA" sz="800" dirty="0">
                <a:solidFill>
                  <a:schemeClr val="tx1"/>
                </a:solidFill>
                <a:latin typeface="+mj-lt"/>
              </a:rPr>
              <a:t>Pourquoi désirez-vous attendre plus d’un an avant de faire votre demande de permis </a:t>
            </a:r>
            <a:r>
              <a:rPr lang="fr-CA" sz="800" dirty="0" smtClean="0">
                <a:solidFill>
                  <a:schemeClr val="tx1"/>
                </a:solidFill>
                <a:latin typeface="+mj-lt"/>
              </a:rPr>
              <a:t>d’exercice</a:t>
            </a:r>
            <a:r>
              <a:rPr lang="en-US" sz="800" dirty="0" smtClean="0">
                <a:solidFill>
                  <a:schemeClr val="tx1"/>
                </a:solidFill>
                <a:latin typeface="+mj-lt"/>
              </a:rPr>
              <a:t>?  </a:t>
            </a:r>
            <a:br>
              <a:rPr lang="en-US" sz="800" dirty="0" smtClean="0">
                <a:solidFill>
                  <a:schemeClr val="tx1"/>
                </a:solidFill>
                <a:latin typeface="+mj-lt"/>
              </a:rPr>
            </a:br>
            <a:r>
              <a:rPr lang="fr-CA" sz="800" dirty="0" smtClean="0">
                <a:solidFill>
                  <a:schemeClr val="tx1"/>
                </a:solidFill>
                <a:latin typeface="+mj-lt"/>
              </a:rPr>
              <a:t>Base : Les répondants qui prévoient attendre au moins un an avant de faire une demande de permis d’exercice ou qui sont incertains, 2013 (n=897); 2014 (n=725)</a:t>
            </a:r>
            <a:endParaRPr lang="fr-CA" sz="800" dirty="0">
              <a:solidFill>
                <a:schemeClr val="tx1"/>
              </a:solidFill>
              <a:latin typeface="+mj-lt"/>
            </a:endParaRPr>
          </a:p>
        </p:txBody>
      </p:sp>
      <p:sp>
        <p:nvSpPr>
          <p:cNvPr id="14346" name="Text Box 10"/>
          <p:cNvSpPr txBox="1">
            <a:spLocks noChangeArrowheads="1"/>
          </p:cNvSpPr>
          <p:nvPr>
            <p:custDataLst>
              <p:tags r:id="rId5"/>
            </p:custDataLst>
          </p:nvPr>
        </p:nvSpPr>
        <p:spPr bwMode="auto">
          <a:xfrm>
            <a:off x="5557520" y="6203976"/>
            <a:ext cx="3439763" cy="230832"/>
          </a:xfrm>
          <a:prstGeom prst="rect">
            <a:avLst/>
          </a:prstGeom>
          <a:noFill/>
          <a:ln w="25400" algn="ctr">
            <a:noFill/>
            <a:miter lim="800000"/>
            <a:headEnd/>
            <a:tailEnd/>
          </a:ln>
        </p:spPr>
        <p:txBody>
          <a:bodyPr wrap="square">
            <a:spAutoFit/>
          </a:bodyPr>
          <a:lstStyle/>
          <a:p>
            <a:pPr algn="r"/>
            <a:r>
              <a:rPr lang="fr-CA" sz="900" b="0" i="1" dirty="0"/>
              <a:t>Les réponses totalisant moins de </a:t>
            </a:r>
            <a:r>
              <a:rPr lang="fr-CA" sz="900" b="0" i="1" dirty="0" smtClean="0"/>
              <a:t>2 % </a:t>
            </a:r>
            <a:r>
              <a:rPr lang="fr-CA" sz="900" b="0" i="1" dirty="0"/>
              <a:t>ne sont pas </a:t>
            </a:r>
            <a:r>
              <a:rPr lang="fr-CA" sz="900" b="0" i="1" dirty="0" smtClean="0"/>
              <a:t>représentées.</a:t>
            </a:r>
            <a:endParaRPr lang="en-CA" sz="900" b="0" i="1" dirty="0"/>
          </a:p>
        </p:txBody>
      </p:sp>
      <p:sp>
        <p:nvSpPr>
          <p:cNvPr id="14347" name="Text Box 11"/>
          <p:cNvSpPr txBox="1">
            <a:spLocks noChangeArrowheads="1"/>
          </p:cNvSpPr>
          <p:nvPr>
            <p:custDataLst>
              <p:tags r:id="rId6"/>
            </p:custDataLst>
          </p:nvPr>
        </p:nvSpPr>
        <p:spPr bwMode="auto">
          <a:xfrm>
            <a:off x="293687" y="1316658"/>
            <a:ext cx="8639175" cy="304800"/>
          </a:xfrm>
          <a:prstGeom prst="rect">
            <a:avLst/>
          </a:prstGeom>
          <a:noFill/>
          <a:ln w="25400" algn="ctr">
            <a:noFill/>
            <a:miter lim="800000"/>
            <a:headEnd/>
            <a:tailEnd/>
          </a:ln>
        </p:spPr>
        <p:txBody>
          <a:bodyPr>
            <a:spAutoFit/>
          </a:bodyPr>
          <a:lstStyle/>
          <a:p>
            <a:r>
              <a:rPr lang="fr-CA" sz="1400" dirty="0">
                <a:solidFill>
                  <a:srgbClr val="003399"/>
                </a:solidFill>
                <a:latin typeface="+mj-lt"/>
              </a:rPr>
              <a:t>Pourquoi désirez-vous attendre plus d’un an avant de faire votre demande de permis d’exercice</a:t>
            </a:r>
            <a:r>
              <a:rPr lang="en-CA" sz="1400" dirty="0" smtClean="0">
                <a:solidFill>
                  <a:srgbClr val="003399"/>
                </a:solidFill>
                <a:latin typeface="+mj-lt"/>
              </a:rPr>
              <a:t>?</a:t>
            </a:r>
            <a:endParaRPr lang="en-CA" sz="1400" dirty="0">
              <a:solidFill>
                <a:srgbClr val="003399"/>
              </a:solidFill>
              <a:latin typeface="+mj-lt"/>
            </a:endParaRPr>
          </a:p>
        </p:txBody>
      </p:sp>
      <p:sp>
        <p:nvSpPr>
          <p:cNvPr id="21" name="Content Placeholder 33"/>
          <p:cNvSpPr txBox="1">
            <a:spLocks/>
          </p:cNvSpPr>
          <p:nvPr>
            <p:custDataLst>
              <p:tags r:id="rId7"/>
            </p:custDataLst>
          </p:nvPr>
        </p:nvSpPr>
        <p:spPr>
          <a:xfrm>
            <a:off x="352425" y="670327"/>
            <a:ext cx="7740650" cy="646331"/>
          </a:xfrm>
          <a:prstGeom prst="rect">
            <a:avLst/>
          </a:prstGeom>
          <a:solidFill>
            <a:schemeClr val="bg1"/>
          </a:solidFill>
          <a:effectLst>
            <a:outerShdw blurRad="50800" dist="38100" dir="5400000" algn="t" rotWithShape="0">
              <a:prstClr val="black">
                <a:alpha val="40000"/>
              </a:prstClr>
            </a:outerShdw>
          </a:effectLst>
        </p:spPr>
        <p:txBody>
          <a:bodyPr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Parmi ceux qui prévoient attendre au moins un an avant de faire une demande de permis d’exercice, pratiquement tous les étudiants indiquent comme raison le désir d’acquérir l’expérience de travail nécessaire. </a:t>
            </a:r>
            <a:endParaRPr lang="fr-CA" sz="1400" b="0" dirty="0">
              <a:solidFill>
                <a:schemeClr val="tx1"/>
              </a:solidFill>
              <a:latin typeface="+mj-lt"/>
            </a:endParaRPr>
          </a:p>
        </p:txBody>
      </p:sp>
      <p:graphicFrame>
        <p:nvGraphicFramePr>
          <p:cNvPr id="12" name="Table 11"/>
          <p:cNvGraphicFramePr>
            <a:graphicFrameLocks noGrp="1"/>
          </p:cNvGraphicFramePr>
          <p:nvPr>
            <p:custDataLst>
              <p:tags r:id="rId8"/>
            </p:custDataLst>
            <p:extLst>
              <p:ext uri="{D42A27DB-BD31-4B8C-83A1-F6EECF244321}">
                <p14:modId xmlns:p14="http://schemas.microsoft.com/office/powerpoint/2010/main" val="2157118967"/>
              </p:ext>
            </p:extLst>
          </p:nvPr>
        </p:nvGraphicFramePr>
        <p:xfrm>
          <a:off x="1746602" y="1614675"/>
          <a:ext cx="2476148" cy="4817900"/>
        </p:xfrm>
        <a:graphic>
          <a:graphicData uri="http://schemas.openxmlformats.org/drawingml/2006/table">
            <a:tbl>
              <a:tblPr/>
              <a:tblGrid>
                <a:gridCol w="2476148"/>
              </a:tblGrid>
              <a:tr h="511997">
                <a:tc>
                  <a:txBody>
                    <a:bodyPr/>
                    <a:lstStyle/>
                    <a:p>
                      <a:pPr algn="r" fontAlgn="b"/>
                      <a:r>
                        <a:rPr lang="fr-CA" sz="1000" b="1" i="0" u="none" strike="noStrike" kern="1200" baseline="0" noProof="0" dirty="0" smtClean="0">
                          <a:solidFill>
                            <a:schemeClr val="tx1"/>
                          </a:solidFill>
                          <a:latin typeface="+mn-lt"/>
                          <a:ea typeface="+mn-ea"/>
                          <a:cs typeface="+mn-cs"/>
                        </a:rPr>
                        <a:t>Pour acquérir l’expérience nécessaire</a:t>
                      </a:r>
                      <a:endParaRPr lang="fr-CA" sz="1000" b="1" i="0" u="none" strike="noStrike" kern="1200" baseline="0" noProof="0" dirty="0">
                        <a:solidFill>
                          <a:schemeClr val="tx1"/>
                        </a:solidFill>
                        <a:latin typeface="+mn-lt"/>
                        <a:ea typeface="+mn-ea"/>
                        <a:cs typeface="+mn-cs"/>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692478">
                <a:tc>
                  <a:txBody>
                    <a:bodyPr/>
                    <a:lstStyle/>
                    <a:p>
                      <a:pPr algn="r" fontAlgn="b"/>
                      <a:r>
                        <a:rPr lang="fr-CA" sz="700" b="0" i="0" u="none" strike="noStrike" noProof="0" dirty="0" smtClean="0">
                          <a:solidFill>
                            <a:schemeClr val="tx2"/>
                          </a:solidFill>
                          <a:latin typeface="Arial Narrow" pitchFamily="34" charset="0"/>
                        </a:rPr>
                        <a:t>(n=632)</a:t>
                      </a:r>
                    </a:p>
                    <a:p>
                      <a:pPr algn="r" fontAlgn="b"/>
                      <a:r>
                        <a:rPr lang="fr-CA" sz="700" b="0" i="0" u="none" strike="noStrike" noProof="0" dirty="0" smtClean="0">
                          <a:solidFill>
                            <a:schemeClr val="tx2"/>
                          </a:solidFill>
                          <a:latin typeface="Arial Narrow" pitchFamily="34" charset="0"/>
                        </a:rPr>
                        <a:t>(n=777)</a:t>
                      </a:r>
                      <a:endParaRPr lang="fr-CA" sz="7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11997">
                <a:tc>
                  <a:txBody>
                    <a:bodyPr/>
                    <a:lstStyle/>
                    <a:p>
                      <a:pPr algn="r" fontAlgn="b"/>
                      <a:r>
                        <a:rPr lang="fr-CA" sz="1000" b="1" i="0" u="none" strike="noStrike" kern="1200" baseline="0" noProof="0" dirty="0" smtClean="0">
                          <a:solidFill>
                            <a:schemeClr val="tx1"/>
                          </a:solidFill>
                          <a:latin typeface="+mn-lt"/>
                          <a:ea typeface="+mn-ea"/>
                          <a:cs typeface="+mn-cs"/>
                        </a:rPr>
                        <a:t>Je veux prendre une pause ou faire autre chose</a:t>
                      </a:r>
                      <a:endParaRPr lang="fr-CA" sz="1000" b="1" i="0" u="none" strike="noStrike" kern="1200" baseline="0" noProof="0" dirty="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692478">
                <a:tc>
                  <a:txBody>
                    <a:bodyPr/>
                    <a:lstStyle/>
                    <a:p>
                      <a:pPr algn="r" fontAlgn="b"/>
                      <a:r>
                        <a:rPr lang="fr-CA" sz="700" b="0" i="0" u="none" strike="noStrike" noProof="0" dirty="0" smtClean="0">
                          <a:latin typeface="Arial Narrow" pitchFamily="34" charset="0"/>
                        </a:rPr>
                        <a:t> </a:t>
                      </a:r>
                      <a:r>
                        <a:rPr lang="fr-CA" sz="700" b="0" i="0" u="none" strike="noStrike" noProof="0" dirty="0" smtClean="0">
                          <a:solidFill>
                            <a:schemeClr val="tx2"/>
                          </a:solidFill>
                          <a:latin typeface="Arial Narrow" pitchFamily="34" charset="0"/>
                        </a:rPr>
                        <a:t>(n=12)</a:t>
                      </a:r>
                    </a:p>
                    <a:p>
                      <a:pPr algn="r" fontAlgn="b"/>
                      <a:r>
                        <a:rPr lang="fr-CA" sz="700" b="0" i="0" u="none" strike="noStrike" noProof="0" dirty="0" smtClean="0">
                          <a:solidFill>
                            <a:schemeClr val="tx2"/>
                          </a:solidFill>
                          <a:latin typeface="Arial Narrow" pitchFamily="34" charset="0"/>
                        </a:rPr>
                        <a:t>(n=11)</a:t>
                      </a:r>
                      <a:endParaRPr lang="fr-CA" sz="7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11997">
                <a:tc>
                  <a:txBody>
                    <a:bodyPr/>
                    <a:lstStyle/>
                    <a:p>
                      <a:pPr algn="r" fontAlgn="b"/>
                      <a:r>
                        <a:rPr lang="fr-CA" sz="1000" b="1" i="0" u="none" strike="noStrike" kern="1200" baseline="0" noProof="0" dirty="0" smtClean="0">
                          <a:solidFill>
                            <a:schemeClr val="tx1"/>
                          </a:solidFill>
                          <a:latin typeface="+mn-lt"/>
                          <a:ea typeface="+mn-ea"/>
                          <a:cs typeface="+mn-cs"/>
                        </a:rPr>
                        <a:t>Je prévois faire des études supérieures</a:t>
                      </a:r>
                      <a:endParaRPr lang="fr-CA" sz="1000" b="1" i="0" u="none" strike="noStrike" kern="1200" baseline="0" noProof="0" dirty="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692478">
                <a:tc>
                  <a:txBody>
                    <a:bodyPr/>
                    <a:lstStyle/>
                    <a:p>
                      <a:pPr algn="r" fontAlgn="b"/>
                      <a:r>
                        <a:rPr lang="fr-CA" sz="700" b="0" i="0" u="none" strike="noStrike" noProof="0" dirty="0" smtClean="0">
                          <a:solidFill>
                            <a:schemeClr val="tx2"/>
                          </a:solidFill>
                          <a:latin typeface="Arial Narrow" pitchFamily="34" charset="0"/>
                        </a:rPr>
                        <a:t> (n=16)</a:t>
                      </a:r>
                    </a:p>
                    <a:p>
                      <a:pPr algn="r" fontAlgn="b"/>
                      <a:r>
                        <a:rPr lang="fr-CA" sz="700" b="0" i="0" u="none" strike="noStrike" noProof="0" dirty="0" smtClean="0">
                          <a:solidFill>
                            <a:schemeClr val="tx2"/>
                          </a:solidFill>
                          <a:latin typeface="Arial Narrow" pitchFamily="34" charset="0"/>
                        </a:rPr>
                        <a:t>(n=24)</a:t>
                      </a:r>
                      <a:endParaRPr lang="fr-CA" sz="7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11997">
                <a:tc>
                  <a:txBody>
                    <a:bodyPr/>
                    <a:lstStyle/>
                    <a:p>
                      <a:pPr marL="0" algn="r" defTabSz="914400" rtl="0" eaLnBrk="1" fontAlgn="b" latinLnBrk="0" hangingPunct="1"/>
                      <a:r>
                        <a:rPr lang="fr-CA" sz="1000" b="1" i="0" u="none" strike="noStrike" kern="1200" baseline="0" noProof="0" dirty="0" smtClean="0">
                          <a:solidFill>
                            <a:schemeClr val="tx1"/>
                          </a:solidFill>
                          <a:latin typeface="+mn-lt"/>
                          <a:ea typeface="+mn-ea"/>
                          <a:cs typeface="+mn-cs"/>
                        </a:rPr>
                        <a:t>Je ne suis pas certain(e) que ce soit nécessaire dans le domaine de travail que j’ai choisi</a:t>
                      </a:r>
                      <a:endParaRPr lang="fr-CA" sz="1000" b="1" i="0" u="none" strike="noStrike" kern="1200" baseline="0" noProof="0" dirty="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692478">
                <a:tc>
                  <a:txBody>
                    <a:bodyPr/>
                    <a:lstStyle/>
                    <a:p>
                      <a:pPr algn="r" fontAlgn="b"/>
                      <a:r>
                        <a:rPr lang="en-US" sz="700" b="0" i="0" u="none" strike="noStrike" dirty="0" smtClean="0">
                          <a:solidFill>
                            <a:schemeClr val="tx2"/>
                          </a:solidFill>
                          <a:latin typeface="Arial Narrow" pitchFamily="34" charset="0"/>
                        </a:rPr>
                        <a:t>(n=13)</a:t>
                      </a:r>
                    </a:p>
                    <a:p>
                      <a:pPr algn="r" fontAlgn="b"/>
                      <a:r>
                        <a:rPr lang="en-US" sz="700" b="0" i="0" u="none" strike="noStrike" dirty="0" smtClean="0">
                          <a:solidFill>
                            <a:schemeClr val="tx2"/>
                          </a:solidFill>
                          <a:latin typeface="Arial Narrow" pitchFamily="34" charset="0"/>
                        </a:rPr>
                        <a:t>(n=17)</a:t>
                      </a:r>
                      <a:endParaRPr lang="en-US" sz="7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Object 5"/>
          <p:cNvGraphicFramePr>
            <a:graphicFrameLocks noGrp="1" noChangeAspect="1"/>
          </p:cNvGraphicFramePr>
          <p:nvPr>
            <p:ph idx="1"/>
            <p:custDataLst>
              <p:tags r:id="rId1"/>
            </p:custDataLst>
            <p:extLst>
              <p:ext uri="{D42A27DB-BD31-4B8C-83A1-F6EECF244321}">
                <p14:modId xmlns:p14="http://schemas.microsoft.com/office/powerpoint/2010/main" val="1880746883"/>
              </p:ext>
            </p:extLst>
          </p:nvPr>
        </p:nvGraphicFramePr>
        <p:xfrm>
          <a:off x="492432" y="1713873"/>
          <a:ext cx="8227819" cy="4344027"/>
        </p:xfrm>
        <a:graphic>
          <a:graphicData uri="http://schemas.openxmlformats.org/drawingml/2006/chart">
            <c:chart xmlns:c="http://schemas.openxmlformats.org/drawingml/2006/chart" xmlns:r="http://schemas.openxmlformats.org/officeDocument/2006/relationships" r:id="rId15"/>
          </a:graphicData>
        </a:graphic>
      </p:graphicFrame>
      <p:sp>
        <p:nvSpPr>
          <p:cNvPr id="15384" name="Text Box 36"/>
          <p:cNvSpPr txBox="1">
            <a:spLocks noChangeArrowheads="1"/>
          </p:cNvSpPr>
          <p:nvPr>
            <p:custDataLst>
              <p:tags r:id="rId2"/>
            </p:custDataLst>
          </p:nvPr>
        </p:nvSpPr>
        <p:spPr bwMode="auto">
          <a:xfrm>
            <a:off x="336858" y="1622433"/>
            <a:ext cx="8639175" cy="523220"/>
          </a:xfrm>
          <a:prstGeom prst="rect">
            <a:avLst/>
          </a:prstGeom>
          <a:noFill/>
          <a:ln w="25400" algn="ctr">
            <a:noFill/>
            <a:miter lim="800000"/>
            <a:headEnd/>
            <a:tailEnd/>
          </a:ln>
        </p:spPr>
        <p:txBody>
          <a:bodyPr>
            <a:spAutoFit/>
          </a:bodyPr>
          <a:lstStyle/>
          <a:p>
            <a:r>
              <a:rPr lang="fr-CA" sz="1400" dirty="0">
                <a:solidFill>
                  <a:srgbClr val="003399"/>
                </a:solidFill>
                <a:latin typeface="+mj-lt"/>
              </a:rPr>
              <a:t>Feriez-vous une demande de permis dans les six mois si vous pouviez être exempté des frais de cotisation à titre d’ingénieur stagiaire pour la première année</a:t>
            </a:r>
            <a:r>
              <a:rPr lang="en-CA" sz="1400" dirty="0" smtClean="0">
                <a:solidFill>
                  <a:srgbClr val="003399"/>
                </a:solidFill>
                <a:latin typeface="+mj-lt"/>
              </a:rPr>
              <a:t>?</a:t>
            </a:r>
            <a:endParaRPr lang="en-CA" sz="1400" dirty="0">
              <a:solidFill>
                <a:srgbClr val="003399"/>
              </a:solidFill>
              <a:latin typeface="+mj-lt"/>
            </a:endParaRPr>
          </a:p>
        </p:txBody>
      </p:sp>
      <p:sp>
        <p:nvSpPr>
          <p:cNvPr id="15363" name="Rectangle 2"/>
          <p:cNvSpPr>
            <a:spLocks noGrp="1" noChangeArrowheads="1"/>
          </p:cNvSpPr>
          <p:nvPr>
            <p:ph type="title"/>
            <p:custDataLst>
              <p:tags r:id="rId3"/>
            </p:custDataLst>
          </p:nvPr>
        </p:nvSpPr>
        <p:spPr bwMode="auto">
          <a:xfrm>
            <a:off x="838200" y="146782"/>
            <a:ext cx="8162925" cy="498598"/>
          </a:xfrm>
          <a:noFill/>
          <a:ln>
            <a:miter lim="800000"/>
            <a:headEnd/>
            <a:tailEnd/>
          </a:ln>
        </p:spPr>
        <p:txBody>
          <a:bodyPr vert="horz" numCol="1" compatLnSpc="1">
            <a:prstTxWarp prst="textNoShape">
              <a:avLst/>
            </a:prstTxWarp>
          </a:bodyPr>
          <a:lstStyle/>
          <a:p>
            <a:r>
              <a:rPr lang="fr-CA" sz="1800" dirty="0" smtClean="0"/>
              <a:t>Impact </a:t>
            </a:r>
            <a:r>
              <a:rPr lang="fr-CA" sz="1800" dirty="0"/>
              <a:t>de l’exemption des frais de cotisation à titre d’ingénieur stagiaire </a:t>
            </a:r>
            <a:r>
              <a:rPr lang="fr-CA" sz="1800" dirty="0" smtClean="0"/>
              <a:t>	           sur </a:t>
            </a:r>
            <a:r>
              <a:rPr lang="fr-CA" sz="1800" dirty="0"/>
              <a:t>la </a:t>
            </a:r>
            <a:r>
              <a:rPr lang="fr-CA" sz="1800" dirty="0" smtClean="0"/>
              <a:t>probabilité </a:t>
            </a:r>
            <a:r>
              <a:rPr lang="fr-CA" sz="1800" dirty="0"/>
              <a:t>de faire une demande de permis dans les six </a:t>
            </a:r>
            <a:r>
              <a:rPr lang="fr-CA" sz="1800" dirty="0" smtClean="0"/>
              <a:t>mois</a:t>
            </a:r>
          </a:p>
        </p:txBody>
      </p:sp>
      <p:sp>
        <p:nvSpPr>
          <p:cNvPr id="15364" name="Slide Number Placeholder 3"/>
          <p:cNvSpPr>
            <a:spLocks noGrp="1"/>
          </p:cNvSpPr>
          <p:nvPr>
            <p:ph type="sldNum" sz="quarter" idx="11"/>
            <p:custDataLst>
              <p:tags r:id="rId4"/>
            </p:custDataLst>
          </p:nvPr>
        </p:nvSpPr>
        <p:spPr bwMode="auto">
          <a:noFill/>
          <a:ln>
            <a:miter lim="800000"/>
            <a:headEnd/>
            <a:tailEnd/>
          </a:ln>
        </p:spPr>
        <p:txBody>
          <a:bodyPr vert="horz" numCol="1" compatLnSpc="1">
            <a:prstTxWarp prst="textNoShape">
              <a:avLst/>
            </a:prstTxWarp>
          </a:bodyPr>
          <a:lstStyle/>
          <a:p>
            <a:fld id="{F5C27C11-3344-4808-ACE8-F4BA943662B8}" type="slidenum">
              <a:rPr lang="en-US"/>
              <a:pPr/>
              <a:t>29</a:t>
            </a:fld>
            <a:endParaRPr lang="en-US" dirty="0"/>
          </a:p>
        </p:txBody>
      </p:sp>
      <p:sp>
        <p:nvSpPr>
          <p:cNvPr id="15365" name="Rectangle 4"/>
          <p:cNvSpPr>
            <a:spLocks noChangeArrowheads="1"/>
          </p:cNvSpPr>
          <p:nvPr>
            <p:custDataLst>
              <p:tags r:id="rId5"/>
            </p:custDataLst>
          </p:nvPr>
        </p:nvSpPr>
        <p:spPr bwMode="auto">
          <a:xfrm>
            <a:off x="313861" y="6173671"/>
            <a:ext cx="8097915" cy="461665"/>
          </a:xfrm>
          <a:prstGeom prst="rect">
            <a:avLst/>
          </a:prstGeom>
          <a:noFill/>
          <a:ln w="25400" algn="ctr">
            <a:noFill/>
            <a:miter lim="800000"/>
            <a:headEnd/>
            <a:tailEnd/>
          </a:ln>
        </p:spPr>
        <p:txBody>
          <a:bodyPr wrap="square">
            <a:spAutoFit/>
          </a:bodyPr>
          <a:lstStyle/>
          <a:p>
            <a:pPr algn="l">
              <a:defRPr/>
            </a:pPr>
            <a:r>
              <a:rPr lang="en-US" sz="800" dirty="0">
                <a:solidFill>
                  <a:schemeClr val="tx1"/>
                </a:solidFill>
                <a:latin typeface="+mj-lt"/>
              </a:rPr>
              <a:t>Q29. </a:t>
            </a:r>
            <a:r>
              <a:rPr lang="fr-CA" sz="800" dirty="0">
                <a:solidFill>
                  <a:schemeClr val="tx1"/>
                </a:solidFill>
                <a:latin typeface="+mj-lt"/>
              </a:rPr>
              <a:t>Si vous saviez qu’en déposant une demande de permis dans les six mois qui suivent l’obtention de votre diplôme, vous pourriez être exempté des frais d’ouverture de dossier et de la cotisation pour la première année à titre d’ingénieur stagiaire, dans quelle mesure serait-il probable que vous fassiez une demande de permis dans ce délai de six mois</a:t>
            </a:r>
            <a:r>
              <a:rPr lang="en-US" sz="800" dirty="0" smtClean="0">
                <a:solidFill>
                  <a:schemeClr val="tx1"/>
                </a:solidFill>
                <a:latin typeface="+mj-lt"/>
              </a:rPr>
              <a:t>? </a:t>
            </a:r>
            <a:r>
              <a:rPr lang="fr-CA" sz="800" dirty="0" smtClean="0">
                <a:solidFill>
                  <a:schemeClr val="tx1"/>
                </a:solidFill>
                <a:latin typeface="+mj-lt"/>
              </a:rPr>
              <a:t>Base : Les répondants qui ne savent pas ou qui prévoient faire une demande de permis plus de six mois après l’obtention de leur diplôme, 2013 (n=1290); 2014 (n=1044)</a:t>
            </a:r>
            <a:endParaRPr lang="fr-CA" sz="800" dirty="0">
              <a:solidFill>
                <a:schemeClr val="tx1"/>
              </a:solidFill>
              <a:latin typeface="+mj-lt"/>
            </a:endParaRPr>
          </a:p>
        </p:txBody>
      </p:sp>
      <p:sp>
        <p:nvSpPr>
          <p:cNvPr id="15367" name="Text Box 9"/>
          <p:cNvSpPr txBox="1">
            <a:spLocks noChangeArrowheads="1"/>
          </p:cNvSpPr>
          <p:nvPr>
            <p:custDataLst>
              <p:tags r:id="rId6"/>
            </p:custDataLst>
          </p:nvPr>
        </p:nvSpPr>
        <p:spPr bwMode="auto">
          <a:xfrm>
            <a:off x="1433851" y="2018673"/>
            <a:ext cx="1166035" cy="415498"/>
          </a:xfrm>
          <a:prstGeom prst="rect">
            <a:avLst/>
          </a:prstGeom>
          <a:noFill/>
          <a:ln w="25400" algn="ctr">
            <a:noFill/>
            <a:miter lim="800000"/>
            <a:headEnd/>
            <a:tailEnd/>
          </a:ln>
        </p:spPr>
        <p:txBody>
          <a:bodyPr wrap="square">
            <a:spAutoFit/>
          </a:bodyPr>
          <a:lstStyle/>
          <a:p>
            <a:r>
              <a:rPr lang="fr-CA" sz="1400" dirty="0" smtClean="0"/>
              <a:t>Probable</a:t>
            </a:r>
            <a:br>
              <a:rPr lang="fr-CA" sz="1400" dirty="0" smtClean="0"/>
            </a:br>
            <a:r>
              <a:rPr lang="fr-CA" sz="700" dirty="0" smtClean="0"/>
              <a:t>(2 cotes supérieures)</a:t>
            </a:r>
            <a:endParaRPr lang="fr-CA" sz="700" dirty="0"/>
          </a:p>
        </p:txBody>
      </p:sp>
      <p:sp>
        <p:nvSpPr>
          <p:cNvPr id="15371" name="Text Box 18"/>
          <p:cNvSpPr txBox="1">
            <a:spLocks noChangeArrowheads="1"/>
          </p:cNvSpPr>
          <p:nvPr>
            <p:custDataLst>
              <p:tags r:id="rId7"/>
            </p:custDataLst>
          </p:nvPr>
        </p:nvSpPr>
        <p:spPr bwMode="auto">
          <a:xfrm>
            <a:off x="4830804" y="2948412"/>
            <a:ext cx="1171496" cy="415498"/>
          </a:xfrm>
          <a:prstGeom prst="rect">
            <a:avLst/>
          </a:prstGeom>
          <a:noFill/>
          <a:ln w="25400" algn="ctr">
            <a:noFill/>
            <a:miter lim="800000"/>
            <a:headEnd/>
            <a:tailEnd/>
          </a:ln>
        </p:spPr>
        <p:txBody>
          <a:bodyPr wrap="square">
            <a:spAutoFit/>
          </a:bodyPr>
          <a:lstStyle/>
          <a:p>
            <a:r>
              <a:rPr lang="fr-CA" sz="1400" dirty="0" smtClean="0"/>
              <a:t>Improbable</a:t>
            </a:r>
            <a:br>
              <a:rPr lang="fr-CA" sz="1400" dirty="0" smtClean="0"/>
            </a:br>
            <a:r>
              <a:rPr lang="fr-CA" sz="700" dirty="0" smtClean="0"/>
              <a:t>(2 cotes inférieures)</a:t>
            </a:r>
            <a:endParaRPr lang="fr-CA" sz="700" dirty="0"/>
          </a:p>
        </p:txBody>
      </p:sp>
      <p:sp>
        <p:nvSpPr>
          <p:cNvPr id="53" name="Content Placeholder 33"/>
          <p:cNvSpPr txBox="1">
            <a:spLocks/>
          </p:cNvSpPr>
          <p:nvPr>
            <p:custDataLst>
              <p:tags r:id="rId8"/>
            </p:custDataLst>
          </p:nvPr>
        </p:nvSpPr>
        <p:spPr>
          <a:xfrm>
            <a:off x="341273" y="734161"/>
            <a:ext cx="8501643" cy="815608"/>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a:solidFill>
                  <a:schemeClr val="tx1"/>
                </a:solidFill>
                <a:latin typeface="+mj-lt"/>
              </a:rPr>
              <a:t> </a:t>
            </a:r>
            <a:r>
              <a:rPr lang="fr-CA" sz="1300" b="0" dirty="0" smtClean="0">
                <a:solidFill>
                  <a:schemeClr val="tx1"/>
                </a:solidFill>
                <a:latin typeface="+mj-lt"/>
              </a:rPr>
              <a:t>Lorsqu’ils </a:t>
            </a:r>
            <a:r>
              <a:rPr lang="fr-CA" sz="1300" b="0" dirty="0">
                <a:solidFill>
                  <a:schemeClr val="tx1"/>
                </a:solidFill>
                <a:latin typeface="+mj-lt"/>
              </a:rPr>
              <a:t>apprennent qu’en déposant une demande de permis dans les six mois qui suivent l’obtention de leur diplôme, ils </a:t>
            </a:r>
            <a:r>
              <a:rPr lang="fr-CA" sz="1300" b="0" dirty="0" smtClean="0">
                <a:solidFill>
                  <a:schemeClr val="tx1"/>
                </a:solidFill>
                <a:latin typeface="+mj-lt"/>
              </a:rPr>
              <a:t>peuvent </a:t>
            </a:r>
            <a:r>
              <a:rPr lang="fr-CA" sz="1300" b="0" dirty="0">
                <a:solidFill>
                  <a:schemeClr val="tx1"/>
                </a:solidFill>
                <a:latin typeface="+mj-lt"/>
              </a:rPr>
              <a:t>être </a:t>
            </a:r>
            <a:r>
              <a:rPr lang="fr-CA" sz="1300" b="0" dirty="0" smtClean="0">
                <a:solidFill>
                  <a:schemeClr val="tx1"/>
                </a:solidFill>
                <a:latin typeface="+mj-lt"/>
              </a:rPr>
              <a:t>exemptés </a:t>
            </a:r>
            <a:r>
              <a:rPr lang="fr-CA" sz="1300" b="0" dirty="0">
                <a:solidFill>
                  <a:schemeClr val="tx1"/>
                </a:solidFill>
                <a:latin typeface="+mj-lt"/>
              </a:rPr>
              <a:t>des frais de participation au programme d’ingénieur stagiaire pour la première </a:t>
            </a:r>
            <a:r>
              <a:rPr lang="fr-CA" sz="1300" b="0" dirty="0" smtClean="0">
                <a:solidFill>
                  <a:schemeClr val="tx1"/>
                </a:solidFill>
                <a:latin typeface="+mj-lt"/>
              </a:rPr>
              <a:t>année, neuf étudiants sur dix qui prévoyaient au départ faire une demande de permis plus de six mois après l’obtention de leur diplôme disent maintenant qu’il est très probable ou assez probable qu’ils fassent une demande dans les six mois. </a:t>
            </a:r>
            <a:endParaRPr lang="fr-CA" sz="1300" b="0" dirty="0">
              <a:solidFill>
                <a:schemeClr val="tx1"/>
              </a:solidFill>
              <a:latin typeface="+mj-lt"/>
            </a:endParaRPr>
          </a:p>
        </p:txBody>
      </p:sp>
      <p:sp>
        <p:nvSpPr>
          <p:cNvPr id="59" name="AutoShape 10"/>
          <p:cNvSpPr>
            <a:spLocks/>
          </p:cNvSpPr>
          <p:nvPr>
            <p:custDataLst>
              <p:tags r:id="rId9"/>
            </p:custDataLst>
          </p:nvPr>
        </p:nvSpPr>
        <p:spPr bwMode="auto">
          <a:xfrm rot="5400000">
            <a:off x="5269085" y="2963098"/>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81" name="Text Box 44"/>
          <p:cNvSpPr txBox="1">
            <a:spLocks noChangeArrowheads="1"/>
          </p:cNvSpPr>
          <p:nvPr>
            <p:custDataLst>
              <p:tags r:id="rId10"/>
            </p:custDataLst>
          </p:nvPr>
        </p:nvSpPr>
        <p:spPr bwMode="auto">
          <a:xfrm>
            <a:off x="1336385" y="2431348"/>
            <a:ext cx="1360968" cy="754053"/>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 89 %</a:t>
            </a:r>
            <a:br>
              <a:rPr lang="en-CA" sz="1300" dirty="0" smtClean="0"/>
            </a:br>
            <a:r>
              <a:rPr lang="en-CA" dirty="0" smtClean="0"/>
              <a:t>(n=935)</a:t>
            </a:r>
          </a:p>
          <a:p>
            <a:r>
              <a:rPr lang="en-CA" sz="1000" dirty="0" smtClean="0"/>
              <a:t>2013 : 90</a:t>
            </a:r>
            <a:r>
              <a:rPr lang="en-CA" dirty="0" smtClean="0"/>
              <a:t/>
            </a:r>
            <a:br>
              <a:rPr lang="en-CA" dirty="0" smtClean="0"/>
            </a:br>
            <a:r>
              <a:rPr lang="en-CA" dirty="0" smtClean="0"/>
              <a:t>(n=1166)</a:t>
            </a:r>
            <a:endParaRPr lang="en-CA" dirty="0"/>
          </a:p>
          <a:p>
            <a:endParaRPr lang="en-CA" sz="100" dirty="0"/>
          </a:p>
          <a:p>
            <a:r>
              <a:rPr lang="en-CA" sz="100" dirty="0" smtClean="0"/>
              <a:t>x</a:t>
            </a:r>
            <a:endParaRPr lang="en-CA" sz="100" dirty="0"/>
          </a:p>
        </p:txBody>
      </p:sp>
      <p:sp>
        <p:nvSpPr>
          <p:cNvPr id="84" name="AutoShape 10"/>
          <p:cNvSpPr>
            <a:spLocks/>
          </p:cNvSpPr>
          <p:nvPr>
            <p:custDataLst>
              <p:tags r:id="rId11"/>
            </p:custDataLst>
          </p:nvPr>
        </p:nvSpPr>
        <p:spPr bwMode="auto">
          <a:xfrm rot="5400000">
            <a:off x="1925429" y="1900870"/>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85" name="Text Box 44"/>
          <p:cNvSpPr txBox="1">
            <a:spLocks noChangeArrowheads="1"/>
          </p:cNvSpPr>
          <p:nvPr>
            <p:custDataLst>
              <p:tags r:id="rId12"/>
            </p:custDataLst>
          </p:nvPr>
        </p:nvSpPr>
        <p:spPr bwMode="auto">
          <a:xfrm>
            <a:off x="4874540" y="3363910"/>
            <a:ext cx="1089380" cy="754053"/>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 7 %</a:t>
            </a:r>
            <a:br>
              <a:rPr lang="en-CA" sz="1300" dirty="0" smtClean="0"/>
            </a:br>
            <a:r>
              <a:rPr lang="en-CA" dirty="0" smtClean="0"/>
              <a:t>(n=72)</a:t>
            </a:r>
          </a:p>
          <a:p>
            <a:r>
              <a:rPr lang="en-CA" sz="1000" dirty="0" smtClean="0"/>
              <a:t>2013 : 6 %</a:t>
            </a:r>
            <a:r>
              <a:rPr lang="en-CA" dirty="0" smtClean="0"/>
              <a:t/>
            </a:r>
            <a:br>
              <a:rPr lang="en-CA" dirty="0" smtClean="0"/>
            </a:br>
            <a:r>
              <a:rPr lang="en-CA" dirty="0" smtClean="0"/>
              <a:t>(n=76)</a:t>
            </a:r>
            <a:endParaRPr lang="en-CA" dirty="0"/>
          </a:p>
          <a:p>
            <a:endParaRPr lang="en-CA" sz="100" dirty="0"/>
          </a:p>
          <a:p>
            <a:r>
              <a:rPr lang="en-CA" sz="100" dirty="0" smtClean="0"/>
              <a:t>x</a:t>
            </a:r>
            <a:endParaRPr lang="en-CA" sz="100" dirty="0"/>
          </a:p>
        </p:txBody>
      </p:sp>
      <p:graphicFrame>
        <p:nvGraphicFramePr>
          <p:cNvPr id="15" name="Table 14"/>
          <p:cNvGraphicFramePr>
            <a:graphicFrameLocks noGrp="1"/>
          </p:cNvGraphicFramePr>
          <p:nvPr>
            <p:custDataLst>
              <p:tags r:id="rId13"/>
            </p:custDataLst>
            <p:extLst>
              <p:ext uri="{D42A27DB-BD31-4B8C-83A1-F6EECF244321}">
                <p14:modId xmlns:p14="http://schemas.microsoft.com/office/powerpoint/2010/main" val="1804144155"/>
              </p:ext>
            </p:extLst>
          </p:nvPr>
        </p:nvGraphicFramePr>
        <p:xfrm>
          <a:off x="311364" y="5623763"/>
          <a:ext cx="8442110" cy="596062"/>
        </p:xfrm>
        <a:graphic>
          <a:graphicData uri="http://schemas.openxmlformats.org/drawingml/2006/table">
            <a:tbl>
              <a:tblPr/>
              <a:tblGrid>
                <a:gridCol w="1688422"/>
                <a:gridCol w="1688422"/>
                <a:gridCol w="1688422"/>
                <a:gridCol w="1688422"/>
                <a:gridCol w="1688422"/>
              </a:tblGrid>
              <a:tr h="596062">
                <a:tc>
                  <a:txBody>
                    <a:bodyPr/>
                    <a:lstStyle/>
                    <a:p>
                      <a:pPr algn="ctr" fontAlgn="b"/>
                      <a:r>
                        <a:rPr lang="fr-CA" sz="1200" b="1" i="0" u="none" strike="noStrike" kern="1200" noProof="0" dirty="0" smtClean="0">
                          <a:solidFill>
                            <a:schemeClr val="tx1"/>
                          </a:solidFill>
                          <a:latin typeface="+mn-lt"/>
                          <a:ea typeface="+mn-ea"/>
                          <a:cs typeface="+mn-cs"/>
                        </a:rPr>
                        <a:t>Très probable</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noProof="0" dirty="0" smtClean="0">
                          <a:solidFill>
                            <a:schemeClr val="tx2"/>
                          </a:solidFill>
                          <a:latin typeface="Arial Narrow" pitchFamily="34" charset="0"/>
                        </a:rPr>
                        <a:t>                 (n=607)           (n=750)</a:t>
                      </a:r>
                    </a:p>
                    <a:p>
                      <a:pPr algn="ctr" fontAlgn="b"/>
                      <a:endParaRPr lang="fr-CA" sz="12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200" b="1" i="0" u="none" strike="noStrike" kern="1200" noProof="0" dirty="0" smtClean="0">
                          <a:solidFill>
                            <a:schemeClr val="tx1"/>
                          </a:solidFill>
                          <a:latin typeface="+mn-lt"/>
                          <a:ea typeface="+mn-ea"/>
                          <a:cs typeface="+mn-cs"/>
                        </a:rPr>
                        <a:t>Assez probable</a:t>
                      </a:r>
                    </a:p>
                    <a:p>
                      <a:pPr marL="0" marR="0" indent="0" algn="l" defTabSz="914400" rtl="0" eaLnBrk="1" fontAlgn="b" latinLnBrk="0" hangingPunct="1">
                        <a:lnSpc>
                          <a:spcPct val="100000"/>
                        </a:lnSpc>
                        <a:spcBef>
                          <a:spcPts val="0"/>
                        </a:spcBef>
                        <a:spcAft>
                          <a:spcPts val="0"/>
                        </a:spcAft>
                        <a:buClrTx/>
                        <a:buSzTx/>
                        <a:buFontTx/>
                        <a:buNone/>
                        <a:tabLst/>
                        <a:defRPr/>
                      </a:pPr>
                      <a:r>
                        <a:rPr lang="fr-CA" sz="1200" b="1" i="0" u="none" strike="noStrike" kern="1200" noProof="0" dirty="0" smtClean="0">
                          <a:solidFill>
                            <a:schemeClr val="tx1"/>
                          </a:solidFill>
                          <a:latin typeface="+mn-lt"/>
                          <a:ea typeface="+mn-ea"/>
                          <a:cs typeface="+mn-cs"/>
                        </a:rPr>
                        <a:t>              </a:t>
                      </a:r>
                      <a:r>
                        <a:rPr lang="fr-CA" sz="1050" b="0" i="0" u="none" strike="noStrike" kern="1200" noProof="0" dirty="0" smtClean="0">
                          <a:solidFill>
                            <a:schemeClr val="tx2"/>
                          </a:solidFill>
                          <a:latin typeface="Arial Narrow" pitchFamily="34" charset="0"/>
                          <a:ea typeface="+mn-ea"/>
                          <a:cs typeface="+mn-cs"/>
                        </a:rPr>
                        <a:t>(n=328) </a:t>
                      </a:r>
                      <a:r>
                        <a:rPr lang="fr-CA" sz="1200" b="1" i="0" u="none" strike="noStrike" kern="1200" noProof="0" dirty="0" smtClean="0">
                          <a:solidFill>
                            <a:schemeClr val="tx1"/>
                          </a:solidFill>
                          <a:latin typeface="+mn-lt"/>
                          <a:ea typeface="+mn-ea"/>
                          <a:cs typeface="+mn-cs"/>
                        </a:rPr>
                        <a:t>      </a:t>
                      </a:r>
                      <a:r>
                        <a:rPr lang="fr-CA" sz="1200" b="1" i="0" u="none" strike="noStrike" kern="1200" baseline="0" noProof="0" dirty="0" smtClean="0">
                          <a:solidFill>
                            <a:schemeClr val="tx1"/>
                          </a:solidFill>
                          <a:latin typeface="+mn-lt"/>
                          <a:ea typeface="+mn-ea"/>
                          <a:cs typeface="+mn-cs"/>
                        </a:rPr>
                        <a:t> </a:t>
                      </a:r>
                      <a:r>
                        <a:rPr lang="fr-CA" sz="1050" b="0" i="0" u="none" strike="noStrike" kern="1200" noProof="0" dirty="0" smtClean="0">
                          <a:solidFill>
                            <a:schemeClr val="tx2"/>
                          </a:solidFill>
                          <a:latin typeface="Arial Narrow" pitchFamily="34" charset="0"/>
                          <a:ea typeface="+mn-ea"/>
                          <a:cs typeface="+mn-cs"/>
                        </a:rPr>
                        <a:t>(n=416)</a:t>
                      </a:r>
                    </a:p>
                    <a:p>
                      <a:pPr algn="ctr" fontAlgn="b"/>
                      <a:endParaRPr lang="fr-CA" sz="12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200" b="1" i="0" u="none" strike="noStrike" kern="1200" noProof="0" dirty="0" smtClean="0">
                          <a:solidFill>
                            <a:schemeClr val="tx1"/>
                          </a:solidFill>
                          <a:latin typeface="+mn-lt"/>
                          <a:ea typeface="+mn-ea"/>
                          <a:cs typeface="+mn-cs"/>
                        </a:rPr>
                        <a:t>Assez improbable</a:t>
                      </a:r>
                    </a:p>
                    <a:p>
                      <a:pPr algn="l" fontAlgn="b"/>
                      <a:r>
                        <a:rPr lang="fr-CA" sz="1050" b="0" i="0" u="none" strike="noStrike" kern="1200" noProof="0" dirty="0" smtClean="0">
                          <a:solidFill>
                            <a:schemeClr val="tx2"/>
                          </a:solidFill>
                          <a:latin typeface="Arial Narrow" pitchFamily="34" charset="0"/>
                          <a:ea typeface="+mn-ea"/>
                          <a:cs typeface="+mn-cs"/>
                        </a:rPr>
                        <a:t>               (n=55)            (n=47)</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200" b="1" i="0" u="none" strike="noStrike" kern="1200" noProof="0" dirty="0" smtClean="0">
                          <a:solidFill>
                            <a:schemeClr val="tx1"/>
                          </a:solidFill>
                          <a:latin typeface="+mn-lt"/>
                          <a:ea typeface="+mn-ea"/>
                          <a:cs typeface="+mn-cs"/>
                        </a:rPr>
                        <a:t>Très</a:t>
                      </a:r>
                      <a:r>
                        <a:rPr lang="fr-CA" sz="1200" b="1" i="0" u="none" strike="noStrike" kern="1200" baseline="0" noProof="0" dirty="0" smtClean="0">
                          <a:solidFill>
                            <a:schemeClr val="tx1"/>
                          </a:solidFill>
                          <a:latin typeface="+mn-lt"/>
                          <a:ea typeface="+mn-ea"/>
                          <a:cs typeface="+mn-cs"/>
                        </a:rPr>
                        <a:t> improbable</a:t>
                      </a:r>
                      <a:endParaRPr lang="fr-CA" sz="1200" b="1" i="0" u="none" strike="noStrike" kern="1200" noProof="0" dirty="0" smtClean="0">
                        <a:solidFill>
                          <a:schemeClr val="tx1"/>
                        </a:solidFill>
                        <a:latin typeface="+mn-lt"/>
                        <a:ea typeface="+mn-ea"/>
                        <a:cs typeface="+mn-cs"/>
                      </a:endParaRPr>
                    </a:p>
                    <a:p>
                      <a:pPr marL="0" algn="l" defTabSz="914400" rtl="0" eaLnBrk="1" fontAlgn="b" latinLnBrk="0" hangingPunct="1"/>
                      <a:r>
                        <a:rPr lang="fr-CA" sz="1050" b="0" i="0" u="none" strike="noStrike" kern="1200" noProof="0" dirty="0" smtClean="0">
                          <a:solidFill>
                            <a:schemeClr val="tx2"/>
                          </a:solidFill>
                          <a:latin typeface="Arial Narrow" pitchFamily="34" charset="0"/>
                          <a:ea typeface="+mn-ea"/>
                          <a:cs typeface="+mn-cs"/>
                        </a:rPr>
                        <a:t>              (n=17)           (n=29)</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200" b="1" i="0" u="none" strike="noStrike" kern="1200" noProof="0" dirty="0" smtClean="0">
                          <a:solidFill>
                            <a:schemeClr val="tx1"/>
                          </a:solidFill>
                          <a:latin typeface="+mn-lt"/>
                          <a:ea typeface="+mn-ea"/>
                          <a:cs typeface="+mn-cs"/>
                        </a:rPr>
                        <a:t>Ne sait pas</a:t>
                      </a:r>
                      <a:r>
                        <a:rPr lang="fr-CA" sz="1200" b="1" i="0" u="none" strike="noStrike" kern="1200" baseline="0" noProof="0" dirty="0" smtClean="0">
                          <a:solidFill>
                            <a:schemeClr val="tx1"/>
                          </a:solidFill>
                          <a:latin typeface="+mn-lt"/>
                          <a:ea typeface="+mn-ea"/>
                          <a:cs typeface="+mn-cs"/>
                        </a:rPr>
                        <a:t> / incertain(e)</a:t>
                      </a:r>
                      <a:endParaRPr lang="fr-CA" sz="1200" b="1" i="0" u="none" strike="noStrike" kern="1200" noProof="0" dirty="0" smtClean="0">
                        <a:solidFill>
                          <a:schemeClr val="tx1"/>
                        </a:solidFill>
                        <a:latin typeface="+mn-lt"/>
                        <a:ea typeface="+mn-ea"/>
                        <a:cs typeface="+mn-cs"/>
                      </a:endParaRPr>
                    </a:p>
                    <a:p>
                      <a:pPr marL="0" algn="l" defTabSz="914400" rtl="0" eaLnBrk="1" fontAlgn="b" latinLnBrk="0" hangingPunct="1"/>
                      <a:r>
                        <a:rPr lang="fr-CA" sz="1050" b="0" i="0" u="none" strike="noStrike" kern="1200" noProof="0" dirty="0" smtClean="0">
                          <a:solidFill>
                            <a:schemeClr val="tx2"/>
                          </a:solidFill>
                          <a:latin typeface="Arial Narrow" pitchFamily="34" charset="0"/>
                          <a:ea typeface="+mn-ea"/>
                          <a:cs typeface="+mn-cs"/>
                        </a:rPr>
                        <a:t>            (n=37)            (n=48)</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Objectifs de recherche</a:t>
            </a:r>
          </a:p>
        </p:txBody>
      </p:sp>
      <p:sp>
        <p:nvSpPr>
          <p:cNvPr id="77827" name="Rectangle 3"/>
          <p:cNvSpPr>
            <a:spLocks noGrp="1" noChangeArrowheads="1"/>
          </p:cNvSpPr>
          <p:nvPr>
            <p:ph idx="1"/>
            <p:custDataLst>
              <p:tags r:id="rId2"/>
            </p:custDataLst>
          </p:nvPr>
        </p:nvSpPr>
        <p:spPr bwMode="auto">
          <a:xfrm>
            <a:off x="352425" y="928688"/>
            <a:ext cx="7740650" cy="5489575"/>
          </a:xfrm>
          <a:noFill/>
          <a:ln>
            <a:miter lim="800000"/>
            <a:headEnd/>
            <a:tailEnd/>
          </a:ln>
        </p:spPr>
        <p:txBody>
          <a:bodyPr vert="horz" wrap="square" numCol="1" anchor="t" anchorCtr="0" compatLnSpc="1">
            <a:prstTxWarp prst="textNoShape">
              <a:avLst/>
            </a:prstTxWarp>
          </a:bodyPr>
          <a:lstStyle/>
          <a:p>
            <a:pPr marL="0" indent="0">
              <a:lnSpc>
                <a:spcPct val="100000"/>
              </a:lnSpc>
              <a:spcBef>
                <a:spcPts val="600"/>
              </a:spcBef>
              <a:buFontTx/>
              <a:buNone/>
            </a:pPr>
            <a:r>
              <a:rPr lang="fr-CA" dirty="0" smtClean="0">
                <a:ea typeface="Times New Roman" pitchFamily="18" charset="0"/>
                <a:cs typeface="Arial" charset="0"/>
              </a:rPr>
              <a:t>Cette recherche a pour objectif principal de comprendre les raisons qui motivent les diplômés* des programmes de génie des universités canadiennes agréés par le Bureau d’agrément à faire une demande de permis ou non.   </a:t>
            </a:r>
          </a:p>
          <a:p>
            <a:pPr marL="0" indent="0">
              <a:lnSpc>
                <a:spcPct val="100000"/>
              </a:lnSpc>
              <a:spcBef>
                <a:spcPts val="600"/>
              </a:spcBef>
              <a:buFontTx/>
              <a:buNone/>
            </a:pPr>
            <a:r>
              <a:rPr lang="fr-CA" dirty="0" smtClean="0">
                <a:ea typeface="Times New Roman" pitchFamily="18" charset="0"/>
                <a:cs typeface="Arial" charset="0"/>
              </a:rPr>
              <a:t>Pour atteindre cet objectif, la recherche tente d’obtenir les renseignements suivants :</a:t>
            </a:r>
          </a:p>
          <a:p>
            <a:pPr marL="746125" lvl="1" indent="-169863">
              <a:lnSpc>
                <a:spcPct val="100000"/>
              </a:lnSpc>
              <a:spcBef>
                <a:spcPts val="600"/>
              </a:spcBef>
              <a:buFont typeface="Wingdings" pitchFamily="2" charset="2"/>
              <a:buChar char=""/>
            </a:pPr>
            <a:r>
              <a:rPr lang="fr-CA" sz="1800" dirty="0" smtClean="0">
                <a:ea typeface="Times New Roman" pitchFamily="18" charset="0"/>
                <a:cs typeface="Arial" charset="0"/>
              </a:rPr>
              <a:t>les plans de carrière ou de formation des finissants en génie; </a:t>
            </a:r>
          </a:p>
          <a:p>
            <a:pPr marL="746125" lvl="1" indent="-169863">
              <a:lnSpc>
                <a:spcPct val="100000"/>
              </a:lnSpc>
              <a:spcBef>
                <a:spcPts val="600"/>
              </a:spcBef>
              <a:buFont typeface="Wingdings" pitchFamily="2" charset="2"/>
              <a:buChar char=""/>
            </a:pPr>
            <a:r>
              <a:rPr lang="fr-CA" sz="1800" dirty="0" smtClean="0">
                <a:ea typeface="Times New Roman" pitchFamily="18" charset="0"/>
                <a:cs typeface="Arial" charset="0"/>
              </a:rPr>
              <a:t>le pourcentage de finissants qui a l’intention de faire carrière en génie et le pourcentage qui a l’intention de faire une demande de permis; </a:t>
            </a:r>
          </a:p>
          <a:p>
            <a:pPr marL="746125" lvl="1" indent="-169863">
              <a:lnSpc>
                <a:spcPct val="100000"/>
              </a:lnSpc>
              <a:spcBef>
                <a:spcPts val="600"/>
              </a:spcBef>
              <a:buFont typeface="Wingdings" pitchFamily="2" charset="2"/>
              <a:buChar char=""/>
            </a:pPr>
            <a:r>
              <a:rPr lang="fr-CA" sz="1800" dirty="0" smtClean="0">
                <a:ea typeface="Times New Roman" pitchFamily="18" charset="0"/>
                <a:cs typeface="Arial" charset="0"/>
              </a:rPr>
              <a:t>le niveau de connaissance des finissants en génie quant à la </a:t>
            </a:r>
            <a:r>
              <a:rPr lang="fr-CA" sz="1800" i="1" dirty="0" smtClean="0">
                <a:ea typeface="Times New Roman" pitchFamily="18" charset="0"/>
                <a:cs typeface="Arial" charset="0"/>
              </a:rPr>
              <a:t>Loi sur les ingénieurs </a:t>
            </a:r>
            <a:r>
              <a:rPr lang="fr-CA" sz="1800" dirty="0" smtClean="0">
                <a:ea typeface="Times New Roman" pitchFamily="18" charset="0"/>
                <a:cs typeface="Arial" charset="0"/>
              </a:rPr>
              <a:t>de leur province ou territoire.</a:t>
            </a:r>
          </a:p>
          <a:p>
            <a:pPr marL="576262" lvl="1" indent="0">
              <a:lnSpc>
                <a:spcPct val="100000"/>
              </a:lnSpc>
              <a:spcBef>
                <a:spcPts val="600"/>
              </a:spcBef>
              <a:buNone/>
            </a:pPr>
            <a:endParaRPr lang="fr-CA" sz="1800" dirty="0" smtClean="0">
              <a:ea typeface="Times New Roman" pitchFamily="18" charset="0"/>
              <a:cs typeface="Arial" charset="0"/>
            </a:endParaRPr>
          </a:p>
          <a:p>
            <a:pPr marL="576262" lvl="1" indent="0">
              <a:lnSpc>
                <a:spcPct val="100000"/>
              </a:lnSpc>
              <a:spcBef>
                <a:spcPts val="600"/>
              </a:spcBef>
              <a:buNone/>
            </a:pPr>
            <a:endParaRPr lang="fr-CA" sz="1800" dirty="0">
              <a:ea typeface="Times New Roman" pitchFamily="18" charset="0"/>
              <a:cs typeface="Arial" charset="0"/>
            </a:endParaRPr>
          </a:p>
          <a:p>
            <a:pPr marL="576262" lvl="1" indent="0">
              <a:lnSpc>
                <a:spcPct val="100000"/>
              </a:lnSpc>
              <a:spcBef>
                <a:spcPts val="600"/>
              </a:spcBef>
              <a:buNone/>
            </a:pPr>
            <a:endParaRPr lang="fr-CA" sz="1800" dirty="0" smtClean="0">
              <a:ea typeface="Times New Roman" pitchFamily="18" charset="0"/>
              <a:cs typeface="Arial" charset="0"/>
            </a:endParaRPr>
          </a:p>
          <a:p>
            <a:pPr marL="576262" lvl="1" indent="0">
              <a:lnSpc>
                <a:spcPct val="100000"/>
              </a:lnSpc>
              <a:spcBef>
                <a:spcPts val="600"/>
              </a:spcBef>
              <a:buNone/>
            </a:pPr>
            <a:endParaRPr lang="fr-CA" sz="1800" dirty="0" smtClean="0">
              <a:ea typeface="Times New Roman" pitchFamily="18" charset="0"/>
              <a:cs typeface="Arial" charset="0"/>
            </a:endParaRPr>
          </a:p>
          <a:p>
            <a:pPr marL="576262" lvl="1" indent="0">
              <a:lnSpc>
                <a:spcPct val="100000"/>
              </a:lnSpc>
              <a:spcBef>
                <a:spcPts val="600"/>
              </a:spcBef>
              <a:buNone/>
            </a:pPr>
            <a:endParaRPr lang="fr-CA" sz="1800" dirty="0">
              <a:ea typeface="Times New Roman" pitchFamily="18" charset="0"/>
              <a:cs typeface="Arial" charset="0"/>
            </a:endParaRPr>
          </a:p>
          <a:p>
            <a:pPr marL="576262" lvl="1" indent="0">
              <a:lnSpc>
                <a:spcPct val="100000"/>
              </a:lnSpc>
              <a:spcBef>
                <a:spcPts val="600"/>
              </a:spcBef>
              <a:buNone/>
            </a:pPr>
            <a:r>
              <a:rPr lang="fr-CA" sz="1800" dirty="0" smtClean="0">
                <a:ea typeface="Times New Roman" pitchFamily="18" charset="0"/>
                <a:cs typeface="Arial" charset="0"/>
              </a:rPr>
              <a:t>*</a:t>
            </a:r>
            <a:r>
              <a:rPr lang="fr-CA" sz="1400" i="1" dirty="0" smtClean="0">
                <a:ea typeface="Times New Roman" pitchFamily="18" charset="0"/>
                <a:cs typeface="Arial" charset="0"/>
              </a:rPr>
              <a:t>Dans le présent rapport, l’emploi du masculin pour désigner des personnes n’a d’autres fins que celle d’alléger le texte.</a:t>
            </a:r>
          </a:p>
          <a:p>
            <a:pPr marL="746125" lvl="1" indent="-169863">
              <a:lnSpc>
                <a:spcPct val="100000"/>
              </a:lnSpc>
              <a:spcBef>
                <a:spcPts val="600"/>
              </a:spcBef>
              <a:buFont typeface="Wingdings" pitchFamily="2" charset="2"/>
              <a:buNone/>
            </a:pPr>
            <a:endParaRPr lang="fr-CA" sz="1800" dirty="0" smtClean="0">
              <a:ea typeface="Times New Roman" pitchFamily="18" charset="0"/>
              <a:cs typeface="Arial" charset="0"/>
            </a:endParaRPr>
          </a:p>
        </p:txBody>
      </p:sp>
      <p:sp>
        <p:nvSpPr>
          <p:cNvPr id="77828"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ED6B69F3-8103-414A-8369-DF1314B0D4BB}" type="slidenum">
              <a:rPr lang="en-US"/>
              <a:pPr/>
              <a:t>3</a:t>
            </a:fld>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Pays envisagé pour la demande de permis</a:t>
            </a:r>
          </a:p>
        </p:txBody>
      </p:sp>
      <p:graphicFrame>
        <p:nvGraphicFramePr>
          <p:cNvPr id="36" name="Object 5"/>
          <p:cNvGraphicFramePr>
            <a:graphicFrameLocks noGrp="1" noChangeAspect="1"/>
          </p:cNvGraphicFramePr>
          <p:nvPr>
            <p:ph idx="1"/>
            <p:custDataLst>
              <p:tags r:id="rId2"/>
            </p:custDataLst>
            <p:extLst>
              <p:ext uri="{D42A27DB-BD31-4B8C-83A1-F6EECF244321}">
                <p14:modId xmlns:p14="http://schemas.microsoft.com/office/powerpoint/2010/main" val="247486727"/>
              </p:ext>
            </p:extLst>
          </p:nvPr>
        </p:nvGraphicFramePr>
        <p:xfrm>
          <a:off x="2329521" y="1935124"/>
          <a:ext cx="6111952" cy="4102564"/>
        </p:xfrm>
        <a:graphic>
          <a:graphicData uri="http://schemas.openxmlformats.org/drawingml/2006/chart">
            <c:chart xmlns:c="http://schemas.openxmlformats.org/drawingml/2006/chart" xmlns:r="http://schemas.openxmlformats.org/officeDocument/2006/relationships" r:id="rId13"/>
          </a:graphicData>
        </a:graphic>
      </p:graphicFrame>
      <p:sp>
        <p:nvSpPr>
          <p:cNvPr id="16388"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20611447-89BD-451B-9136-C122716D6C32}" type="slidenum">
              <a:rPr lang="en-US"/>
              <a:pPr/>
              <a:t>30</a:t>
            </a:fld>
            <a:endParaRPr lang="en-US" dirty="0"/>
          </a:p>
        </p:txBody>
      </p:sp>
      <p:sp>
        <p:nvSpPr>
          <p:cNvPr id="16389" name="Text Box 3"/>
          <p:cNvSpPr txBox="1">
            <a:spLocks noChangeArrowheads="1"/>
          </p:cNvSpPr>
          <p:nvPr>
            <p:custDataLst>
              <p:tags r:id="rId4"/>
            </p:custDataLst>
          </p:nvPr>
        </p:nvSpPr>
        <p:spPr bwMode="auto">
          <a:xfrm>
            <a:off x="315332" y="6272174"/>
            <a:ext cx="8474075" cy="307777"/>
          </a:xfrm>
          <a:prstGeom prst="rect">
            <a:avLst/>
          </a:prstGeom>
          <a:noFill/>
          <a:ln w="25400">
            <a:noFill/>
            <a:miter lim="800000"/>
            <a:headEnd/>
            <a:tailEnd/>
          </a:ln>
        </p:spPr>
        <p:txBody>
          <a:bodyPr>
            <a:spAutoFit/>
          </a:bodyPr>
          <a:lstStyle/>
          <a:p>
            <a:pPr algn="l"/>
            <a:r>
              <a:rPr lang="en-US" sz="700" dirty="0" smtClean="0">
                <a:solidFill>
                  <a:schemeClr val="tx1"/>
                </a:solidFill>
              </a:rPr>
              <a:t>Q25. </a:t>
            </a:r>
            <a:r>
              <a:rPr lang="fr-CA" sz="700" dirty="0">
                <a:solidFill>
                  <a:schemeClr val="tx1"/>
                </a:solidFill>
              </a:rPr>
              <a:t>Dans quel pays ou quelle région prévoyez-vous faire une demande de permis d’exercice</a:t>
            </a:r>
            <a:r>
              <a:rPr lang="en-US" sz="700" dirty="0" smtClean="0">
                <a:solidFill>
                  <a:schemeClr val="tx1"/>
                </a:solidFill>
              </a:rPr>
              <a:t>? </a:t>
            </a:r>
            <a:br>
              <a:rPr lang="en-US" sz="700" dirty="0" smtClean="0">
                <a:solidFill>
                  <a:schemeClr val="tx1"/>
                </a:solidFill>
              </a:rPr>
            </a:br>
            <a:r>
              <a:rPr lang="en-US" sz="700" dirty="0" smtClean="0">
                <a:solidFill>
                  <a:schemeClr val="tx1"/>
                </a:solidFill>
              </a:rPr>
              <a:t>Base : </a:t>
            </a:r>
            <a:r>
              <a:rPr lang="fr-CA" sz="700" dirty="0" smtClean="0">
                <a:solidFill>
                  <a:schemeClr val="tx1"/>
                </a:solidFill>
              </a:rPr>
              <a:t>Les répondants </a:t>
            </a:r>
            <a:r>
              <a:rPr lang="fr-CA" sz="700" dirty="0">
                <a:solidFill>
                  <a:schemeClr val="tx1"/>
                </a:solidFill>
              </a:rPr>
              <a:t>qui prévoient faire une demande de permis d’exercice</a:t>
            </a:r>
            <a:r>
              <a:rPr lang="en-US" sz="700" dirty="0" smtClean="0">
                <a:solidFill>
                  <a:schemeClr val="tx1"/>
                </a:solidFill>
              </a:rPr>
              <a:t>, 2013 (n=2288); 2014 (n=1815)</a:t>
            </a:r>
            <a:endParaRPr lang="en-US" sz="700" dirty="0">
              <a:solidFill>
                <a:schemeClr val="tx1"/>
              </a:solidFill>
            </a:endParaRPr>
          </a:p>
        </p:txBody>
      </p:sp>
      <p:sp>
        <p:nvSpPr>
          <p:cNvPr id="16403" name="Text Box 21"/>
          <p:cNvSpPr txBox="1">
            <a:spLocks noChangeArrowheads="1"/>
          </p:cNvSpPr>
          <p:nvPr>
            <p:custDataLst>
              <p:tags r:id="rId5"/>
            </p:custDataLst>
          </p:nvPr>
        </p:nvSpPr>
        <p:spPr bwMode="auto">
          <a:xfrm>
            <a:off x="5628514" y="4517268"/>
            <a:ext cx="1341246" cy="276999"/>
          </a:xfrm>
          <a:prstGeom prst="rect">
            <a:avLst/>
          </a:prstGeom>
          <a:noFill/>
          <a:ln w="25400" algn="ctr">
            <a:noFill/>
            <a:miter lim="800000"/>
            <a:headEnd/>
            <a:tailEnd/>
          </a:ln>
        </p:spPr>
        <p:txBody>
          <a:bodyPr wrap="square">
            <a:spAutoFit/>
          </a:bodyPr>
          <a:lstStyle/>
          <a:p>
            <a:r>
              <a:rPr lang="fr-CA" sz="1200" dirty="0" smtClean="0"/>
              <a:t>À l’étranger</a:t>
            </a:r>
            <a:endParaRPr lang="fr-CA" sz="1200" dirty="0"/>
          </a:p>
        </p:txBody>
      </p:sp>
      <p:sp>
        <p:nvSpPr>
          <p:cNvPr id="16404" name="Text Box 23"/>
          <p:cNvSpPr txBox="1">
            <a:spLocks noChangeArrowheads="1"/>
          </p:cNvSpPr>
          <p:nvPr>
            <p:custDataLst>
              <p:tags r:id="rId6"/>
            </p:custDataLst>
          </p:nvPr>
        </p:nvSpPr>
        <p:spPr bwMode="auto">
          <a:xfrm>
            <a:off x="1066490" y="1573911"/>
            <a:ext cx="6992938" cy="304800"/>
          </a:xfrm>
          <a:prstGeom prst="rect">
            <a:avLst/>
          </a:prstGeom>
          <a:noFill/>
          <a:ln w="25400" algn="ctr">
            <a:noFill/>
            <a:miter lim="800000"/>
            <a:headEnd/>
            <a:tailEnd/>
          </a:ln>
        </p:spPr>
        <p:txBody>
          <a:bodyPr>
            <a:spAutoFit/>
          </a:bodyPr>
          <a:lstStyle/>
          <a:p>
            <a:r>
              <a:rPr lang="fr-CA" sz="1400" dirty="0">
                <a:solidFill>
                  <a:srgbClr val="003399"/>
                </a:solidFill>
                <a:latin typeface="+mj-lt"/>
              </a:rPr>
              <a:t>Dans quel pays ou quelle région prévoyez-vous faire une demande de permis d’exercice</a:t>
            </a:r>
            <a:r>
              <a:rPr lang="en-CA" sz="1400" dirty="0" smtClean="0">
                <a:solidFill>
                  <a:srgbClr val="003399"/>
                </a:solidFill>
                <a:latin typeface="+mj-lt"/>
              </a:rPr>
              <a:t>?</a:t>
            </a:r>
            <a:endParaRPr lang="en-CA" sz="1400" dirty="0">
              <a:solidFill>
                <a:srgbClr val="003399"/>
              </a:solidFill>
              <a:latin typeface="+mj-lt"/>
            </a:endParaRPr>
          </a:p>
        </p:txBody>
      </p:sp>
      <p:sp>
        <p:nvSpPr>
          <p:cNvPr id="16405" name="Text Box 24"/>
          <p:cNvSpPr txBox="1">
            <a:spLocks noChangeArrowheads="1"/>
          </p:cNvSpPr>
          <p:nvPr>
            <p:custDataLst>
              <p:tags r:id="rId7"/>
            </p:custDataLst>
          </p:nvPr>
        </p:nvSpPr>
        <p:spPr bwMode="auto">
          <a:xfrm>
            <a:off x="3189249" y="6037688"/>
            <a:ext cx="5252224" cy="215444"/>
          </a:xfrm>
          <a:prstGeom prst="rect">
            <a:avLst/>
          </a:prstGeom>
          <a:noFill/>
          <a:ln w="25400" algn="ctr">
            <a:noFill/>
            <a:miter lim="800000"/>
            <a:headEnd/>
            <a:tailEnd/>
          </a:ln>
        </p:spPr>
        <p:txBody>
          <a:bodyPr wrap="square">
            <a:spAutoFit/>
          </a:bodyPr>
          <a:lstStyle/>
          <a:p>
            <a:pPr algn="r">
              <a:defRPr/>
            </a:pPr>
            <a:r>
              <a:rPr lang="fr-CA" sz="800" i="1" dirty="0" smtClean="0">
                <a:solidFill>
                  <a:schemeClr val="tx1"/>
                </a:solidFill>
                <a:latin typeface="+mj-lt"/>
              </a:rPr>
              <a:t>Comme les répondants pouvaient donner plusieurs réponses, il est possible que le total dépasse 100 %. </a:t>
            </a:r>
            <a:endParaRPr lang="fr-CA" sz="800" i="1" dirty="0">
              <a:solidFill>
                <a:schemeClr val="tx1"/>
              </a:solidFill>
              <a:latin typeface="+mj-lt"/>
            </a:endParaRPr>
          </a:p>
        </p:txBody>
      </p:sp>
      <p:sp>
        <p:nvSpPr>
          <p:cNvPr id="35" name="Content Placeholder 33"/>
          <p:cNvSpPr txBox="1">
            <a:spLocks/>
          </p:cNvSpPr>
          <p:nvPr>
            <p:custDataLst>
              <p:tags r:id="rId8"/>
            </p:custDataLst>
          </p:nvPr>
        </p:nvSpPr>
        <p:spPr>
          <a:xfrm>
            <a:off x="352424" y="756463"/>
            <a:ext cx="8445887"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Pratiquement tous les étudiants qui ont l’intention de faire un jour une demande de permis d’exercice prévoient le faire au Canada. Deux étudiants sur dix envisagent de faire une demande aux États-Unis, tandis qu’un plus petit nombre envisage de le faire à l’étranger.  </a:t>
            </a:r>
            <a:endParaRPr lang="fr-CA" sz="1400" b="0" dirty="0">
              <a:solidFill>
                <a:schemeClr val="tx1"/>
              </a:solidFill>
              <a:latin typeface="+mj-lt"/>
            </a:endParaRPr>
          </a:p>
        </p:txBody>
      </p:sp>
      <p:sp>
        <p:nvSpPr>
          <p:cNvPr id="37" name="AutoShape 10"/>
          <p:cNvSpPr>
            <a:spLocks/>
          </p:cNvSpPr>
          <p:nvPr>
            <p:custDataLst>
              <p:tags r:id="rId9"/>
            </p:custDataLst>
          </p:nvPr>
        </p:nvSpPr>
        <p:spPr bwMode="auto">
          <a:xfrm rot="10800000">
            <a:off x="3986734" y="3923067"/>
            <a:ext cx="182880" cy="146304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4" name="Text Box 30"/>
          <p:cNvSpPr txBox="1">
            <a:spLocks noChangeArrowheads="1"/>
          </p:cNvSpPr>
          <p:nvPr>
            <p:custDataLst>
              <p:tags r:id="rId10"/>
            </p:custDataLst>
          </p:nvPr>
        </p:nvSpPr>
        <p:spPr bwMode="auto">
          <a:xfrm>
            <a:off x="4295655" y="4292950"/>
            <a:ext cx="1332859" cy="723275"/>
          </a:xfrm>
          <a:prstGeom prst="rect">
            <a:avLst/>
          </a:prstGeom>
          <a:noFill/>
          <a:ln w="12700" algn="ctr">
            <a:solidFill>
              <a:schemeClr val="tx1">
                <a:lumMod val="50000"/>
              </a:schemeClr>
            </a:solidFill>
            <a:miter lim="800000"/>
            <a:headEnd/>
            <a:tailEnd/>
          </a:ln>
        </p:spPr>
        <p:txBody>
          <a:bodyPr wrap="square">
            <a:spAutoFit/>
          </a:bodyPr>
          <a:lstStyle/>
          <a:p>
            <a:r>
              <a:rPr lang="en-CA" sz="1200" dirty="0" smtClean="0"/>
              <a:t>2014 : 16 %</a:t>
            </a:r>
            <a:r>
              <a:rPr lang="en-CA" dirty="0" smtClean="0"/>
              <a:t>     </a:t>
            </a:r>
            <a:r>
              <a:rPr lang="en-CA" sz="700" dirty="0"/>
              <a:t>(</a:t>
            </a:r>
            <a:r>
              <a:rPr lang="en-CA" sz="700" dirty="0" smtClean="0"/>
              <a:t>n=242)</a:t>
            </a:r>
          </a:p>
          <a:p>
            <a:r>
              <a:rPr lang="en-CA" sz="1000" dirty="0" smtClean="0"/>
              <a:t>2013 : 16 %</a:t>
            </a:r>
            <a:r>
              <a:rPr lang="en-CA" sz="700" dirty="0" smtClean="0"/>
              <a:t/>
            </a:r>
            <a:br>
              <a:rPr lang="en-CA" sz="700" dirty="0" smtClean="0"/>
            </a:br>
            <a:r>
              <a:rPr lang="en-CA" sz="700" dirty="0" smtClean="0"/>
              <a:t>(n=288)</a:t>
            </a:r>
            <a:endParaRPr lang="en-CA" sz="700" dirty="0"/>
          </a:p>
        </p:txBody>
      </p:sp>
      <p:graphicFrame>
        <p:nvGraphicFramePr>
          <p:cNvPr id="14" name="Table 13"/>
          <p:cNvGraphicFramePr>
            <a:graphicFrameLocks noGrp="1"/>
          </p:cNvGraphicFramePr>
          <p:nvPr>
            <p:custDataLst>
              <p:tags r:id="rId11"/>
            </p:custDataLst>
            <p:extLst>
              <p:ext uri="{D42A27DB-BD31-4B8C-83A1-F6EECF244321}">
                <p14:modId xmlns:p14="http://schemas.microsoft.com/office/powerpoint/2010/main" val="3743128914"/>
              </p:ext>
            </p:extLst>
          </p:nvPr>
        </p:nvGraphicFramePr>
        <p:xfrm>
          <a:off x="1152525" y="2072640"/>
          <a:ext cx="1409700" cy="3869242"/>
        </p:xfrm>
        <a:graphic>
          <a:graphicData uri="http://schemas.openxmlformats.org/drawingml/2006/table">
            <a:tbl>
              <a:tblPr/>
              <a:tblGrid>
                <a:gridCol w="1409700"/>
              </a:tblGrid>
              <a:tr h="231648">
                <a:tc>
                  <a:txBody>
                    <a:bodyPr/>
                    <a:lstStyle/>
                    <a:p>
                      <a:pPr marL="0" algn="r" defTabSz="914400" rtl="0" eaLnBrk="1" fontAlgn="ctr" latinLnBrk="0" hangingPunct="1"/>
                      <a:r>
                        <a:rPr lang="fr-CA" sz="1400" b="1" i="0" u="none" strike="noStrike" kern="1200" noProof="0" dirty="0" smtClean="0">
                          <a:solidFill>
                            <a:schemeClr val="tx1"/>
                          </a:solidFill>
                          <a:latin typeface="+mn-lt"/>
                          <a:ea typeface="+mn-ea"/>
                          <a:cs typeface="+mn-cs"/>
                        </a:rPr>
                        <a:t>Canada</a:t>
                      </a:r>
                      <a:endParaRPr lang="fr-CA" sz="1200" b="1" i="0" u="none" strike="noStrike" kern="1200" noProof="0" dirty="0">
                        <a:solidFill>
                          <a:schemeClr val="tx1"/>
                        </a:solidFill>
                        <a:latin typeface="+mn-lt"/>
                        <a:ea typeface="+mn-ea"/>
                        <a:cs typeface="+mn-cs"/>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269748">
                <a:tc>
                  <a:txBody>
                    <a:bodyPr/>
                    <a:lstStyle/>
                    <a:p>
                      <a:pPr algn="r" fontAlgn="b"/>
                      <a:r>
                        <a:rPr lang="fr-CA" sz="900" b="0" i="0" u="none" strike="noStrike" noProof="0" dirty="0" smtClean="0">
                          <a:solidFill>
                            <a:schemeClr val="tx2"/>
                          </a:solidFill>
                          <a:latin typeface="Arial Narrow" pitchFamily="34" charset="0"/>
                        </a:rPr>
                        <a:t>(n=1797)</a:t>
                      </a:r>
                    </a:p>
                    <a:p>
                      <a:pPr algn="r" fontAlgn="b"/>
                      <a:r>
                        <a:rPr lang="fr-CA" sz="900" b="0" i="0" u="none" strike="noStrike" noProof="0" dirty="0" smtClean="0">
                          <a:solidFill>
                            <a:schemeClr val="tx2"/>
                          </a:solidFill>
                          <a:latin typeface="Arial Narrow" pitchFamily="34" charset="0"/>
                        </a:rPr>
                        <a:t>(n=2260)</a:t>
                      </a:r>
                      <a:endParaRPr lang="fr-CA" sz="9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9882">
                <a:tc>
                  <a:txBody>
                    <a:bodyPr/>
                    <a:lstStyle/>
                    <a:p>
                      <a:pPr marL="0" algn="r" defTabSz="914400" rtl="0" eaLnBrk="1" fontAlgn="ctr" latinLnBrk="0" hangingPunct="1"/>
                      <a:r>
                        <a:rPr lang="fr-CA" sz="1400" b="1" i="0" u="none" strike="noStrike" kern="1200" noProof="0" dirty="0" smtClean="0">
                          <a:solidFill>
                            <a:schemeClr val="tx1"/>
                          </a:solidFill>
                          <a:latin typeface="+mn-lt"/>
                          <a:ea typeface="+mn-ea"/>
                          <a:cs typeface="+mn-cs"/>
                        </a:rPr>
                        <a:t>É.­-U.</a:t>
                      </a:r>
                      <a:endParaRPr lang="fr-CA" sz="1200" b="1" i="0" u="none" strike="noStrike" kern="1200" noProof="0" dirty="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83722">
                <a:tc>
                  <a:txBody>
                    <a:bodyPr/>
                    <a:lstStyle/>
                    <a:p>
                      <a:pPr algn="r" fontAlgn="b"/>
                      <a:r>
                        <a:rPr lang="fr-CA" sz="900" b="0" i="0" u="none" strike="noStrike" noProof="0" dirty="0" smtClean="0">
                          <a:latin typeface="Arial Narrow" pitchFamily="34" charset="0"/>
                        </a:rPr>
                        <a:t>(n=378)</a:t>
                      </a:r>
                      <a:endParaRPr lang="fr-CA" sz="900" b="0" i="0" u="none" strike="noStrike" noProof="0" dirty="0" smtClean="0">
                        <a:solidFill>
                          <a:schemeClr val="tx2"/>
                        </a:solidFill>
                        <a:latin typeface="Arial Narrow" pitchFamily="34" charset="0"/>
                      </a:endParaRPr>
                    </a:p>
                    <a:p>
                      <a:pPr algn="r" fontAlgn="b"/>
                      <a:r>
                        <a:rPr lang="fr-CA" sz="900" b="0" i="0" u="none" strike="noStrike" noProof="0" dirty="0" smtClean="0">
                          <a:solidFill>
                            <a:schemeClr val="tx2"/>
                          </a:solidFill>
                          <a:latin typeface="Arial Narrow" pitchFamily="34" charset="0"/>
                        </a:rPr>
                        <a:t>(n=420)</a:t>
                      </a:r>
                      <a:endParaRPr lang="fr-CA" sz="9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64003">
                <a:tc>
                  <a:txBody>
                    <a:bodyPr/>
                    <a:lstStyle/>
                    <a:p>
                      <a:pPr marL="0" algn="r" defTabSz="914400" rtl="0" eaLnBrk="1" fontAlgn="ctr" latinLnBrk="0" hangingPunct="1"/>
                      <a:r>
                        <a:rPr lang="fr-CA" sz="1400" b="1" i="0" u="none" strike="noStrike" kern="1200" noProof="0" dirty="0" smtClean="0">
                          <a:solidFill>
                            <a:schemeClr val="tx1"/>
                          </a:solidFill>
                          <a:latin typeface="+mn-lt"/>
                          <a:ea typeface="+mn-ea"/>
                          <a:cs typeface="+mn-cs"/>
                        </a:rPr>
                        <a:t>Europe</a:t>
                      </a:r>
                      <a:endParaRPr lang="fr-CA" sz="1200" b="1" i="0" u="none" strike="noStrike" kern="1200" noProof="0" dirty="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70367">
                <a:tc>
                  <a:txBody>
                    <a:bodyPr/>
                    <a:lstStyle/>
                    <a:p>
                      <a:pPr algn="r" fontAlgn="b"/>
                      <a:r>
                        <a:rPr lang="fr-CA" sz="900" b="0" i="0" u="none" strike="noStrike" noProof="0" dirty="0" smtClean="0">
                          <a:solidFill>
                            <a:schemeClr val="tx2"/>
                          </a:solidFill>
                          <a:latin typeface="Arial Narrow" pitchFamily="34" charset="0"/>
                        </a:rPr>
                        <a:t> (n=152)</a:t>
                      </a:r>
                    </a:p>
                    <a:p>
                      <a:pPr algn="r" fontAlgn="b"/>
                      <a:r>
                        <a:rPr lang="fr-CA" sz="900" b="0" i="0" u="none" strike="noStrike" noProof="0" dirty="0" smtClean="0">
                          <a:solidFill>
                            <a:schemeClr val="tx2"/>
                          </a:solidFill>
                          <a:latin typeface="Arial Narrow" pitchFamily="34" charset="0"/>
                        </a:rPr>
                        <a:t>(n=185)</a:t>
                      </a:r>
                      <a:endParaRPr lang="fr-CA" sz="9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9733">
                <a:tc>
                  <a:txBody>
                    <a:bodyPr/>
                    <a:lstStyle/>
                    <a:p>
                      <a:pPr marL="0" algn="r" defTabSz="914400" rtl="0" eaLnBrk="1" fontAlgn="ctr" latinLnBrk="0" hangingPunct="1"/>
                      <a:r>
                        <a:rPr lang="fr-CA" sz="1400" b="1" i="0" u="none" strike="noStrike" kern="1200" noProof="0" dirty="0" smtClean="0">
                          <a:solidFill>
                            <a:schemeClr val="tx1"/>
                          </a:solidFill>
                          <a:latin typeface="+mn-lt"/>
                          <a:ea typeface="+mn-ea"/>
                          <a:cs typeface="+mn-cs"/>
                        </a:rPr>
                        <a:t>Asie</a:t>
                      </a:r>
                      <a:endParaRPr lang="fr-CA" sz="1200" b="1" i="0" u="none" strike="noStrike" kern="1200" noProof="0" dirty="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573196">
                <a:tc>
                  <a:txBody>
                    <a:bodyPr/>
                    <a:lstStyle/>
                    <a:p>
                      <a:pPr algn="r" fontAlgn="b"/>
                      <a:r>
                        <a:rPr lang="fr-CA" sz="900" b="0" i="0" u="none" strike="noStrike" noProof="0" dirty="0" smtClean="0">
                          <a:solidFill>
                            <a:schemeClr val="tx2"/>
                          </a:solidFill>
                          <a:latin typeface="Arial Narrow" pitchFamily="34" charset="0"/>
                        </a:rPr>
                        <a:t> (n=90)</a:t>
                      </a:r>
                    </a:p>
                    <a:p>
                      <a:pPr algn="r" fontAlgn="b"/>
                      <a:r>
                        <a:rPr lang="fr-CA" sz="900" b="0" i="0" u="none" strike="noStrike" noProof="0" dirty="0" smtClean="0">
                          <a:solidFill>
                            <a:schemeClr val="tx2"/>
                          </a:solidFill>
                          <a:latin typeface="Arial Narrow" pitchFamily="34" charset="0"/>
                        </a:rPr>
                        <a:t>(n=103)</a:t>
                      </a:r>
                      <a:endParaRPr lang="fr-CA" sz="9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5072">
                <a:tc>
                  <a:txBody>
                    <a:bodyPr/>
                    <a:lstStyle/>
                    <a:p>
                      <a:pPr marL="0" algn="r" defTabSz="914400" rtl="0" eaLnBrk="1" fontAlgn="ctr" latinLnBrk="0" hangingPunct="1"/>
                      <a:r>
                        <a:rPr lang="fr-CA" sz="1400" b="1" i="0" u="none" strike="noStrike" kern="1200" noProof="0" dirty="0" smtClean="0">
                          <a:solidFill>
                            <a:schemeClr val="tx1"/>
                          </a:solidFill>
                          <a:latin typeface="+mn-lt"/>
                          <a:ea typeface="+mn-ea"/>
                          <a:cs typeface="+mn-cs"/>
                        </a:rPr>
                        <a:t>Autre</a:t>
                      </a:r>
                      <a:endParaRPr lang="fr-CA" sz="1200" b="1" i="0" u="none" strike="noStrike" kern="1200" noProof="0" dirty="0">
                        <a:solidFill>
                          <a:schemeClr val="tx1"/>
                        </a:solidFill>
                        <a:latin typeface="+mn-lt"/>
                        <a:ea typeface="+mn-ea"/>
                        <a:cs typeface="+mn-cs"/>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64245">
                <a:tc>
                  <a:txBody>
                    <a:bodyPr/>
                    <a:lstStyle/>
                    <a:p>
                      <a:pPr algn="r" fontAlgn="b"/>
                      <a:r>
                        <a:rPr lang="en-US" sz="900" b="0" i="0" u="none" strike="noStrike" dirty="0">
                          <a:solidFill>
                            <a:schemeClr val="tx2"/>
                          </a:solidFill>
                          <a:latin typeface="Arial Narrow" pitchFamily="34" charset="0"/>
                        </a:rPr>
                        <a:t> </a:t>
                      </a:r>
                      <a:r>
                        <a:rPr lang="en-US" sz="900" b="0" i="0" u="none" strike="noStrike" dirty="0" smtClean="0">
                          <a:solidFill>
                            <a:schemeClr val="tx2"/>
                          </a:solidFill>
                          <a:latin typeface="Arial Narrow" pitchFamily="34" charset="0"/>
                        </a:rPr>
                        <a:t>(n=46)</a:t>
                      </a:r>
                    </a:p>
                    <a:p>
                      <a:pPr algn="r" fontAlgn="b"/>
                      <a:r>
                        <a:rPr lang="en-US" sz="900" b="0" i="0" u="none" strike="noStrike" dirty="0" smtClean="0">
                          <a:solidFill>
                            <a:schemeClr val="tx2"/>
                          </a:solidFill>
                          <a:latin typeface="Arial Narrow" pitchFamily="34" charset="0"/>
                        </a:rPr>
                        <a:t>(n=60)</a:t>
                      </a:r>
                      <a:endParaRPr lang="en-US" sz="9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9"/>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Province envisagée pour la demande de permis</a:t>
            </a:r>
          </a:p>
        </p:txBody>
      </p:sp>
      <p:graphicFrame>
        <p:nvGraphicFramePr>
          <p:cNvPr id="59" name="Object 3"/>
          <p:cNvGraphicFramePr>
            <a:graphicFrameLocks noGrp="1" noChangeAspect="1"/>
          </p:cNvGraphicFramePr>
          <p:nvPr>
            <p:ph idx="1"/>
            <p:custDataLst>
              <p:tags r:id="rId2"/>
            </p:custDataLst>
            <p:extLst>
              <p:ext uri="{D42A27DB-BD31-4B8C-83A1-F6EECF244321}">
                <p14:modId xmlns:p14="http://schemas.microsoft.com/office/powerpoint/2010/main" val="644853768"/>
              </p:ext>
            </p:extLst>
          </p:nvPr>
        </p:nvGraphicFramePr>
        <p:xfrm>
          <a:off x="462858" y="1500809"/>
          <a:ext cx="8169275" cy="4817565"/>
        </p:xfrm>
        <a:graphic>
          <a:graphicData uri="http://schemas.openxmlformats.org/drawingml/2006/chart">
            <c:chart xmlns:c="http://schemas.openxmlformats.org/drawingml/2006/chart" xmlns:r="http://schemas.openxmlformats.org/officeDocument/2006/relationships" r:id="rId8"/>
          </a:graphicData>
        </a:graphic>
      </p:graphicFrame>
      <p:sp>
        <p:nvSpPr>
          <p:cNvPr id="17412"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0DE813F9-1FB3-4988-90F9-227C0440AC91}" type="slidenum">
              <a:rPr lang="en-US"/>
              <a:pPr/>
              <a:t>31</a:t>
            </a:fld>
            <a:endParaRPr lang="en-US" dirty="0"/>
          </a:p>
        </p:txBody>
      </p:sp>
      <p:sp>
        <p:nvSpPr>
          <p:cNvPr id="17440" name="Text Box 40"/>
          <p:cNvSpPr txBox="1">
            <a:spLocks noChangeArrowheads="1"/>
          </p:cNvSpPr>
          <p:nvPr>
            <p:custDataLst>
              <p:tags r:id="rId4"/>
            </p:custDataLst>
          </p:nvPr>
        </p:nvSpPr>
        <p:spPr bwMode="auto">
          <a:xfrm>
            <a:off x="423746" y="6371217"/>
            <a:ext cx="8069379" cy="338554"/>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Q26. </a:t>
            </a:r>
            <a:r>
              <a:rPr lang="fr-CA" sz="800" dirty="0">
                <a:solidFill>
                  <a:schemeClr val="tx1"/>
                </a:solidFill>
                <a:latin typeface="+mj-lt"/>
              </a:rPr>
              <a:t>Dans quelles provinces ou quels territoires prévoyez-vous faire demande de permis </a:t>
            </a:r>
            <a:r>
              <a:rPr lang="fr-CA" sz="800" dirty="0" smtClean="0">
                <a:solidFill>
                  <a:schemeClr val="tx1"/>
                </a:solidFill>
                <a:latin typeface="+mj-lt"/>
              </a:rPr>
              <a:t>d’exercice?</a:t>
            </a:r>
            <a:r>
              <a:rPr lang="en-US" sz="800" dirty="0" smtClean="0">
                <a:solidFill>
                  <a:schemeClr val="tx1"/>
                </a:solidFill>
                <a:latin typeface="+mj-lt"/>
              </a:rPr>
              <a:t> Base : </a:t>
            </a:r>
            <a:r>
              <a:rPr lang="fr-CA" sz="800" dirty="0" smtClean="0">
                <a:solidFill>
                  <a:schemeClr val="tx1"/>
                </a:solidFill>
                <a:latin typeface="+mj-lt"/>
              </a:rPr>
              <a:t>Les répondants </a:t>
            </a:r>
            <a:r>
              <a:rPr lang="fr-CA" sz="800" dirty="0">
                <a:solidFill>
                  <a:schemeClr val="tx1"/>
                </a:solidFill>
                <a:latin typeface="+mj-lt"/>
              </a:rPr>
              <a:t>qui prévoient faire une demande de permis au Canada</a:t>
            </a:r>
            <a:r>
              <a:rPr lang="en-US" sz="800" dirty="0" smtClean="0">
                <a:solidFill>
                  <a:schemeClr val="tx1"/>
                </a:solidFill>
                <a:latin typeface="+mj-lt"/>
              </a:rPr>
              <a:t>, 2013 (n=2260); 2014 (n=1797)</a:t>
            </a:r>
            <a:endParaRPr lang="en-US" sz="800" dirty="0">
              <a:solidFill>
                <a:schemeClr val="tx1"/>
              </a:solidFill>
              <a:latin typeface="+mj-lt"/>
            </a:endParaRPr>
          </a:p>
        </p:txBody>
      </p:sp>
      <p:sp>
        <p:nvSpPr>
          <p:cNvPr id="58" name="Content Placeholder 33"/>
          <p:cNvSpPr txBox="1">
            <a:spLocks/>
          </p:cNvSpPr>
          <p:nvPr>
            <p:custDataLst>
              <p:tags r:id="rId5"/>
            </p:custDataLst>
          </p:nvPr>
        </p:nvSpPr>
        <p:spPr>
          <a:xfrm>
            <a:off x="559086" y="716659"/>
            <a:ext cx="8058150"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Près de la moitié des étudiants qui ont l’intention faire une demande de permis d’exercice prévoit le faire en Ontario, le tiers envisage de faire une demande en Alberta, trois sur dix en Colombie-Britannique et deux sur dix au Québec. </a:t>
            </a:r>
            <a:endParaRPr lang="fr-CA" sz="1800" b="0" dirty="0">
              <a:solidFill>
                <a:schemeClr val="tx1"/>
              </a:solidFill>
              <a:latin typeface="+mn-lt"/>
            </a:endParaRPr>
          </a:p>
        </p:txBody>
      </p:sp>
      <p:graphicFrame>
        <p:nvGraphicFramePr>
          <p:cNvPr id="20" name="Table 19"/>
          <p:cNvGraphicFramePr>
            <a:graphicFrameLocks noGrp="1"/>
          </p:cNvGraphicFramePr>
          <p:nvPr>
            <p:custDataLst>
              <p:tags r:id="rId6"/>
            </p:custDataLst>
            <p:extLst>
              <p:ext uri="{D42A27DB-BD31-4B8C-83A1-F6EECF244321}">
                <p14:modId xmlns:p14="http://schemas.microsoft.com/office/powerpoint/2010/main" val="2538392155"/>
              </p:ext>
            </p:extLst>
          </p:nvPr>
        </p:nvGraphicFramePr>
        <p:xfrm>
          <a:off x="583509" y="1597152"/>
          <a:ext cx="2476148" cy="4717400"/>
        </p:xfrm>
        <a:graphic>
          <a:graphicData uri="http://schemas.openxmlformats.org/drawingml/2006/table">
            <a:tbl>
              <a:tblPr/>
              <a:tblGrid>
                <a:gridCol w="2476148"/>
              </a:tblGrid>
              <a:tr h="109728">
                <a:tc>
                  <a:txBody>
                    <a:bodyPr/>
                    <a:lstStyle/>
                    <a:p>
                      <a:pPr algn="r" fontAlgn="b"/>
                      <a:r>
                        <a:rPr lang="fr-CA" sz="1000" b="1" i="0" u="none" strike="noStrike" noProof="0" dirty="0" smtClean="0">
                          <a:latin typeface="+mn-lt"/>
                        </a:rPr>
                        <a:t>Ontario</a:t>
                      </a:r>
                      <a:endParaRPr lang="fr-CA" sz="1000" b="1" i="0" u="none" strike="noStrike" noProof="0" dirty="0">
                        <a:latin typeface="+mn-lt"/>
                      </a:endParaRPr>
                    </a:p>
                  </a:txBody>
                  <a:tcPr marL="5644" marR="5644" marT="5644" marB="0" anchor="b">
                    <a:lnL>
                      <a:noFill/>
                    </a:lnL>
                    <a:lnR>
                      <a:noFill/>
                    </a:lnR>
                    <a:lnT>
                      <a:noFill/>
                    </a:lnT>
                    <a:lnB>
                      <a:noFill/>
                    </a:lnB>
                    <a:lnTlToBr w="12700" cmpd="sng">
                      <a:noFill/>
                      <a:prstDash val="solid"/>
                    </a:lnTlToBr>
                    <a:lnBlToTr w="12700" cmpd="sng">
                      <a:noFill/>
                      <a:prstDash val="solid"/>
                    </a:lnBlToTr>
                  </a:tcPr>
                </a:tc>
              </a:tr>
              <a:tr h="192476">
                <a:tc>
                  <a:txBody>
                    <a:bodyPr/>
                    <a:lstStyle/>
                    <a:p>
                      <a:pPr algn="r" fontAlgn="b"/>
                      <a:r>
                        <a:rPr lang="fr-CA" sz="700" b="0" i="0" u="none" strike="noStrike" noProof="0" dirty="0" smtClean="0">
                          <a:solidFill>
                            <a:schemeClr val="tx2"/>
                          </a:solidFill>
                          <a:latin typeface="Arial Narrow" pitchFamily="34" charset="0"/>
                        </a:rPr>
                        <a:t>(n=923)</a:t>
                      </a:r>
                    </a:p>
                    <a:p>
                      <a:pPr algn="r" fontAlgn="b"/>
                      <a:r>
                        <a:rPr lang="fr-CA" sz="700" b="0" i="0" u="none" strike="noStrike" noProof="0" dirty="0" smtClean="0">
                          <a:solidFill>
                            <a:schemeClr val="tx2"/>
                          </a:solidFill>
                          <a:latin typeface="Arial Narrow" pitchFamily="34" charset="0"/>
                        </a:rPr>
                        <a:t>(n=1139)</a:t>
                      </a:r>
                      <a:endParaRPr lang="fr-CA" sz="7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5016">
                <a:tc>
                  <a:txBody>
                    <a:bodyPr/>
                    <a:lstStyle/>
                    <a:p>
                      <a:pPr algn="r" fontAlgn="b"/>
                      <a:r>
                        <a:rPr lang="fr-CA" sz="1000" b="1" i="0" u="none" strike="noStrike" noProof="0" dirty="0" smtClean="0">
                          <a:latin typeface="+mn-lt"/>
                        </a:rPr>
                        <a:t>Alberta</a:t>
                      </a:r>
                      <a:endParaRPr lang="fr-CA" sz="10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189528">
                <a:tc>
                  <a:txBody>
                    <a:bodyPr/>
                    <a:lstStyle/>
                    <a:p>
                      <a:pPr algn="r" fontAlgn="b"/>
                      <a:r>
                        <a:rPr lang="fr-CA" sz="700" b="0" i="0" u="none" strike="noStrike" noProof="0" dirty="0" smtClean="0">
                          <a:latin typeface="Arial Narrow" pitchFamily="34" charset="0"/>
                        </a:rPr>
                        <a:t> </a:t>
                      </a:r>
                      <a:r>
                        <a:rPr lang="fr-CA" sz="700" b="0" i="0" u="none" strike="noStrike" noProof="0" dirty="0" smtClean="0">
                          <a:solidFill>
                            <a:schemeClr val="tx2"/>
                          </a:solidFill>
                          <a:latin typeface="Arial Narrow" pitchFamily="34" charset="0"/>
                        </a:rPr>
                        <a:t>(n=583)</a:t>
                      </a:r>
                    </a:p>
                    <a:p>
                      <a:pPr algn="r" fontAlgn="b"/>
                      <a:r>
                        <a:rPr lang="fr-CA" sz="700" b="0" i="0" u="none" strike="noStrike" noProof="0" dirty="0" smtClean="0">
                          <a:solidFill>
                            <a:schemeClr val="tx2"/>
                          </a:solidFill>
                          <a:latin typeface="Arial Narrow" pitchFamily="34" charset="0"/>
                        </a:rPr>
                        <a:t>(n=747)</a:t>
                      </a:r>
                      <a:endParaRPr lang="fr-CA" sz="7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8820">
                <a:tc>
                  <a:txBody>
                    <a:bodyPr/>
                    <a:lstStyle/>
                    <a:p>
                      <a:pPr algn="r" fontAlgn="b"/>
                      <a:r>
                        <a:rPr lang="fr-CA" sz="1000" b="1" i="0" u="none" strike="noStrike" baseline="0" noProof="0" dirty="0" smtClean="0">
                          <a:latin typeface="+mn-lt"/>
                        </a:rPr>
                        <a:t>Colombie-Britannique</a:t>
                      </a:r>
                      <a:endParaRPr lang="fr-CA" sz="10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58292">
                <a:tc>
                  <a:txBody>
                    <a:bodyPr/>
                    <a:lstStyle/>
                    <a:p>
                      <a:pPr algn="r" fontAlgn="b"/>
                      <a:r>
                        <a:rPr lang="fr-CA" sz="700" b="0" i="0" u="none" strike="noStrike" noProof="0" dirty="0" smtClean="0">
                          <a:solidFill>
                            <a:schemeClr val="tx2"/>
                          </a:solidFill>
                          <a:latin typeface="Arial Narrow" pitchFamily="34" charset="0"/>
                        </a:rPr>
                        <a:t> (n=484)</a:t>
                      </a:r>
                    </a:p>
                    <a:p>
                      <a:pPr algn="r" fontAlgn="b"/>
                      <a:r>
                        <a:rPr lang="fr-CA" sz="700" b="0" i="0" u="none" strike="noStrike" noProof="0" dirty="0" smtClean="0">
                          <a:solidFill>
                            <a:schemeClr val="tx2"/>
                          </a:solidFill>
                          <a:latin typeface="Arial Narrow" pitchFamily="34" charset="0"/>
                        </a:rPr>
                        <a:t>(n=681)</a:t>
                      </a:r>
                      <a:endParaRPr lang="fr-CA" sz="7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4632">
                <a:tc>
                  <a:txBody>
                    <a:bodyPr/>
                    <a:lstStyle/>
                    <a:p>
                      <a:pPr algn="r" fontAlgn="b"/>
                      <a:r>
                        <a:rPr lang="fr-CA" sz="1000" b="1" i="0" u="none" strike="noStrike" noProof="0" dirty="0" smtClean="0">
                          <a:latin typeface="+mn-lt"/>
                        </a:rPr>
                        <a:t>Québec</a:t>
                      </a:r>
                      <a:endParaRPr lang="fr-CA" sz="10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173852">
                <a:tc>
                  <a:txBody>
                    <a:bodyPr/>
                    <a:lstStyle/>
                    <a:p>
                      <a:pPr algn="r" fontAlgn="b"/>
                      <a:r>
                        <a:rPr lang="fr-CA" sz="700" b="0" i="0" u="none" strike="noStrike" noProof="0" dirty="0" smtClean="0">
                          <a:solidFill>
                            <a:schemeClr val="tx2"/>
                          </a:solidFill>
                          <a:latin typeface="Arial Narrow" pitchFamily="34" charset="0"/>
                        </a:rPr>
                        <a:t>(n=363)</a:t>
                      </a:r>
                    </a:p>
                    <a:p>
                      <a:pPr algn="r" fontAlgn="b"/>
                      <a:r>
                        <a:rPr lang="fr-CA" sz="700" b="0" i="0" u="none" strike="noStrike" noProof="0" dirty="0" smtClean="0">
                          <a:solidFill>
                            <a:schemeClr val="tx2"/>
                          </a:solidFill>
                          <a:latin typeface="Arial Narrow" pitchFamily="34" charset="0"/>
                        </a:rPr>
                        <a:t>(n=437)</a:t>
                      </a:r>
                      <a:endParaRPr lang="fr-CA" sz="7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6768">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CA" sz="1000" b="1" i="0" u="none" strike="noStrike" noProof="0" dirty="0" smtClean="0">
                          <a:latin typeface="+mn-lt"/>
                        </a:rPr>
                        <a:t>Saskatchewan</a:t>
                      </a: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189528">
                <a:tc>
                  <a:txBody>
                    <a:bodyPr/>
                    <a:lstStyle/>
                    <a:p>
                      <a:pPr algn="r" fontAlgn="b"/>
                      <a:r>
                        <a:rPr lang="fr-CA" sz="700" b="0" i="0" u="none" strike="noStrike" noProof="0" dirty="0" smtClean="0">
                          <a:solidFill>
                            <a:schemeClr val="tx2"/>
                          </a:solidFill>
                          <a:latin typeface="Arial Narrow" pitchFamily="34" charset="0"/>
                        </a:rPr>
                        <a:t>(n=116)</a:t>
                      </a:r>
                    </a:p>
                    <a:p>
                      <a:pPr algn="r" fontAlgn="b"/>
                      <a:r>
                        <a:rPr lang="fr-CA" sz="700" b="0" i="0" u="none" strike="noStrike" noProof="0" dirty="0" smtClean="0">
                          <a:solidFill>
                            <a:schemeClr val="tx2"/>
                          </a:solidFill>
                          <a:latin typeface="Arial Narrow" pitchFamily="34" charset="0"/>
                        </a:rPr>
                        <a:t>(n=138)</a:t>
                      </a:r>
                      <a:endParaRPr lang="fr-CA" sz="7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14248">
                <a:tc>
                  <a:txBody>
                    <a:bodyPr/>
                    <a:lstStyle/>
                    <a:p>
                      <a:pPr algn="r" fontAlgn="b"/>
                      <a:r>
                        <a:rPr lang="fr-CA" sz="1000" b="1" i="0" u="none" strike="noStrike" noProof="0" dirty="0" smtClean="0">
                          <a:latin typeface="+mn-lt"/>
                        </a:rPr>
                        <a:t>Nouveau-</a:t>
                      </a:r>
                      <a:r>
                        <a:rPr lang="fr-CA" sz="1000" b="1" i="0" u="none" strike="noStrike" baseline="0" noProof="0" dirty="0" smtClean="0">
                          <a:latin typeface="+mn-lt"/>
                        </a:rPr>
                        <a:t>Brunswick</a:t>
                      </a:r>
                      <a:endParaRPr lang="fr-CA" sz="10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82676">
                <a:tc>
                  <a:txBody>
                    <a:bodyPr/>
                    <a:lstStyle/>
                    <a:p>
                      <a:pPr marL="0" algn="r" defTabSz="914400" rtl="0" eaLnBrk="1" fontAlgn="b" latinLnBrk="0" hangingPunct="1"/>
                      <a:r>
                        <a:rPr lang="fr-CA" sz="700" b="0" i="0" u="none" strike="noStrike" kern="1200" noProof="0" dirty="0" smtClean="0">
                          <a:solidFill>
                            <a:schemeClr val="tx2"/>
                          </a:solidFill>
                          <a:latin typeface="Arial Narrow" pitchFamily="34" charset="0"/>
                          <a:ea typeface="+mn-ea"/>
                          <a:cs typeface="+mn-cs"/>
                        </a:rPr>
                        <a:t>(n=75)</a:t>
                      </a:r>
                    </a:p>
                    <a:p>
                      <a:pPr marL="0" algn="r" defTabSz="914400" rtl="0" eaLnBrk="1" fontAlgn="b" latinLnBrk="0" hangingPunct="1"/>
                      <a:r>
                        <a:rPr lang="fr-CA" sz="700" b="0" i="0" u="none" strike="noStrike" kern="1200" noProof="0" dirty="0" smtClean="0">
                          <a:solidFill>
                            <a:schemeClr val="tx2"/>
                          </a:solidFill>
                          <a:latin typeface="Arial Narrow" pitchFamily="34" charset="0"/>
                          <a:ea typeface="+mn-ea"/>
                          <a:cs typeface="+mn-cs"/>
                        </a:rPr>
                        <a:t>(n=102)</a:t>
                      </a:r>
                      <a:endParaRPr lang="fr-CA" sz="700" b="0" i="0" u="none" strike="noStrike" kern="1200" noProof="0" dirty="0">
                        <a:solidFill>
                          <a:schemeClr val="tx2"/>
                        </a:solidFill>
                        <a:latin typeface="Arial Narrow" pitchFamily="34" charset="0"/>
                        <a:ea typeface="+mn-ea"/>
                        <a:cs typeface="+mn-cs"/>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2436">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CA" sz="1000" b="1" i="0" u="none" strike="noStrike" noProof="0" dirty="0" smtClean="0">
                          <a:latin typeface="+mn-lt"/>
                        </a:rPr>
                        <a:t>Nouvelle-Écosse</a:t>
                      </a:r>
                    </a:p>
                  </a:txBody>
                  <a:tcPr marL="5644" marR="5644" marT="5644"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9528">
                <a:tc>
                  <a:txBody>
                    <a:bodyPr/>
                    <a:lstStyle/>
                    <a:p>
                      <a:pPr algn="r" fontAlgn="b"/>
                      <a:r>
                        <a:rPr lang="fr-CA" sz="700" b="0" i="0" u="none" strike="noStrike" noProof="0" dirty="0" smtClean="0">
                          <a:solidFill>
                            <a:schemeClr val="tx2"/>
                          </a:solidFill>
                          <a:latin typeface="Arial Narrow" pitchFamily="34" charset="0"/>
                        </a:rPr>
                        <a:t>(n=71)</a:t>
                      </a:r>
                    </a:p>
                    <a:p>
                      <a:pPr algn="r" fontAlgn="b"/>
                      <a:r>
                        <a:rPr lang="fr-CA" sz="700" b="0" i="0" u="none" strike="noStrike" noProof="0" dirty="0" smtClean="0">
                          <a:solidFill>
                            <a:schemeClr val="tx2"/>
                          </a:solidFill>
                          <a:latin typeface="Arial Narrow" pitchFamily="34" charset="0"/>
                        </a:rPr>
                        <a:t>(n=80)</a:t>
                      </a:r>
                      <a:endParaRPr lang="fr-CA" sz="7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1856">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CA" sz="1000" b="1" i="0" u="none" strike="noStrike" noProof="0" dirty="0" smtClean="0">
                          <a:latin typeface="+mn-lt"/>
                        </a:rPr>
                        <a:t>Manitoba</a:t>
                      </a: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189528">
                <a:tc>
                  <a:txBody>
                    <a:bodyPr/>
                    <a:lstStyle/>
                    <a:p>
                      <a:pPr algn="r" fontAlgn="b"/>
                      <a:r>
                        <a:rPr lang="fr-CA" sz="700" b="0" i="0" u="none" strike="noStrike" noProof="0" dirty="0" smtClean="0">
                          <a:solidFill>
                            <a:schemeClr val="tx2"/>
                          </a:solidFill>
                          <a:latin typeface="Arial Narrow" pitchFamily="34" charset="0"/>
                        </a:rPr>
                        <a:t>(n=62)</a:t>
                      </a:r>
                    </a:p>
                    <a:p>
                      <a:pPr algn="r" fontAlgn="b"/>
                      <a:r>
                        <a:rPr lang="fr-CA" sz="700" b="0" i="0" u="none" strike="noStrike" noProof="0" dirty="0" smtClean="0">
                          <a:solidFill>
                            <a:schemeClr val="tx2"/>
                          </a:solidFill>
                          <a:latin typeface="Arial Narrow" pitchFamily="34" charset="0"/>
                        </a:rPr>
                        <a:t>(n=60)</a:t>
                      </a:r>
                      <a:endParaRPr lang="fr-CA" sz="7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6620">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CA" sz="1000" b="1" i="0" u="none" strike="noStrike" noProof="0" dirty="0" smtClean="0">
                          <a:latin typeface="+mn-lt"/>
                        </a:rPr>
                        <a:t>Terre-Neuve-et-Labrador</a:t>
                      </a: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3908">
                <a:tc>
                  <a:txBody>
                    <a:bodyPr/>
                    <a:lstStyle/>
                    <a:p>
                      <a:pPr algn="r" fontAlgn="b"/>
                      <a:r>
                        <a:rPr lang="fr-CA" sz="700" b="0" i="0" u="none" strike="noStrike" noProof="0" dirty="0" smtClean="0">
                          <a:solidFill>
                            <a:schemeClr val="tx2"/>
                          </a:solidFill>
                          <a:latin typeface="Arial Narrow" pitchFamily="34" charset="0"/>
                        </a:rPr>
                        <a:t>(n=60)</a:t>
                      </a:r>
                    </a:p>
                    <a:p>
                      <a:pPr algn="r" fontAlgn="b"/>
                      <a:r>
                        <a:rPr lang="fr-CA" sz="700" b="0" i="0" u="none" strike="noStrike" noProof="0" dirty="0" smtClean="0">
                          <a:solidFill>
                            <a:schemeClr val="tx2"/>
                          </a:solidFill>
                          <a:latin typeface="Arial Narrow" pitchFamily="34" charset="0"/>
                        </a:rPr>
                        <a:t>(n=54)</a:t>
                      </a:r>
                      <a:endParaRPr lang="fr-CA" sz="7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7272">
                <a:tc>
                  <a:txBody>
                    <a:bodyPr/>
                    <a:lstStyle/>
                    <a:p>
                      <a:pPr algn="r" fontAlgn="b"/>
                      <a:r>
                        <a:rPr lang="fr-CA" sz="1000" b="1" i="0" u="none" strike="noStrike" kern="1200" noProof="0" dirty="0" smtClean="0">
                          <a:solidFill>
                            <a:schemeClr val="tx1"/>
                          </a:solidFill>
                          <a:latin typeface="+mn-lt"/>
                          <a:ea typeface="+mn-ea"/>
                          <a:cs typeface="+mn-cs"/>
                        </a:rPr>
                        <a:t>Yukon/Territoires du Nord-Ouest/Nunavut</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0411">
                <a:tc>
                  <a:txBody>
                    <a:bodyPr/>
                    <a:lstStyle/>
                    <a:p>
                      <a:pPr algn="r" fontAlgn="b"/>
                      <a:r>
                        <a:rPr lang="fr-CA" sz="700" b="0" i="0" u="none" strike="noStrike" noProof="0" dirty="0" smtClean="0">
                          <a:solidFill>
                            <a:schemeClr val="tx2"/>
                          </a:solidFill>
                          <a:latin typeface="Arial Narrow" pitchFamily="34" charset="0"/>
                        </a:rPr>
                        <a:t>(n=31)</a:t>
                      </a:r>
                    </a:p>
                    <a:p>
                      <a:pPr algn="r" fontAlgn="b"/>
                      <a:r>
                        <a:rPr lang="fr-CA" sz="700" b="0" i="0" u="none" strike="noStrike" noProof="0" dirty="0" smtClean="0">
                          <a:solidFill>
                            <a:schemeClr val="tx2"/>
                          </a:solidFill>
                          <a:latin typeface="Arial Narrow" pitchFamily="34" charset="0"/>
                        </a:rPr>
                        <a:t>(n=35)</a:t>
                      </a:r>
                      <a:endParaRPr lang="fr-CA" sz="7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8768">
                <a:tc>
                  <a:txBody>
                    <a:bodyPr/>
                    <a:lstStyle/>
                    <a:p>
                      <a:pPr algn="r" fontAlgn="b"/>
                      <a:r>
                        <a:rPr lang="fr-CA" sz="1000" b="1" i="0" u="none" strike="noStrike" kern="1200" noProof="0" dirty="0" smtClean="0">
                          <a:solidFill>
                            <a:schemeClr val="tx1"/>
                          </a:solidFill>
                          <a:latin typeface="+mn-lt"/>
                          <a:ea typeface="+mn-ea"/>
                          <a:cs typeface="+mn-cs"/>
                        </a:rPr>
                        <a:t>Île-du-Prince-Édouard</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64795">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noProof="0" dirty="0" smtClean="0">
                          <a:solidFill>
                            <a:schemeClr val="tx2"/>
                          </a:solidFill>
                          <a:latin typeface="Arial Narrow" pitchFamily="34" charset="0"/>
                        </a:rPr>
                        <a:t>(n=26)</a:t>
                      </a:r>
                    </a:p>
                    <a:p>
                      <a:pPr marL="0" marR="0" indent="0" algn="r" defTabSz="914400" rtl="0" eaLnBrk="1" fontAlgn="b" latinLnBrk="0" hangingPunct="1">
                        <a:lnSpc>
                          <a:spcPct val="100000"/>
                        </a:lnSpc>
                        <a:spcBef>
                          <a:spcPts val="0"/>
                        </a:spcBef>
                        <a:spcAft>
                          <a:spcPts val="0"/>
                        </a:spcAft>
                        <a:buClrTx/>
                        <a:buSzTx/>
                        <a:buFontTx/>
                        <a:buNone/>
                        <a:tabLst/>
                        <a:defRPr/>
                      </a:pPr>
                      <a:r>
                        <a:rPr lang="fr-CA" sz="700" b="0" i="0" u="none" strike="noStrike" noProof="0" dirty="0" smtClean="0">
                          <a:solidFill>
                            <a:schemeClr val="tx2"/>
                          </a:solidFill>
                          <a:latin typeface="Arial Narrow" pitchFamily="34" charset="0"/>
                        </a:rPr>
                        <a:t>(n=27)</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0512">
                <a:tc>
                  <a:txBody>
                    <a:bodyPr/>
                    <a:lstStyle/>
                    <a:p>
                      <a:pPr algn="r" fontAlgn="b"/>
                      <a:r>
                        <a:rPr lang="fr-CA" sz="1000" b="1" i="0" u="none" strike="noStrike" noProof="0" dirty="0" smtClean="0">
                          <a:latin typeface="+mn-lt"/>
                        </a:rPr>
                        <a:t>Ne sait pas / incertain(e)</a:t>
                      </a:r>
                      <a:endParaRPr lang="fr-CA" sz="10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189528">
                <a:tc>
                  <a:txBody>
                    <a:bodyPr/>
                    <a:lstStyle/>
                    <a:p>
                      <a:pPr marL="0" algn="r" defTabSz="914400" rtl="0" eaLnBrk="1" fontAlgn="b" latinLnBrk="0" hangingPunct="1"/>
                      <a:r>
                        <a:rPr lang="en-US" sz="700" b="0" i="0" u="none" strike="noStrike" kern="1200" dirty="0" smtClean="0">
                          <a:solidFill>
                            <a:schemeClr val="tx2"/>
                          </a:solidFill>
                          <a:latin typeface="Arial Narrow" pitchFamily="34" charset="0"/>
                          <a:ea typeface="+mn-ea"/>
                          <a:cs typeface="+mn-cs"/>
                        </a:rPr>
                        <a:t>(n=77)</a:t>
                      </a:r>
                    </a:p>
                    <a:p>
                      <a:pPr marL="0" algn="r" defTabSz="914400" rtl="0" eaLnBrk="1" fontAlgn="b" latinLnBrk="0" hangingPunct="1"/>
                      <a:r>
                        <a:rPr lang="en-US" sz="700" b="0" i="0" u="none" strike="noStrike" kern="1200" dirty="0" smtClean="0">
                          <a:solidFill>
                            <a:schemeClr val="tx2"/>
                          </a:solidFill>
                          <a:latin typeface="Arial Narrow" pitchFamily="34" charset="0"/>
                          <a:ea typeface="+mn-ea"/>
                          <a:cs typeface="+mn-cs"/>
                        </a:rPr>
                        <a:t>(n=78)</a:t>
                      </a:r>
                      <a:endParaRPr lang="en-US" sz="700" b="0" i="0" u="none" strike="noStrike" kern="1200" dirty="0">
                        <a:solidFill>
                          <a:schemeClr val="tx2"/>
                        </a:solidFill>
                        <a:latin typeface="Arial Narrow" pitchFamily="34" charset="0"/>
                        <a:ea typeface="+mn-ea"/>
                        <a:cs typeface="+mn-cs"/>
                      </a:endParaRPr>
                    </a:p>
                  </a:txBody>
                  <a:tcPr marL="5644" marR="5644" marT="5644" marB="0">
                    <a:lnL>
                      <a:noFill/>
                    </a:lnL>
                    <a:lnR>
                      <a:noFill/>
                    </a:lnR>
                    <a:lnT>
                      <a:noFill/>
                    </a:lnT>
                    <a:lnB>
                      <a:noFill/>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4"/>
          <p:cNvSpPr>
            <a:spLocks noGrp="1" noChangeArrowheads="1"/>
          </p:cNvSpPr>
          <p:nvPr>
            <p:ph type="ctrTitle"/>
            <p:custDataLst>
              <p:tags r:id="rId1"/>
            </p:custDataLst>
          </p:nvPr>
        </p:nvSpPr>
        <p:spPr>
          <a:xfrm>
            <a:off x="144463" y="3073664"/>
            <a:ext cx="4416425" cy="720197"/>
          </a:xfrm>
        </p:spPr>
        <p:txBody>
          <a:bodyPr/>
          <a:lstStyle/>
          <a:p>
            <a:pPr fontAlgn="auto">
              <a:spcAft>
                <a:spcPts val="0"/>
              </a:spcAft>
              <a:defRPr/>
            </a:pPr>
            <a:r>
              <a:rPr lang="fr-CA" sz="2600" dirty="0" smtClean="0">
                <a:solidFill>
                  <a:schemeClr val="accent6"/>
                </a:solidFill>
              </a:rPr>
              <a:t>Connaissance du permis d’exercice</a:t>
            </a:r>
          </a:p>
        </p:txBody>
      </p:sp>
      <p:sp>
        <p:nvSpPr>
          <p:cNvPr id="87043"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6E1D7830-9125-41D9-AA75-8F99908381FD}" type="slidenum">
              <a:rPr lang="en-US"/>
              <a:pPr/>
              <a:t>32</a:t>
            </a:fld>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Réglementation du génie</a:t>
            </a:r>
          </a:p>
        </p:txBody>
      </p:sp>
      <p:graphicFrame>
        <p:nvGraphicFramePr>
          <p:cNvPr id="23" name="Object 5"/>
          <p:cNvGraphicFramePr>
            <a:graphicFrameLocks noGrp="1" noChangeAspect="1"/>
          </p:cNvGraphicFramePr>
          <p:nvPr>
            <p:ph idx="1"/>
            <p:custDataLst>
              <p:tags r:id="rId2"/>
            </p:custDataLst>
            <p:extLst>
              <p:ext uri="{D42A27DB-BD31-4B8C-83A1-F6EECF244321}">
                <p14:modId xmlns:p14="http://schemas.microsoft.com/office/powerpoint/2010/main" val="1236289926"/>
              </p:ext>
            </p:extLst>
          </p:nvPr>
        </p:nvGraphicFramePr>
        <p:xfrm>
          <a:off x="414375" y="1845681"/>
          <a:ext cx="8344287" cy="4146550"/>
        </p:xfrm>
        <a:graphic>
          <a:graphicData uri="http://schemas.openxmlformats.org/drawingml/2006/chart">
            <c:chart xmlns:c="http://schemas.openxmlformats.org/drawingml/2006/chart" xmlns:r="http://schemas.openxmlformats.org/officeDocument/2006/relationships" r:id="rId9"/>
          </a:graphicData>
        </a:graphic>
      </p:graphicFrame>
      <p:sp>
        <p:nvSpPr>
          <p:cNvPr id="18436"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CA13231F-3604-498D-A930-1561D4D6CC13}" type="slidenum">
              <a:rPr lang="en-US"/>
              <a:pPr/>
              <a:t>33</a:t>
            </a:fld>
            <a:endParaRPr lang="en-US" dirty="0"/>
          </a:p>
        </p:txBody>
      </p:sp>
      <p:sp>
        <p:nvSpPr>
          <p:cNvPr id="18437" name="Text Box 3"/>
          <p:cNvSpPr txBox="1">
            <a:spLocks noChangeArrowheads="1"/>
          </p:cNvSpPr>
          <p:nvPr>
            <p:custDataLst>
              <p:tags r:id="rId4"/>
            </p:custDataLst>
          </p:nvPr>
        </p:nvSpPr>
        <p:spPr bwMode="auto">
          <a:xfrm>
            <a:off x="335388" y="6356544"/>
            <a:ext cx="8474075" cy="215900"/>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Q5. </a:t>
            </a:r>
            <a:r>
              <a:rPr lang="fr-CA" sz="800" dirty="0">
                <a:solidFill>
                  <a:schemeClr val="tx1"/>
                </a:solidFill>
                <a:latin typeface="+mj-lt"/>
              </a:rPr>
              <a:t>D’après vous, est-ce que la pratique professionnelle du génie est encadrée par des lois et des règlements</a:t>
            </a:r>
            <a:r>
              <a:rPr lang="en-US" sz="800" dirty="0" smtClean="0">
                <a:solidFill>
                  <a:schemeClr val="tx1"/>
                </a:solidFill>
                <a:latin typeface="+mj-lt"/>
              </a:rPr>
              <a:t>? </a:t>
            </a:r>
            <a:r>
              <a:rPr lang="fr-CA" sz="800" dirty="0" smtClean="0">
                <a:solidFill>
                  <a:schemeClr val="tx1"/>
                </a:solidFill>
                <a:latin typeface="+mj-lt"/>
              </a:rPr>
              <a:t>Base : Tous les répondants, 2013 (n=2501); 2014 (n=2046)</a:t>
            </a:r>
            <a:endParaRPr lang="fr-CA" sz="800" dirty="0">
              <a:solidFill>
                <a:schemeClr val="tx1"/>
              </a:solidFill>
              <a:latin typeface="+mj-lt"/>
            </a:endParaRPr>
          </a:p>
        </p:txBody>
      </p:sp>
      <p:sp>
        <p:nvSpPr>
          <p:cNvPr id="18444" name="Text Box 14"/>
          <p:cNvSpPr txBox="1">
            <a:spLocks noChangeArrowheads="1"/>
          </p:cNvSpPr>
          <p:nvPr>
            <p:custDataLst>
              <p:tags r:id="rId5"/>
            </p:custDataLst>
          </p:nvPr>
        </p:nvSpPr>
        <p:spPr bwMode="auto">
          <a:xfrm>
            <a:off x="1723793" y="1580299"/>
            <a:ext cx="5721350" cy="523220"/>
          </a:xfrm>
          <a:prstGeom prst="rect">
            <a:avLst/>
          </a:prstGeom>
          <a:noFill/>
          <a:ln w="25400" algn="ctr">
            <a:noFill/>
            <a:miter lim="800000"/>
            <a:headEnd/>
            <a:tailEnd/>
          </a:ln>
        </p:spPr>
        <p:txBody>
          <a:bodyPr>
            <a:spAutoFit/>
          </a:bodyPr>
          <a:lstStyle/>
          <a:p>
            <a:r>
              <a:rPr lang="fr-CA" sz="1400" dirty="0">
                <a:solidFill>
                  <a:srgbClr val="003399"/>
                </a:solidFill>
                <a:latin typeface="+mj-lt"/>
              </a:rPr>
              <a:t>La pratique professionnelle du génie est-elle encadrée par des lois et des règlements</a:t>
            </a:r>
            <a:r>
              <a:rPr lang="en-CA" sz="1400" dirty="0" smtClean="0">
                <a:solidFill>
                  <a:srgbClr val="003399"/>
                </a:solidFill>
                <a:latin typeface="+mj-lt"/>
              </a:rPr>
              <a:t>?</a:t>
            </a:r>
            <a:endParaRPr lang="en-CA" sz="1400" dirty="0">
              <a:solidFill>
                <a:srgbClr val="003399"/>
              </a:solidFill>
              <a:latin typeface="+mj-lt"/>
            </a:endParaRPr>
          </a:p>
        </p:txBody>
      </p:sp>
      <p:sp>
        <p:nvSpPr>
          <p:cNvPr id="22" name="Content Placeholder 33"/>
          <p:cNvSpPr txBox="1">
            <a:spLocks/>
          </p:cNvSpPr>
          <p:nvPr>
            <p:custDataLst>
              <p:tags r:id="rId6"/>
            </p:custDataLst>
          </p:nvPr>
        </p:nvSpPr>
        <p:spPr>
          <a:xfrm>
            <a:off x="352425" y="767615"/>
            <a:ext cx="8457038"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Plus de huit étudiants sur dix, soit la vaste majorité d’entre eux, savent que le génie est réglementé par des lois et des règlements, tandis qu’un étudiant sur dix est incertain ou croit que la profession n’est pas réglementée. </a:t>
            </a:r>
            <a:endParaRPr lang="fr-CA" sz="1800" b="0" dirty="0">
              <a:solidFill>
                <a:schemeClr val="tx1"/>
              </a:solidFill>
              <a:latin typeface="+mn-lt"/>
            </a:endParaRPr>
          </a:p>
        </p:txBody>
      </p:sp>
      <p:graphicFrame>
        <p:nvGraphicFramePr>
          <p:cNvPr id="11" name="Table 10"/>
          <p:cNvGraphicFramePr>
            <a:graphicFrameLocks noGrp="1"/>
          </p:cNvGraphicFramePr>
          <p:nvPr>
            <p:custDataLst>
              <p:tags r:id="rId7"/>
            </p:custDataLst>
            <p:extLst>
              <p:ext uri="{D42A27DB-BD31-4B8C-83A1-F6EECF244321}">
                <p14:modId xmlns:p14="http://schemas.microsoft.com/office/powerpoint/2010/main" val="2784995193"/>
              </p:ext>
            </p:extLst>
          </p:nvPr>
        </p:nvGraphicFramePr>
        <p:xfrm>
          <a:off x="349463" y="5663387"/>
          <a:ext cx="8470686" cy="596265"/>
        </p:xfrm>
        <a:graphic>
          <a:graphicData uri="http://schemas.openxmlformats.org/drawingml/2006/table">
            <a:tbl>
              <a:tblPr/>
              <a:tblGrid>
                <a:gridCol w="2823562"/>
                <a:gridCol w="2823562"/>
                <a:gridCol w="2823562"/>
              </a:tblGrid>
              <a:tr h="548631">
                <a:tc>
                  <a:txBody>
                    <a:bodyPr/>
                    <a:lstStyle/>
                    <a:p>
                      <a:pPr algn="ctr" fontAlgn="b"/>
                      <a:r>
                        <a:rPr lang="fr-CA" sz="1400" b="1" i="0" u="none" strike="noStrike" kern="1200" noProof="0" dirty="0" smtClean="0">
                          <a:solidFill>
                            <a:schemeClr val="tx1"/>
                          </a:solidFill>
                          <a:latin typeface="+mn-lt"/>
                          <a:ea typeface="+mn-ea"/>
                          <a:cs typeface="+mn-cs"/>
                        </a:rPr>
                        <a:t>Oui</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noProof="0" dirty="0" smtClean="0">
                          <a:solidFill>
                            <a:schemeClr val="tx2"/>
                          </a:solidFill>
                          <a:latin typeface="Arial Narrow" pitchFamily="34" charset="0"/>
                        </a:rPr>
                        <a:t>                               (n=1748)             (n=2098)</a:t>
                      </a: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400" b="1" i="0" u="none" strike="noStrike" kern="1200" noProof="0" dirty="0" smtClean="0">
                          <a:solidFill>
                            <a:schemeClr val="tx1"/>
                          </a:solidFill>
                          <a:latin typeface="+mn-lt"/>
                          <a:ea typeface="+mn-ea"/>
                          <a:cs typeface="+mn-cs"/>
                        </a:rPr>
                        <a:t>Non</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kern="1200" noProof="0" dirty="0" smtClean="0">
                          <a:solidFill>
                            <a:schemeClr val="tx2"/>
                          </a:solidFill>
                          <a:latin typeface="Arial Narrow" pitchFamily="34" charset="0"/>
                          <a:ea typeface="+mn-ea"/>
                          <a:cs typeface="+mn-cs"/>
                        </a:rPr>
                        <a:t>                              (n=143)              (n=152)</a:t>
                      </a:r>
                      <a:endParaRPr lang="fr-CA" sz="1100" b="0" i="0" u="none" strike="noStrike" kern="1200" noProof="0" dirty="0" smtClean="0">
                        <a:solidFill>
                          <a:schemeClr val="tx2"/>
                        </a:solidFill>
                        <a:latin typeface="Arial Narrow" pitchFamily="34" charset="0"/>
                        <a:ea typeface="+mn-ea"/>
                        <a:cs typeface="+mn-cs"/>
                      </a:endParaRP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400" b="1" i="0" u="none" strike="noStrike" kern="1200" noProof="0" dirty="0" smtClean="0">
                          <a:solidFill>
                            <a:schemeClr val="tx1"/>
                          </a:solidFill>
                          <a:latin typeface="+mn-lt"/>
                          <a:ea typeface="+mn-ea"/>
                          <a:cs typeface="+mn-cs"/>
                        </a:rPr>
                        <a:t>Ne sait pas / incertain(e)</a:t>
                      </a:r>
                    </a:p>
                    <a:p>
                      <a:pPr algn="l" fontAlgn="b"/>
                      <a:r>
                        <a:rPr lang="fr-CA" sz="1050" b="0" i="0" u="none" strike="noStrike" kern="1200" noProof="0" dirty="0" smtClean="0">
                          <a:solidFill>
                            <a:schemeClr val="tx2"/>
                          </a:solidFill>
                          <a:latin typeface="Arial Narrow" pitchFamily="34" charset="0"/>
                          <a:ea typeface="+mn-ea"/>
                          <a:cs typeface="+mn-cs"/>
                        </a:rPr>
                        <a:t>                             (n=155)             (n=251)</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40"/>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a:t> Nécessité du permis au sein de la profession</a:t>
            </a:r>
            <a:endParaRPr lang="fr-CA" dirty="0" smtClean="0"/>
          </a:p>
        </p:txBody>
      </p:sp>
      <p:sp>
        <p:nvSpPr>
          <p:cNvPr id="88068" name="Content Placeholder 818"/>
          <p:cNvSpPr>
            <a:spLocks noGrp="1"/>
          </p:cNvSpPr>
          <p:nvPr>
            <p:ph idx="1"/>
            <p:custDataLst>
              <p:tags r:id="rId2"/>
            </p:custDataLst>
          </p:nvPr>
        </p:nvSpPr>
        <p:spPr bwMode="auto">
          <a:xfrm>
            <a:off x="331284" y="694646"/>
            <a:ext cx="8512795" cy="1292662"/>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dirty="0" smtClean="0"/>
              <a:t>Plus de huit étudiants sur dix, soit la vaste majorité d’entre eux, savent qu’un permis est nécessaire pour réaliser des travaux d’ingénierie de façon autonome (85 %). Près des trois quarts savent qu’un permis est nécessaire pour utiliser le titre « ingénieur » ou qu’il n’est pas nécessaire pour réaliser des travaux d’ingénierie sous la direction d’un ingénieur titulaire de permis.</a:t>
            </a:r>
          </a:p>
          <a:p>
            <a:pPr>
              <a:lnSpc>
                <a:spcPct val="100000"/>
              </a:lnSpc>
              <a:spcBef>
                <a:spcPts val="0"/>
              </a:spcBef>
            </a:pPr>
            <a:r>
              <a:rPr lang="fr-CA" sz="1400" dirty="0" smtClean="0"/>
              <a:t>Comparativement à 2013, les étudiants sont plus nombreux à savoir qu’un permis d’exercice n’est pas nécessaire pour réaliser des travaux d’ingénierie sous la direction d’un ingénieur titulaire de permis. </a:t>
            </a:r>
            <a:endParaRPr lang="fr-CA" sz="1400" dirty="0"/>
          </a:p>
        </p:txBody>
      </p:sp>
      <p:sp>
        <p:nvSpPr>
          <p:cNvPr id="88069"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9AAFF045-52E9-4281-816D-853CFE790AB8}" type="slidenum">
              <a:rPr lang="en-US"/>
              <a:pPr/>
              <a:t>34</a:t>
            </a:fld>
            <a:endParaRPr lang="en-US" dirty="0"/>
          </a:p>
        </p:txBody>
      </p:sp>
      <p:sp>
        <p:nvSpPr>
          <p:cNvPr id="45068" name="Text Box 41"/>
          <p:cNvSpPr txBox="1">
            <a:spLocks noChangeArrowheads="1"/>
          </p:cNvSpPr>
          <p:nvPr>
            <p:custDataLst>
              <p:tags r:id="rId4"/>
            </p:custDataLst>
          </p:nvPr>
        </p:nvSpPr>
        <p:spPr bwMode="auto">
          <a:xfrm>
            <a:off x="331284" y="6337339"/>
            <a:ext cx="8474075" cy="214312"/>
          </a:xfrm>
          <a:prstGeom prst="rect">
            <a:avLst/>
          </a:prstGeom>
          <a:noFill/>
          <a:ln w="25400">
            <a:noFill/>
            <a:miter lim="800000"/>
            <a:headEnd/>
            <a:tailEnd/>
          </a:ln>
        </p:spPr>
        <p:txBody>
          <a:bodyPr anchor="ctr">
            <a:spAutoFit/>
          </a:bodyPr>
          <a:lstStyle/>
          <a:p>
            <a:pPr algn="l">
              <a:defRPr/>
            </a:pPr>
            <a:r>
              <a:rPr lang="en-US" sz="800" dirty="0">
                <a:solidFill>
                  <a:schemeClr val="tx1"/>
                </a:solidFill>
                <a:latin typeface="+mj-lt"/>
              </a:rPr>
              <a:t>Q8. </a:t>
            </a:r>
            <a:r>
              <a:rPr lang="fr-CA" sz="800" dirty="0">
                <a:solidFill>
                  <a:schemeClr val="tx1"/>
                </a:solidFill>
                <a:latin typeface="+mj-lt"/>
              </a:rPr>
              <a:t>D’après vous, est-il nécessaire de détenir un permis d’ingénieur pour </a:t>
            </a:r>
            <a:r>
              <a:rPr lang="fr-CA" sz="800" dirty="0" smtClean="0">
                <a:solidFill>
                  <a:schemeClr val="tx1"/>
                </a:solidFill>
                <a:latin typeface="+mj-lt"/>
              </a:rPr>
              <a:t>pouvoir, au</a:t>
            </a:r>
            <a:r>
              <a:rPr lang="en-US" sz="800" dirty="0" smtClean="0">
                <a:solidFill>
                  <a:schemeClr val="tx1"/>
                </a:solidFill>
                <a:latin typeface="+mj-lt"/>
              </a:rPr>
              <a:t>... </a:t>
            </a:r>
            <a:r>
              <a:rPr lang="fr-CA" sz="800" dirty="0" smtClean="0">
                <a:solidFill>
                  <a:schemeClr val="tx1"/>
                </a:solidFill>
                <a:latin typeface="+mj-lt"/>
              </a:rPr>
              <a:t>Base : Tous les répondants, 2013 (n=2501); 2014 (n=2046</a:t>
            </a:r>
            <a:r>
              <a:rPr lang="en-US" sz="800" dirty="0" smtClean="0">
                <a:solidFill>
                  <a:schemeClr val="tx1"/>
                </a:solidFill>
                <a:latin typeface="+mj-lt"/>
              </a:rPr>
              <a:t>)</a:t>
            </a:r>
            <a:endParaRPr lang="en-US" sz="800" dirty="0">
              <a:solidFill>
                <a:schemeClr val="tx1"/>
              </a:solidFill>
              <a:latin typeface="+mj-lt"/>
            </a:endParaRPr>
          </a:p>
        </p:txBody>
      </p:sp>
      <p:sp>
        <p:nvSpPr>
          <p:cNvPr id="88079" name="Text Box 44"/>
          <p:cNvSpPr txBox="1">
            <a:spLocks noChangeArrowheads="1"/>
          </p:cNvSpPr>
          <p:nvPr>
            <p:custDataLst>
              <p:tags r:id="rId5"/>
            </p:custDataLst>
          </p:nvPr>
        </p:nvSpPr>
        <p:spPr bwMode="auto">
          <a:xfrm>
            <a:off x="1905608" y="2044216"/>
            <a:ext cx="5721350" cy="304800"/>
          </a:xfrm>
          <a:prstGeom prst="rect">
            <a:avLst/>
          </a:prstGeom>
          <a:noFill/>
          <a:ln w="25400" algn="ctr">
            <a:noFill/>
            <a:miter lim="800000"/>
            <a:headEnd/>
            <a:tailEnd/>
          </a:ln>
        </p:spPr>
        <p:txBody>
          <a:bodyPr>
            <a:spAutoFit/>
          </a:bodyPr>
          <a:lstStyle/>
          <a:p>
            <a:r>
              <a:rPr lang="fr-CA" sz="1400" dirty="0">
                <a:solidFill>
                  <a:srgbClr val="003399"/>
                </a:solidFill>
                <a:latin typeface="+mj-lt"/>
              </a:rPr>
              <a:t>Est-il nécessaire de détenir un permis pour </a:t>
            </a:r>
            <a:r>
              <a:rPr lang="fr-CA" sz="1400" dirty="0" smtClean="0">
                <a:solidFill>
                  <a:srgbClr val="003399"/>
                </a:solidFill>
                <a:latin typeface="+mj-lt"/>
              </a:rPr>
              <a:t>pouvoir :</a:t>
            </a:r>
            <a:endParaRPr lang="en-CA" sz="1400" dirty="0">
              <a:solidFill>
                <a:srgbClr val="003399"/>
              </a:solidFill>
              <a:latin typeface="+mj-lt"/>
            </a:endParaRPr>
          </a:p>
        </p:txBody>
      </p:sp>
      <p:graphicFrame>
        <p:nvGraphicFramePr>
          <p:cNvPr id="819" name="Chart 818"/>
          <p:cNvGraphicFramePr/>
          <p:nvPr>
            <p:custDataLst>
              <p:tags r:id="rId6"/>
            </p:custDataLst>
            <p:extLst>
              <p:ext uri="{D42A27DB-BD31-4B8C-83A1-F6EECF244321}">
                <p14:modId xmlns:p14="http://schemas.microsoft.com/office/powerpoint/2010/main" val="885650439"/>
              </p:ext>
            </p:extLst>
          </p:nvPr>
        </p:nvGraphicFramePr>
        <p:xfrm>
          <a:off x="762000" y="2274306"/>
          <a:ext cx="7629297" cy="3869473"/>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 name="Table 1"/>
          <p:cNvGraphicFramePr>
            <a:graphicFrameLocks noGrp="1"/>
          </p:cNvGraphicFramePr>
          <p:nvPr>
            <p:custDataLst>
              <p:tags r:id="rId7"/>
            </p:custDataLst>
            <p:extLst>
              <p:ext uri="{D42A27DB-BD31-4B8C-83A1-F6EECF244321}">
                <p14:modId xmlns:p14="http://schemas.microsoft.com/office/powerpoint/2010/main" val="1608586570"/>
              </p:ext>
            </p:extLst>
          </p:nvPr>
        </p:nvGraphicFramePr>
        <p:xfrm>
          <a:off x="524256" y="2748280"/>
          <a:ext cx="2457958" cy="3230879"/>
        </p:xfrm>
        <a:graphic>
          <a:graphicData uri="http://schemas.openxmlformats.org/drawingml/2006/table">
            <a:tbl>
              <a:tblPr>
                <a:tableStyleId>{5C22544A-7EE6-4342-B048-85BDC9FD1C3A}</a:tableStyleId>
              </a:tblPr>
              <a:tblGrid>
                <a:gridCol w="2457958"/>
              </a:tblGrid>
              <a:tr h="1152961">
                <a:tc>
                  <a:txBody>
                    <a:bodyPr/>
                    <a:lstStyle/>
                    <a:p>
                      <a:pPr algn="r" fontAlgn="b"/>
                      <a:r>
                        <a:rPr lang="fr-CA" sz="1400" b="1" u="none" strike="noStrike" noProof="0" dirty="0" smtClean="0">
                          <a:effectLst/>
                        </a:rPr>
                        <a:t>Réaliser des travaux d'ingénierie de façon autonome</a:t>
                      </a:r>
                      <a:endParaRPr lang="fr-CA" sz="1400" b="1" i="0" u="none" strike="noStrike" noProof="0" dirty="0">
                        <a:solidFill>
                          <a:srgbClr val="000000"/>
                        </a:solidFill>
                        <a:effectLst/>
                        <a:latin typeface="Calibri"/>
                      </a:endParaRPr>
                    </a:p>
                  </a:txBody>
                  <a:tcPr marL="9525" marR="9525" marT="9525" marB="0" anchor="ctr">
                    <a:noFill/>
                  </a:tcPr>
                </a:tc>
              </a:tr>
              <a:tr h="696957">
                <a:tc>
                  <a:txBody>
                    <a:bodyPr/>
                    <a:lstStyle/>
                    <a:p>
                      <a:pPr algn="r" fontAlgn="b"/>
                      <a:r>
                        <a:rPr lang="fr-CA" sz="1400" b="1" u="none" strike="noStrike" noProof="0" dirty="0" smtClean="0">
                          <a:effectLst/>
                        </a:rPr>
                        <a:t>Utiliser le</a:t>
                      </a:r>
                      <a:r>
                        <a:rPr lang="fr-CA" sz="1400" b="1" u="none" strike="noStrike" baseline="0" noProof="0" dirty="0" smtClean="0">
                          <a:effectLst/>
                        </a:rPr>
                        <a:t> titre « ingénieur »</a:t>
                      </a:r>
                      <a:endParaRPr lang="fr-CA" sz="1400" b="1" i="0" u="none" strike="noStrike" noProof="0" dirty="0">
                        <a:solidFill>
                          <a:srgbClr val="000000"/>
                        </a:solidFill>
                        <a:effectLst/>
                        <a:latin typeface="Calibri"/>
                      </a:endParaRPr>
                    </a:p>
                  </a:txBody>
                  <a:tcPr marL="9525" marR="9525" marT="9525" marB="0" anchor="ctr">
                    <a:noFill/>
                  </a:tcPr>
                </a:tc>
              </a:tr>
              <a:tr h="1380961">
                <a:tc>
                  <a:txBody>
                    <a:bodyPr/>
                    <a:lstStyle/>
                    <a:p>
                      <a:pPr algn="r" fontAlgn="b"/>
                      <a:r>
                        <a:rPr lang="fr-CA" sz="1400" b="1" u="none" strike="noStrike" noProof="0" dirty="0" smtClean="0">
                          <a:effectLst/>
                        </a:rPr>
                        <a:t>Réaliser des travaux d'ingénierie sous la direction d'un ingénieur titulaire de permis</a:t>
                      </a:r>
                      <a:endParaRPr lang="fr-CA" sz="1400" b="1" i="0" u="none" strike="noStrike" noProof="0" dirty="0">
                        <a:solidFill>
                          <a:srgbClr val="000000"/>
                        </a:solidFill>
                        <a:effectLst/>
                        <a:latin typeface="Calibri"/>
                      </a:endParaRPr>
                    </a:p>
                  </a:txBody>
                  <a:tcPr marL="9525" marR="9525" marT="9525" marB="0" anchor="ctr">
                    <a:noFill/>
                  </a:tcPr>
                </a:tc>
              </a:tr>
            </a:tbl>
          </a:graphicData>
        </a:graphic>
      </p:graphicFrame>
      <p:cxnSp>
        <p:nvCxnSpPr>
          <p:cNvPr id="4" name="Straight Connector 3"/>
          <p:cNvCxnSpPr/>
          <p:nvPr>
            <p:custDataLst>
              <p:tags r:id="rId8"/>
            </p:custDataLst>
          </p:nvPr>
        </p:nvCxnSpPr>
        <p:spPr>
          <a:xfrm flipV="1">
            <a:off x="1028700" y="3835400"/>
            <a:ext cx="7950200" cy="254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9"/>
            </p:custDataLst>
          </p:nvPr>
        </p:nvCxnSpPr>
        <p:spPr>
          <a:xfrm flipV="1">
            <a:off x="1016000" y="4914900"/>
            <a:ext cx="7950200" cy="254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Isosceles Triangle 12"/>
          <p:cNvSpPr/>
          <p:nvPr>
            <p:custDataLst>
              <p:tags r:id="rId10"/>
            </p:custDataLst>
          </p:nvPr>
        </p:nvSpPr>
        <p:spPr>
          <a:xfrm rot="10800000" flipV="1">
            <a:off x="6369338" y="5145199"/>
            <a:ext cx="104774" cy="104775"/>
          </a:xfrm>
          <a:prstGeom prst="triangle">
            <a:avLst/>
          </a:prstGeom>
          <a:solidFill>
            <a:srgbClr val="006600"/>
          </a:solidFill>
          <a:ln w="25400" cap="flat" cmpd="sng" algn="ctr">
            <a:solidFill>
              <a:srgbClr val="0066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a:t>Connaissance du permis d’ingénieur et des rôles</a:t>
            </a:r>
            <a:endParaRPr lang="fr-CA" dirty="0" smtClean="0"/>
          </a:p>
        </p:txBody>
      </p:sp>
      <p:graphicFrame>
        <p:nvGraphicFramePr>
          <p:cNvPr id="40" name="Object 4"/>
          <p:cNvGraphicFramePr>
            <a:graphicFrameLocks noGrp="1" noChangeAspect="1"/>
          </p:cNvGraphicFramePr>
          <p:nvPr>
            <p:ph idx="1"/>
            <p:custDataLst>
              <p:tags r:id="rId2"/>
            </p:custDataLst>
            <p:extLst>
              <p:ext uri="{D42A27DB-BD31-4B8C-83A1-F6EECF244321}">
                <p14:modId xmlns:p14="http://schemas.microsoft.com/office/powerpoint/2010/main" val="3403964378"/>
              </p:ext>
            </p:extLst>
          </p:nvPr>
        </p:nvGraphicFramePr>
        <p:xfrm>
          <a:off x="403225" y="1543050"/>
          <a:ext cx="8528902" cy="4362450"/>
        </p:xfrm>
        <a:graphic>
          <a:graphicData uri="http://schemas.openxmlformats.org/drawingml/2006/chart">
            <c:chart xmlns:c="http://schemas.openxmlformats.org/drawingml/2006/chart" xmlns:r="http://schemas.openxmlformats.org/officeDocument/2006/relationships" r:id="rId17"/>
          </a:graphicData>
        </a:graphic>
      </p:graphicFrame>
      <p:sp>
        <p:nvSpPr>
          <p:cNvPr id="19460"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1F0D5C9A-2B0A-4E3E-90AB-686F9153B540}" type="slidenum">
              <a:rPr lang="en-US"/>
              <a:pPr/>
              <a:t>35</a:t>
            </a:fld>
            <a:endParaRPr lang="en-US" dirty="0"/>
          </a:p>
        </p:txBody>
      </p:sp>
      <p:sp>
        <p:nvSpPr>
          <p:cNvPr id="19461" name="Text Box 3"/>
          <p:cNvSpPr txBox="1">
            <a:spLocks noChangeArrowheads="1"/>
          </p:cNvSpPr>
          <p:nvPr>
            <p:custDataLst>
              <p:tags r:id="rId4"/>
            </p:custDataLst>
          </p:nvPr>
        </p:nvSpPr>
        <p:spPr bwMode="auto">
          <a:xfrm>
            <a:off x="367990" y="6256377"/>
            <a:ext cx="8474075" cy="215900"/>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Q8. </a:t>
            </a:r>
            <a:r>
              <a:rPr lang="fr-CA" sz="800" dirty="0">
                <a:solidFill>
                  <a:schemeClr val="tx1"/>
                </a:solidFill>
                <a:latin typeface="+mj-lt"/>
              </a:rPr>
              <a:t>D’après vous, est-il nécessaire de détenir un permis d’ingénieur pour pouvoir, </a:t>
            </a:r>
            <a:r>
              <a:rPr lang="fr-CA" sz="800" dirty="0" smtClean="0">
                <a:solidFill>
                  <a:schemeClr val="tx1"/>
                </a:solidFill>
                <a:latin typeface="+mj-lt"/>
              </a:rPr>
              <a:t>au.</a:t>
            </a:r>
            <a:r>
              <a:rPr lang="en-US" sz="800" dirty="0" smtClean="0">
                <a:solidFill>
                  <a:schemeClr val="tx1"/>
                </a:solidFill>
                <a:latin typeface="+mj-lt"/>
              </a:rPr>
              <a:t>.. </a:t>
            </a:r>
            <a:r>
              <a:rPr lang="fr-CA" sz="800" dirty="0" smtClean="0">
                <a:solidFill>
                  <a:schemeClr val="tx1"/>
                </a:solidFill>
                <a:latin typeface="+mj-lt"/>
              </a:rPr>
              <a:t>Base : Tous les répondants, 2013 n=(2501); 2014 (n=2046)</a:t>
            </a:r>
            <a:endParaRPr lang="fr-CA" sz="800" dirty="0">
              <a:solidFill>
                <a:schemeClr val="tx1"/>
              </a:solidFill>
              <a:latin typeface="+mj-lt"/>
            </a:endParaRPr>
          </a:p>
        </p:txBody>
      </p:sp>
      <p:sp>
        <p:nvSpPr>
          <p:cNvPr id="19467" name="Rectangle 10"/>
          <p:cNvSpPr>
            <a:spLocks noChangeArrowheads="1"/>
          </p:cNvSpPr>
          <p:nvPr>
            <p:custDataLst>
              <p:tags r:id="rId5"/>
            </p:custDataLst>
          </p:nvPr>
        </p:nvSpPr>
        <p:spPr bwMode="auto">
          <a:xfrm>
            <a:off x="914400" y="1707388"/>
            <a:ext cx="8229600" cy="304800"/>
          </a:xfrm>
          <a:prstGeom prst="rect">
            <a:avLst/>
          </a:prstGeom>
          <a:noFill/>
          <a:ln w="25400" algn="ctr">
            <a:noFill/>
            <a:miter lim="800000"/>
            <a:headEnd/>
            <a:tailEnd/>
          </a:ln>
        </p:spPr>
        <p:txBody>
          <a:bodyPr wrap="square">
            <a:spAutoFit/>
          </a:bodyPr>
          <a:lstStyle/>
          <a:p>
            <a:r>
              <a:rPr lang="fr-CA" sz="1400" dirty="0">
                <a:solidFill>
                  <a:srgbClr val="003399"/>
                </a:solidFill>
                <a:latin typeface="+mj-lt"/>
              </a:rPr>
              <a:t>Niveau de connaissance des fonctions ou des actes nécessitant un permis</a:t>
            </a:r>
            <a:endParaRPr lang="en-CA" sz="1400" dirty="0">
              <a:solidFill>
                <a:srgbClr val="003399"/>
              </a:solidFill>
              <a:latin typeface="+mj-lt"/>
            </a:endParaRPr>
          </a:p>
        </p:txBody>
      </p:sp>
      <p:sp>
        <p:nvSpPr>
          <p:cNvPr id="19469" name="Text Box 13"/>
          <p:cNvSpPr txBox="1">
            <a:spLocks noChangeArrowheads="1"/>
          </p:cNvSpPr>
          <p:nvPr>
            <p:custDataLst>
              <p:tags r:id="rId6"/>
            </p:custDataLst>
          </p:nvPr>
        </p:nvSpPr>
        <p:spPr bwMode="auto">
          <a:xfrm>
            <a:off x="1696904" y="2707286"/>
            <a:ext cx="1668462" cy="415498"/>
          </a:xfrm>
          <a:prstGeom prst="rect">
            <a:avLst/>
          </a:prstGeom>
          <a:noFill/>
          <a:ln w="25400" algn="ctr">
            <a:noFill/>
            <a:miter lim="800000"/>
            <a:headEnd/>
            <a:tailEnd/>
          </a:ln>
        </p:spPr>
        <p:txBody>
          <a:bodyPr>
            <a:spAutoFit/>
          </a:bodyPr>
          <a:lstStyle/>
          <a:p>
            <a:r>
              <a:rPr lang="fr-CA" sz="1400" dirty="0" smtClean="0">
                <a:latin typeface="Arial" pitchFamily="34" charset="0"/>
                <a:cs typeface="Arial" pitchFamily="34" charset="0"/>
              </a:rPr>
              <a:t>Élevé/Moyen</a:t>
            </a:r>
            <a:br>
              <a:rPr lang="fr-CA" sz="1400" dirty="0" smtClean="0">
                <a:latin typeface="Arial" pitchFamily="34" charset="0"/>
                <a:cs typeface="Arial" pitchFamily="34" charset="0"/>
              </a:rPr>
            </a:br>
            <a:r>
              <a:rPr lang="fr-CA" sz="700" dirty="0" smtClean="0">
                <a:latin typeface="Arial" pitchFamily="34" charset="0"/>
                <a:cs typeface="Arial" pitchFamily="34" charset="0"/>
              </a:rPr>
              <a:t>(2 cotes supérieures)</a:t>
            </a:r>
            <a:endParaRPr lang="fr-CA" sz="700" dirty="0">
              <a:latin typeface="Arial" pitchFamily="34" charset="0"/>
              <a:cs typeface="Arial" pitchFamily="34" charset="0"/>
            </a:endParaRPr>
          </a:p>
        </p:txBody>
      </p:sp>
      <p:sp>
        <p:nvSpPr>
          <p:cNvPr id="19473" name="Text Box 17"/>
          <p:cNvSpPr txBox="1">
            <a:spLocks noChangeArrowheads="1"/>
          </p:cNvSpPr>
          <p:nvPr>
            <p:custDataLst>
              <p:tags r:id="rId7"/>
            </p:custDataLst>
          </p:nvPr>
        </p:nvSpPr>
        <p:spPr bwMode="auto">
          <a:xfrm>
            <a:off x="6044306" y="3485583"/>
            <a:ext cx="1668462" cy="415498"/>
          </a:xfrm>
          <a:prstGeom prst="rect">
            <a:avLst/>
          </a:prstGeom>
          <a:noFill/>
          <a:ln w="25400" algn="ctr">
            <a:noFill/>
            <a:miter lim="800000"/>
            <a:headEnd/>
            <a:tailEnd/>
          </a:ln>
        </p:spPr>
        <p:txBody>
          <a:bodyPr>
            <a:spAutoFit/>
          </a:bodyPr>
          <a:lstStyle/>
          <a:p>
            <a:r>
              <a:rPr lang="fr-CA" sz="1400" dirty="0" smtClean="0">
                <a:latin typeface="Arial" pitchFamily="34" charset="0"/>
                <a:cs typeface="Arial" pitchFamily="34" charset="0"/>
              </a:rPr>
              <a:t>Limité/Nul</a:t>
            </a:r>
            <a:br>
              <a:rPr lang="fr-CA" sz="1400" dirty="0" smtClean="0">
                <a:latin typeface="Arial" pitchFamily="34" charset="0"/>
                <a:cs typeface="Arial" pitchFamily="34" charset="0"/>
              </a:rPr>
            </a:br>
            <a:r>
              <a:rPr lang="fr-CA" sz="700" dirty="0" smtClean="0">
                <a:latin typeface="Arial" pitchFamily="34" charset="0"/>
                <a:cs typeface="Arial" pitchFamily="34" charset="0"/>
              </a:rPr>
              <a:t>(2 cotes inférieures)</a:t>
            </a:r>
            <a:endParaRPr lang="fr-CA" sz="700" dirty="0">
              <a:latin typeface="Arial" pitchFamily="34" charset="0"/>
              <a:cs typeface="Arial" pitchFamily="34" charset="0"/>
            </a:endParaRPr>
          </a:p>
        </p:txBody>
      </p:sp>
      <p:sp>
        <p:nvSpPr>
          <p:cNvPr id="39" name="Content Placeholder 33"/>
          <p:cNvSpPr txBox="1">
            <a:spLocks/>
          </p:cNvSpPr>
          <p:nvPr>
            <p:custDataLst>
              <p:tags r:id="rId8"/>
            </p:custDataLst>
          </p:nvPr>
        </p:nvSpPr>
        <p:spPr>
          <a:xfrm>
            <a:off x="367990" y="667120"/>
            <a:ext cx="8434736" cy="800219"/>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300" b="0" dirty="0" smtClean="0">
                <a:solidFill>
                  <a:schemeClr val="tx1"/>
                </a:solidFill>
                <a:latin typeface="+mj-lt"/>
              </a:rPr>
              <a:t>Neuf finissants sur dix ont au moins un niveau de connaissance moyen des rôles pour lesquels il est nécessaire de détenir un permis pour pouvoir exécuter légalement des fonctions ou des actes au sein de la profession et la moitié a répondu correctement aux trois questions, ce qui représente, sur le plan statistique, une augmentation importante par rapport à 2013. Un étudiant sur dix a un niveau de connaissance limité ou n’a aucune connaissance sur le sujet. </a:t>
            </a:r>
            <a:endParaRPr lang="fr-CA" sz="1300" b="0" dirty="0">
              <a:solidFill>
                <a:schemeClr val="tx1"/>
              </a:solidFill>
              <a:latin typeface="+mj-lt"/>
            </a:endParaRPr>
          </a:p>
        </p:txBody>
      </p:sp>
      <p:sp>
        <p:nvSpPr>
          <p:cNvPr id="43" name="AutoShape 10"/>
          <p:cNvSpPr>
            <a:spLocks/>
          </p:cNvSpPr>
          <p:nvPr>
            <p:custDataLst>
              <p:tags r:id="rId9"/>
            </p:custDataLst>
          </p:nvPr>
        </p:nvSpPr>
        <p:spPr bwMode="auto">
          <a:xfrm rot="5400000">
            <a:off x="2439695" y="2202250"/>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59" name="Text Box 44"/>
          <p:cNvSpPr txBox="1">
            <a:spLocks noChangeArrowheads="1"/>
          </p:cNvSpPr>
          <p:nvPr>
            <p:custDataLst>
              <p:tags r:id="rId10"/>
            </p:custDataLst>
          </p:nvPr>
        </p:nvSpPr>
        <p:spPr bwMode="auto">
          <a:xfrm>
            <a:off x="1871330" y="3138173"/>
            <a:ext cx="1307805" cy="707886"/>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 90 %</a:t>
            </a:r>
            <a:br>
              <a:rPr lang="en-CA" sz="1300" dirty="0" smtClean="0"/>
            </a:br>
            <a:r>
              <a:rPr lang="en-CA" dirty="0" smtClean="0"/>
              <a:t>(n=1842)</a:t>
            </a:r>
          </a:p>
          <a:p>
            <a:r>
              <a:rPr lang="en-CA" sz="900" dirty="0" smtClean="0"/>
              <a:t>2013 : 89 %</a:t>
            </a:r>
            <a:r>
              <a:rPr lang="en-CA" sz="800" dirty="0" smtClean="0"/>
              <a:t/>
            </a:r>
            <a:br>
              <a:rPr lang="en-CA" sz="800" dirty="0" smtClean="0"/>
            </a:br>
            <a:r>
              <a:rPr lang="en-CA" dirty="0" smtClean="0"/>
              <a:t>(n=2226)</a:t>
            </a:r>
            <a:endParaRPr lang="en-CA" dirty="0"/>
          </a:p>
          <a:p>
            <a:endParaRPr lang="en-CA" sz="100" dirty="0"/>
          </a:p>
        </p:txBody>
      </p:sp>
      <p:sp>
        <p:nvSpPr>
          <p:cNvPr id="60" name="Text Box 44"/>
          <p:cNvSpPr txBox="1">
            <a:spLocks noChangeArrowheads="1"/>
          </p:cNvSpPr>
          <p:nvPr>
            <p:custDataLst>
              <p:tags r:id="rId11"/>
            </p:custDataLst>
          </p:nvPr>
        </p:nvSpPr>
        <p:spPr bwMode="auto">
          <a:xfrm>
            <a:off x="6181725" y="3928790"/>
            <a:ext cx="1257300" cy="723275"/>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 10 %</a:t>
            </a:r>
            <a:br>
              <a:rPr lang="en-CA" sz="1300" dirty="0" smtClean="0"/>
            </a:br>
            <a:r>
              <a:rPr lang="en-CA" dirty="0" smtClean="0"/>
              <a:t>(n=204)</a:t>
            </a:r>
          </a:p>
          <a:p>
            <a:r>
              <a:rPr lang="en-CA" sz="900" dirty="0" smtClean="0"/>
              <a:t>2013 : 11 %</a:t>
            </a:r>
            <a:r>
              <a:rPr lang="en-CA" sz="1200" dirty="0" smtClean="0"/>
              <a:t/>
            </a:r>
            <a:br>
              <a:rPr lang="en-CA" sz="1200" dirty="0" smtClean="0"/>
            </a:br>
            <a:r>
              <a:rPr lang="en-CA" dirty="0" smtClean="0"/>
              <a:t>(n=275)</a:t>
            </a:r>
            <a:r>
              <a:rPr lang="en-CA" sz="1300" dirty="0" smtClean="0"/>
              <a:t/>
            </a:r>
            <a:br>
              <a:rPr lang="en-CA" sz="1300" dirty="0" smtClean="0"/>
            </a:br>
            <a:endParaRPr lang="en-CA" sz="100" dirty="0"/>
          </a:p>
          <a:p>
            <a:r>
              <a:rPr lang="en-CA" sz="100" dirty="0" smtClean="0"/>
              <a:t>x</a:t>
            </a:r>
            <a:endParaRPr lang="en-CA" sz="100" dirty="0"/>
          </a:p>
        </p:txBody>
      </p:sp>
      <p:sp>
        <p:nvSpPr>
          <p:cNvPr id="21" name="AutoShape 10"/>
          <p:cNvSpPr>
            <a:spLocks/>
          </p:cNvSpPr>
          <p:nvPr>
            <p:custDataLst>
              <p:tags r:id="rId12"/>
            </p:custDataLst>
          </p:nvPr>
        </p:nvSpPr>
        <p:spPr bwMode="auto">
          <a:xfrm rot="5400000">
            <a:off x="6716420" y="3021400"/>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22" name="Table 21"/>
          <p:cNvGraphicFramePr>
            <a:graphicFrameLocks noGrp="1"/>
          </p:cNvGraphicFramePr>
          <p:nvPr>
            <p:custDataLst>
              <p:tags r:id="rId13"/>
            </p:custDataLst>
            <p:extLst>
              <p:ext uri="{D42A27DB-BD31-4B8C-83A1-F6EECF244321}">
                <p14:modId xmlns:p14="http://schemas.microsoft.com/office/powerpoint/2010/main" val="707358075"/>
              </p:ext>
            </p:extLst>
          </p:nvPr>
        </p:nvGraphicFramePr>
        <p:xfrm>
          <a:off x="378038" y="5566613"/>
          <a:ext cx="8470688" cy="649605"/>
        </p:xfrm>
        <a:graphic>
          <a:graphicData uri="http://schemas.openxmlformats.org/drawingml/2006/table">
            <a:tbl>
              <a:tblPr/>
              <a:tblGrid>
                <a:gridCol w="2117672"/>
                <a:gridCol w="2117672"/>
                <a:gridCol w="2117672"/>
                <a:gridCol w="2117672"/>
              </a:tblGrid>
              <a:tr h="596062">
                <a:tc>
                  <a:txBody>
                    <a:bodyPr/>
                    <a:lstStyle/>
                    <a:p>
                      <a:pPr algn="ctr" fontAlgn="b"/>
                      <a:r>
                        <a:rPr lang="fr-CA" sz="1400" b="1" i="0" u="none" strike="noStrike" kern="1200" noProof="0" dirty="0" smtClean="0">
                          <a:solidFill>
                            <a:schemeClr val="tx1"/>
                          </a:solidFill>
                          <a:latin typeface="+mn-lt"/>
                          <a:ea typeface="+mn-ea"/>
                          <a:cs typeface="+mn-cs"/>
                        </a:rPr>
                        <a:t>Élevé</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noProof="0" dirty="0" smtClean="0">
                          <a:solidFill>
                            <a:schemeClr val="tx2"/>
                          </a:solidFill>
                          <a:latin typeface="Arial Narrow" pitchFamily="34" charset="0"/>
                        </a:rPr>
                        <a:t>                 (n=1017)                 (n=1185)</a:t>
                      </a: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400" b="1" i="0" u="none" strike="noStrike" kern="1200" noProof="0" dirty="0" smtClean="0">
                          <a:solidFill>
                            <a:schemeClr val="tx1"/>
                          </a:solidFill>
                          <a:latin typeface="+mn-lt"/>
                          <a:ea typeface="+mn-ea"/>
                          <a:cs typeface="+mn-cs"/>
                        </a:rPr>
                        <a:t>Moyen</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kern="1200" noProof="0" dirty="0" smtClean="0">
                          <a:solidFill>
                            <a:schemeClr val="tx2"/>
                          </a:solidFill>
                          <a:latin typeface="Arial Narrow" pitchFamily="34" charset="0"/>
                          <a:ea typeface="+mn-ea"/>
                          <a:cs typeface="+mn-cs"/>
                        </a:rPr>
                        <a:t>                  (n=825)             </a:t>
                      </a:r>
                      <a:r>
                        <a:rPr lang="fr-CA" sz="1400" b="1" i="0" u="none" strike="noStrike" kern="1200" baseline="0" noProof="0" dirty="0" smtClean="0">
                          <a:solidFill>
                            <a:schemeClr val="tx1"/>
                          </a:solidFill>
                          <a:latin typeface="+mn-lt"/>
                          <a:ea typeface="+mn-ea"/>
                          <a:cs typeface="+mn-cs"/>
                        </a:rPr>
                        <a:t> </a:t>
                      </a:r>
                      <a:r>
                        <a:rPr lang="fr-CA" sz="1050" b="0" i="0" u="none" strike="noStrike" kern="1200" noProof="0" dirty="0" smtClean="0">
                          <a:solidFill>
                            <a:schemeClr val="tx2"/>
                          </a:solidFill>
                          <a:latin typeface="Arial Narrow" pitchFamily="34" charset="0"/>
                          <a:ea typeface="+mn-ea"/>
                          <a:cs typeface="+mn-cs"/>
                        </a:rPr>
                        <a:t>(n=1044)</a:t>
                      </a:r>
                      <a:endParaRPr lang="fr-CA" sz="1100" b="0" i="0" u="none" strike="noStrike" kern="1200" noProof="0" dirty="0" smtClean="0">
                        <a:solidFill>
                          <a:schemeClr val="tx2"/>
                        </a:solidFill>
                        <a:latin typeface="Arial Narrow" pitchFamily="34" charset="0"/>
                        <a:ea typeface="+mn-ea"/>
                        <a:cs typeface="+mn-cs"/>
                      </a:endParaRP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400" b="1" i="0" u="none" strike="noStrike" kern="1200" noProof="0" dirty="0" smtClean="0">
                          <a:solidFill>
                            <a:schemeClr val="tx1"/>
                          </a:solidFill>
                          <a:latin typeface="+mn-lt"/>
                          <a:ea typeface="+mn-ea"/>
                          <a:cs typeface="+mn-cs"/>
                        </a:rPr>
                        <a:t>Limité</a:t>
                      </a:r>
                    </a:p>
                    <a:p>
                      <a:pPr algn="l" fontAlgn="b"/>
                      <a:r>
                        <a:rPr lang="fr-CA" sz="1050" b="0" i="0" u="none" strike="noStrike" kern="1200" noProof="0" dirty="0" smtClean="0">
                          <a:solidFill>
                            <a:schemeClr val="tx2"/>
                          </a:solidFill>
                          <a:latin typeface="Arial Narrow" pitchFamily="34" charset="0"/>
                          <a:ea typeface="+mn-ea"/>
                          <a:cs typeface="+mn-cs"/>
                        </a:rPr>
                        <a:t>                   (n=147)               (n=196)</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400" b="1" i="0" u="none" strike="noStrike" kern="1200" noProof="0" dirty="0" smtClean="0">
                          <a:solidFill>
                            <a:schemeClr val="tx1"/>
                          </a:solidFill>
                          <a:latin typeface="+mn-lt"/>
                          <a:ea typeface="+mn-ea"/>
                          <a:cs typeface="+mn-cs"/>
                        </a:rPr>
                        <a:t>Nul</a:t>
                      </a:r>
                    </a:p>
                    <a:p>
                      <a:pPr algn="l" fontAlgn="b"/>
                      <a:r>
                        <a:rPr lang="fr-CA" sz="1050" b="0" i="0" u="none" strike="noStrike" kern="1200" noProof="0" dirty="0" smtClean="0">
                          <a:solidFill>
                            <a:schemeClr val="tx2"/>
                          </a:solidFill>
                          <a:latin typeface="Arial Narrow" pitchFamily="34" charset="0"/>
                          <a:ea typeface="+mn-ea"/>
                          <a:cs typeface="+mn-cs"/>
                        </a:rPr>
                        <a:t>                   (n=57)             (n=79)</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Isosceles Triangle 14"/>
          <p:cNvSpPr/>
          <p:nvPr>
            <p:custDataLst>
              <p:tags r:id="rId14"/>
            </p:custDataLst>
          </p:nvPr>
        </p:nvSpPr>
        <p:spPr>
          <a:xfrm rot="10800000" flipV="1">
            <a:off x="1276638" y="4225339"/>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Text Box 9"/>
          <p:cNvSpPr txBox="1">
            <a:spLocks noChangeArrowheads="1"/>
          </p:cNvSpPr>
          <p:nvPr>
            <p:custDataLst>
              <p:tags r:id="rId15"/>
            </p:custDataLst>
          </p:nvPr>
        </p:nvSpPr>
        <p:spPr bwMode="auto">
          <a:xfrm>
            <a:off x="6878537" y="2122510"/>
            <a:ext cx="1877285" cy="1015663"/>
          </a:xfrm>
          <a:prstGeom prst="rect">
            <a:avLst/>
          </a:prstGeom>
          <a:noFill/>
          <a:ln w="3175" algn="ctr">
            <a:solidFill>
              <a:schemeClr val="tx1"/>
            </a:solidFill>
            <a:prstDash val="dash"/>
            <a:miter lim="800000"/>
            <a:headEnd/>
            <a:tailEnd/>
          </a:ln>
        </p:spPr>
        <p:txBody>
          <a:bodyPr wrap="square">
            <a:spAutoFit/>
          </a:bodyPr>
          <a:lstStyle/>
          <a:p>
            <a:pPr algn="l">
              <a:spcBef>
                <a:spcPts val="0"/>
              </a:spcBef>
            </a:pPr>
            <a:r>
              <a:rPr lang="en-CA" sz="1000" u="sng" dirty="0" smtClean="0"/>
              <a:t>*</a:t>
            </a:r>
            <a:r>
              <a:rPr lang="fr-CA" sz="1000" u="sng" dirty="0" smtClean="0">
                <a:latin typeface="+mj-lt"/>
              </a:rPr>
              <a:t>Définition des niveaux de connaissance</a:t>
            </a:r>
            <a:r>
              <a:rPr lang="en-CA" sz="1000" i="1" dirty="0">
                <a:latin typeface="+mj-lt"/>
              </a:rPr>
              <a:t/>
            </a:r>
            <a:br>
              <a:rPr lang="en-CA" sz="1000" i="1" dirty="0">
                <a:latin typeface="+mj-lt"/>
              </a:rPr>
            </a:br>
            <a:r>
              <a:rPr lang="fr-CA" sz="1000" i="1" dirty="0" smtClean="0">
                <a:latin typeface="+mj-lt"/>
              </a:rPr>
              <a:t>Élevé : </a:t>
            </a:r>
            <a:r>
              <a:rPr lang="fr-CA" sz="1000" dirty="0" smtClean="0">
                <a:latin typeface="+mj-lt"/>
              </a:rPr>
              <a:t>Tous exacts (3) à la Q8</a:t>
            </a:r>
            <a:br>
              <a:rPr lang="fr-CA" sz="1000" dirty="0" smtClean="0">
                <a:latin typeface="+mj-lt"/>
              </a:rPr>
            </a:br>
            <a:r>
              <a:rPr lang="fr-CA" sz="1000" i="1" dirty="0" smtClean="0">
                <a:latin typeface="+mj-lt"/>
              </a:rPr>
              <a:t>Moyen </a:t>
            </a:r>
            <a:r>
              <a:rPr lang="fr-CA" sz="1000" dirty="0" smtClean="0">
                <a:latin typeface="+mj-lt"/>
              </a:rPr>
              <a:t>: 2 exacts à la Q8</a:t>
            </a:r>
            <a:br>
              <a:rPr lang="fr-CA" sz="1000" dirty="0" smtClean="0">
                <a:latin typeface="+mj-lt"/>
              </a:rPr>
            </a:br>
            <a:r>
              <a:rPr lang="fr-CA" sz="1000" i="1" dirty="0" smtClean="0">
                <a:latin typeface="+mj-lt"/>
              </a:rPr>
              <a:t>Limité :</a:t>
            </a:r>
            <a:r>
              <a:rPr lang="fr-CA" sz="1000" dirty="0" smtClean="0">
                <a:latin typeface="+mj-lt"/>
              </a:rPr>
              <a:t> 1 exact à la Q8</a:t>
            </a:r>
            <a:br>
              <a:rPr lang="fr-CA" sz="1000" dirty="0" smtClean="0">
                <a:latin typeface="+mj-lt"/>
              </a:rPr>
            </a:br>
            <a:r>
              <a:rPr lang="fr-CA" sz="1000" i="1" dirty="0" smtClean="0">
                <a:latin typeface="+mj-lt"/>
              </a:rPr>
              <a:t>Nul :</a:t>
            </a:r>
            <a:r>
              <a:rPr lang="fr-CA" sz="1000" dirty="0" smtClean="0">
                <a:latin typeface="+mj-lt"/>
              </a:rPr>
              <a:t> Tous inexacts (0) à la Q8</a:t>
            </a:r>
            <a:endParaRPr lang="fr-CA" sz="1000" i="1" dirty="0">
              <a:latin typeface="+mj-lt"/>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Responsabilités des organisations</a:t>
            </a:r>
          </a:p>
        </p:txBody>
      </p:sp>
      <p:sp>
        <p:nvSpPr>
          <p:cNvPr id="20484" name="Content Placeholder 40"/>
          <p:cNvSpPr>
            <a:spLocks noGrp="1"/>
          </p:cNvSpPr>
          <p:nvPr>
            <p:ph idx="1"/>
            <p:custDataLst>
              <p:tags r:id="rId2"/>
            </p:custDataLst>
          </p:nvPr>
        </p:nvSpPr>
        <p:spPr bwMode="auto">
          <a:xfrm>
            <a:off x="352425" y="734061"/>
            <a:ext cx="8457038" cy="1723549"/>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dirty="0" smtClean="0"/>
              <a:t>Neuf étudiants sur dix, soit la vaste majorité d’entre eux, savent que leur ordre provincial ou territorial est l’organisation responsable de délivrer les permis d’exercice et huit étudiants sur dix savent qu’il réglemente également l’exercice du génie. Les trois quarts des étudiants savent que le Bureau d’agrément est l’organisation qui agrée les programmes universitaires de formation en génie, ce qui représente une proportion plus élevée qu’en 2013, tandis que les étudiants sont plus hésitants en ce qui concerne l’organisation qui délivre les permis aux entreprises qui offrent des services d’ingénierie. Un peu plus de la moitié croit que c’est l’ordre provincial, ce qui représente une proportion plus élevée qu’en 2013, tandis que trois sur dix pensent que c’est le Bureau d’agrément et un quart ne le sait pas. </a:t>
            </a:r>
            <a:endParaRPr lang="fr-CA" sz="1400" dirty="0"/>
          </a:p>
        </p:txBody>
      </p:sp>
      <p:sp>
        <p:nvSpPr>
          <p:cNvPr id="20485"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F169291C-CFC5-4F17-9D64-18DC83A2F4B4}" type="slidenum">
              <a:rPr lang="en-US"/>
              <a:pPr/>
              <a:t>36</a:t>
            </a:fld>
            <a:endParaRPr lang="en-US" dirty="0"/>
          </a:p>
        </p:txBody>
      </p:sp>
      <p:grpSp>
        <p:nvGrpSpPr>
          <p:cNvPr id="3" name="Group 52"/>
          <p:cNvGrpSpPr>
            <a:grpSpLocks/>
          </p:cNvGrpSpPr>
          <p:nvPr>
            <p:custDataLst>
              <p:tags r:id="rId4"/>
            </p:custDataLst>
          </p:nvPr>
        </p:nvGrpSpPr>
        <p:grpSpPr bwMode="auto">
          <a:xfrm>
            <a:off x="363653" y="2269665"/>
            <a:ext cx="8521700" cy="3801360"/>
            <a:chOff x="208" y="1117"/>
            <a:chExt cx="5368" cy="2859"/>
          </a:xfrm>
        </p:grpSpPr>
        <p:graphicFrame>
          <p:nvGraphicFramePr>
            <p:cNvPr id="41" name="Object 4"/>
            <p:cNvGraphicFramePr>
              <a:graphicFrameLocks noChangeAspect="1"/>
            </p:cNvGraphicFramePr>
            <p:nvPr>
              <p:extLst>
                <p:ext uri="{D42A27DB-BD31-4B8C-83A1-F6EECF244321}">
                  <p14:modId xmlns:p14="http://schemas.microsoft.com/office/powerpoint/2010/main" val="39088560"/>
                </p:ext>
              </p:extLst>
            </p:nvPr>
          </p:nvGraphicFramePr>
          <p:xfrm>
            <a:off x="208" y="1117"/>
            <a:ext cx="5368" cy="2859"/>
          </p:xfrm>
          <a:graphic>
            <a:graphicData uri="http://schemas.openxmlformats.org/drawingml/2006/chart">
              <c:chart xmlns:c="http://schemas.openxmlformats.org/drawingml/2006/chart" xmlns:r="http://schemas.openxmlformats.org/officeDocument/2006/relationships" r:id="rId16"/>
            </a:graphicData>
          </a:graphic>
        </p:graphicFrame>
        <p:sp>
          <p:nvSpPr>
            <p:cNvPr id="20514" name="Text Box 45"/>
            <p:cNvSpPr txBox="1">
              <a:spLocks noChangeArrowheads="1"/>
            </p:cNvSpPr>
            <p:nvPr/>
          </p:nvSpPr>
          <p:spPr bwMode="auto">
            <a:xfrm>
              <a:off x="736" y="1318"/>
              <a:ext cx="4224" cy="231"/>
            </a:xfrm>
            <a:prstGeom prst="rect">
              <a:avLst/>
            </a:prstGeom>
            <a:noFill/>
            <a:ln w="25400" algn="ctr">
              <a:noFill/>
              <a:miter lim="800000"/>
              <a:headEnd/>
              <a:tailEnd/>
            </a:ln>
          </p:spPr>
          <p:txBody>
            <a:bodyPr>
              <a:spAutoFit/>
            </a:bodyPr>
            <a:lstStyle/>
            <a:p>
              <a:r>
                <a:rPr lang="fr-CA" sz="1400" dirty="0">
                  <a:solidFill>
                    <a:srgbClr val="003399"/>
                  </a:solidFill>
                  <a:latin typeface="+mj-lt"/>
                </a:rPr>
                <a:t>Quelles organisations sont responsables des activités ou procédures suivantes</a:t>
              </a:r>
              <a:r>
                <a:rPr lang="en-CA" sz="1400" dirty="0" smtClean="0">
                  <a:solidFill>
                    <a:srgbClr val="003399"/>
                  </a:solidFill>
                  <a:latin typeface="+mj-lt"/>
                </a:rPr>
                <a:t>?</a:t>
              </a:r>
              <a:endParaRPr lang="en-CA" sz="1400" dirty="0">
                <a:solidFill>
                  <a:srgbClr val="003399"/>
                </a:solidFill>
                <a:latin typeface="+mj-lt"/>
              </a:endParaRPr>
            </a:p>
          </p:txBody>
        </p:sp>
      </p:grpSp>
      <p:sp>
        <p:nvSpPr>
          <p:cNvPr id="33" name="Text Box 3"/>
          <p:cNvSpPr txBox="1">
            <a:spLocks noChangeArrowheads="1"/>
          </p:cNvSpPr>
          <p:nvPr>
            <p:custDataLst>
              <p:tags r:id="rId5"/>
            </p:custDataLst>
          </p:nvPr>
        </p:nvSpPr>
        <p:spPr bwMode="auto">
          <a:xfrm>
            <a:off x="312234" y="6343728"/>
            <a:ext cx="8572500" cy="338554"/>
          </a:xfrm>
          <a:prstGeom prst="rect">
            <a:avLst/>
          </a:prstGeom>
          <a:noFill/>
          <a:ln w="25400">
            <a:noFill/>
            <a:miter lim="800000"/>
            <a:headEnd/>
            <a:tailEnd/>
          </a:ln>
        </p:spPr>
        <p:txBody>
          <a:bodyPr>
            <a:spAutoFit/>
          </a:bodyPr>
          <a:lstStyle/>
          <a:p>
            <a:pPr algn="l"/>
            <a:r>
              <a:rPr lang="en-US" sz="800" dirty="0">
                <a:solidFill>
                  <a:schemeClr val="tx1"/>
                </a:solidFill>
              </a:rPr>
              <a:t>Q9. </a:t>
            </a:r>
            <a:r>
              <a:rPr lang="fr-CA" sz="800" dirty="0">
                <a:solidFill>
                  <a:schemeClr val="tx1"/>
                </a:solidFill>
              </a:rPr>
              <a:t>Veuillez choisir l’organisation ou les organisations qui sont responsables des différentes activités ou procédures énumérées ci-dessous</a:t>
            </a:r>
            <a:r>
              <a:rPr lang="en-US" sz="800" dirty="0" smtClean="0">
                <a:solidFill>
                  <a:schemeClr val="tx1"/>
                </a:solidFill>
              </a:rPr>
              <a:t>. </a:t>
            </a:r>
            <a:r>
              <a:rPr lang="fr-CA" sz="800" dirty="0" smtClean="0">
                <a:solidFill>
                  <a:schemeClr val="tx1"/>
                </a:solidFill>
              </a:rPr>
              <a:t>Base : Tous les répondants, 2013 (n=2501); 2014 (n=2046)</a:t>
            </a:r>
            <a:endParaRPr lang="fr-CA" sz="800" dirty="0">
              <a:solidFill>
                <a:schemeClr val="tx1"/>
              </a:solidFill>
            </a:endParaRPr>
          </a:p>
        </p:txBody>
      </p:sp>
      <p:graphicFrame>
        <p:nvGraphicFramePr>
          <p:cNvPr id="2" name="Table 1"/>
          <p:cNvGraphicFramePr>
            <a:graphicFrameLocks noGrp="1"/>
          </p:cNvGraphicFramePr>
          <p:nvPr>
            <p:custDataLst>
              <p:tags r:id="rId6"/>
            </p:custDataLst>
            <p:extLst>
              <p:ext uri="{D42A27DB-BD31-4B8C-83A1-F6EECF244321}">
                <p14:modId xmlns:p14="http://schemas.microsoft.com/office/powerpoint/2010/main" val="2970318289"/>
              </p:ext>
            </p:extLst>
          </p:nvPr>
        </p:nvGraphicFramePr>
        <p:xfrm>
          <a:off x="312235" y="5697515"/>
          <a:ext cx="8476167" cy="375285"/>
        </p:xfrm>
        <a:graphic>
          <a:graphicData uri="http://schemas.openxmlformats.org/drawingml/2006/table">
            <a:tbl>
              <a:tblPr>
                <a:tableStyleId>{5C22544A-7EE6-4342-B048-85BDC9FD1C3A}</a:tableStyleId>
              </a:tblPr>
              <a:tblGrid>
                <a:gridCol w="1752678"/>
                <a:gridCol w="1663589"/>
                <a:gridCol w="1735919"/>
                <a:gridCol w="1723864"/>
                <a:gridCol w="1600117"/>
              </a:tblGrid>
              <a:tr h="161925">
                <a:tc>
                  <a:txBody>
                    <a:bodyPr/>
                    <a:lstStyle/>
                    <a:p>
                      <a:pPr algn="ctr" fontAlgn="b"/>
                      <a:r>
                        <a:rPr lang="fr-CA" sz="1200" b="1" u="none" strike="noStrike" noProof="0" dirty="0" smtClean="0">
                          <a:effectLst/>
                        </a:rPr>
                        <a:t>Agrée les programmes universitaires de génie</a:t>
                      </a:r>
                      <a:endParaRPr lang="fr-CA" sz="1200" b="1" i="0" u="none" strike="noStrike" noProof="0" dirty="0">
                        <a:effectLst/>
                        <a:latin typeface="Arial"/>
                      </a:endParaRPr>
                    </a:p>
                  </a:txBody>
                  <a:tcPr marL="9525" marR="9525" marT="9525" marB="0">
                    <a:noFill/>
                  </a:tcPr>
                </a:tc>
                <a:tc>
                  <a:txBody>
                    <a:bodyPr/>
                    <a:lstStyle/>
                    <a:p>
                      <a:pPr algn="ctr" fontAlgn="b"/>
                      <a:r>
                        <a:rPr lang="fr-CA" sz="1200" b="1" u="none" strike="noStrike" noProof="0" dirty="0" smtClean="0">
                          <a:effectLst/>
                        </a:rPr>
                        <a:t>Délivre les permis aux entreprises d’ingénierie</a:t>
                      </a:r>
                      <a:endParaRPr lang="fr-CA" sz="1200" b="1" i="0" u="none" strike="noStrike" noProof="0" dirty="0">
                        <a:effectLst/>
                        <a:latin typeface="Arial"/>
                      </a:endParaRPr>
                    </a:p>
                  </a:txBody>
                  <a:tcPr marL="9525" marR="9525" marT="9525" marB="0">
                    <a:noFill/>
                  </a:tcPr>
                </a:tc>
                <a:tc>
                  <a:txBody>
                    <a:bodyPr/>
                    <a:lstStyle/>
                    <a:p>
                      <a:pPr algn="ctr" fontAlgn="b"/>
                      <a:r>
                        <a:rPr lang="fr-CA" sz="1200" b="1" u="none" strike="noStrike" noProof="0" dirty="0" smtClean="0">
                          <a:effectLst/>
                        </a:rPr>
                        <a:t>Délivre les permis </a:t>
                      </a:r>
                      <a:r>
                        <a:rPr lang="fr-CA" sz="1200" b="1" u="none" strike="noStrike" noProof="0" dirty="0" err="1" smtClean="0">
                          <a:effectLst/>
                        </a:rPr>
                        <a:t>d’ing</a:t>
                      </a:r>
                      <a:r>
                        <a:rPr lang="fr-CA" sz="1200" b="1" u="none" strike="noStrike" noProof="0" dirty="0" smtClean="0">
                          <a:effectLst/>
                        </a:rPr>
                        <a:t>.</a:t>
                      </a:r>
                      <a:endParaRPr lang="fr-CA" sz="1200" b="1" i="0" u="none" strike="noStrike" noProof="0" dirty="0">
                        <a:effectLst/>
                        <a:latin typeface="Arial"/>
                      </a:endParaRPr>
                    </a:p>
                  </a:txBody>
                  <a:tcPr marL="9525" marR="9525" marT="9525" marB="0">
                    <a:noFill/>
                  </a:tcPr>
                </a:tc>
                <a:tc>
                  <a:txBody>
                    <a:bodyPr/>
                    <a:lstStyle/>
                    <a:p>
                      <a:pPr algn="ctr" fontAlgn="b"/>
                      <a:r>
                        <a:rPr lang="fr-CA" sz="1200" b="1" u="none" strike="noStrike" noProof="0" dirty="0" smtClean="0">
                          <a:effectLst/>
                        </a:rPr>
                        <a:t>Fait la promotion des intérêts des ingénieurs</a:t>
                      </a:r>
                      <a:endParaRPr lang="fr-CA" sz="1200" b="1" i="0" u="none" strike="noStrike" noProof="0" dirty="0">
                        <a:effectLst/>
                        <a:latin typeface="Arial"/>
                      </a:endParaRPr>
                    </a:p>
                  </a:txBody>
                  <a:tcPr marL="9525" marR="9525" marT="9525" marB="0">
                    <a:noFill/>
                  </a:tcPr>
                </a:tc>
                <a:tc>
                  <a:txBody>
                    <a:bodyPr/>
                    <a:lstStyle/>
                    <a:p>
                      <a:pPr algn="ctr" fontAlgn="b"/>
                      <a:r>
                        <a:rPr lang="fr-CA" sz="1200" b="1" u="none" strike="noStrike" noProof="0" dirty="0" smtClean="0">
                          <a:effectLst/>
                        </a:rPr>
                        <a:t>Réglemente l’exercice du génie</a:t>
                      </a:r>
                      <a:endParaRPr lang="fr-CA" sz="1200" b="1" i="0" u="none" strike="noStrike" noProof="0" dirty="0">
                        <a:effectLst/>
                        <a:latin typeface="Arial"/>
                      </a:endParaRPr>
                    </a:p>
                  </a:txBody>
                  <a:tcPr marL="9525" marR="9525" marT="9525" marB="0">
                    <a:noFill/>
                  </a:tcPr>
                </a:tc>
              </a:tr>
            </a:tbl>
          </a:graphicData>
        </a:graphic>
      </p:graphicFrame>
      <p:sp>
        <p:nvSpPr>
          <p:cNvPr id="13" name="Text Box 24"/>
          <p:cNvSpPr txBox="1">
            <a:spLocks noChangeArrowheads="1"/>
          </p:cNvSpPr>
          <p:nvPr>
            <p:custDataLst>
              <p:tags r:id="rId7"/>
            </p:custDataLst>
          </p:nvPr>
        </p:nvSpPr>
        <p:spPr bwMode="auto">
          <a:xfrm>
            <a:off x="3633849" y="6112896"/>
            <a:ext cx="5353874" cy="230832"/>
          </a:xfrm>
          <a:prstGeom prst="rect">
            <a:avLst/>
          </a:prstGeom>
          <a:noFill/>
          <a:ln w="25400" algn="ctr">
            <a:noFill/>
            <a:miter lim="800000"/>
            <a:headEnd/>
            <a:tailEnd/>
          </a:ln>
        </p:spPr>
        <p:txBody>
          <a:bodyPr wrap="square">
            <a:spAutoFit/>
          </a:bodyPr>
          <a:lstStyle/>
          <a:p>
            <a:pPr algn="r">
              <a:defRPr/>
            </a:pPr>
            <a:r>
              <a:rPr lang="fr-CA" sz="900" i="1" dirty="0" smtClean="0">
                <a:solidFill>
                  <a:schemeClr val="tx1"/>
                </a:solidFill>
                <a:latin typeface="+mj-lt"/>
              </a:rPr>
              <a:t>Comme les répondants pouvaient donner plusieurs réponses, il est possible que le total dépasse 100 %.</a:t>
            </a:r>
            <a:endParaRPr lang="en-CA" sz="900" i="1" dirty="0">
              <a:solidFill>
                <a:schemeClr val="tx1"/>
              </a:solidFill>
              <a:latin typeface="+mj-lt"/>
            </a:endParaRPr>
          </a:p>
        </p:txBody>
      </p:sp>
      <p:cxnSp>
        <p:nvCxnSpPr>
          <p:cNvPr id="5" name="Straight Connector 4"/>
          <p:cNvCxnSpPr/>
          <p:nvPr>
            <p:custDataLst>
              <p:tags r:id="rId8"/>
            </p:custDataLst>
          </p:nvPr>
        </p:nvCxnSpPr>
        <p:spPr>
          <a:xfrm flipV="1">
            <a:off x="2070100" y="3403600"/>
            <a:ext cx="0" cy="25951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9"/>
            </p:custDataLst>
          </p:nvPr>
        </p:nvCxnSpPr>
        <p:spPr>
          <a:xfrm flipV="1">
            <a:off x="3771900" y="3403600"/>
            <a:ext cx="0" cy="25951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10"/>
            </p:custDataLst>
          </p:nvPr>
        </p:nvCxnSpPr>
        <p:spPr>
          <a:xfrm flipV="1">
            <a:off x="5461000" y="3403600"/>
            <a:ext cx="0" cy="25951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1"/>
            </p:custDataLst>
          </p:nvPr>
        </p:nvCxnSpPr>
        <p:spPr>
          <a:xfrm flipV="1">
            <a:off x="7175500" y="3403600"/>
            <a:ext cx="0" cy="25951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Isosceles Triangle 16"/>
          <p:cNvSpPr/>
          <p:nvPr>
            <p:custDataLst>
              <p:tags r:id="rId12"/>
            </p:custDataLst>
          </p:nvPr>
        </p:nvSpPr>
        <p:spPr>
          <a:xfrm rot="10800000" flipV="1">
            <a:off x="730538" y="4123739"/>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Isosceles Triangle 17"/>
          <p:cNvSpPr/>
          <p:nvPr>
            <p:custDataLst>
              <p:tags r:id="rId13"/>
            </p:custDataLst>
          </p:nvPr>
        </p:nvSpPr>
        <p:spPr>
          <a:xfrm rot="10800000" flipV="1">
            <a:off x="2445038" y="4646621"/>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9" name="Isosceles Triangle 18"/>
          <p:cNvSpPr/>
          <p:nvPr>
            <p:custDataLst>
              <p:tags r:id="rId14"/>
            </p:custDataLst>
          </p:nvPr>
        </p:nvSpPr>
        <p:spPr>
          <a:xfrm rot="10800000" flipV="1">
            <a:off x="5848638" y="3895139"/>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Connaissance des responsabilités des organisations</a:t>
            </a:r>
          </a:p>
        </p:txBody>
      </p:sp>
      <p:graphicFrame>
        <p:nvGraphicFramePr>
          <p:cNvPr id="41" name="Object 4"/>
          <p:cNvGraphicFramePr>
            <a:graphicFrameLocks noGrp="1" noChangeAspect="1"/>
          </p:cNvGraphicFramePr>
          <p:nvPr>
            <p:ph idx="1"/>
            <p:custDataLst>
              <p:tags r:id="rId2"/>
            </p:custDataLst>
            <p:extLst>
              <p:ext uri="{D42A27DB-BD31-4B8C-83A1-F6EECF244321}">
                <p14:modId xmlns:p14="http://schemas.microsoft.com/office/powerpoint/2010/main" val="2562633293"/>
              </p:ext>
            </p:extLst>
          </p:nvPr>
        </p:nvGraphicFramePr>
        <p:xfrm>
          <a:off x="474758" y="1860048"/>
          <a:ext cx="8444648" cy="4352925"/>
        </p:xfrm>
        <a:graphic>
          <a:graphicData uri="http://schemas.openxmlformats.org/drawingml/2006/chart">
            <c:chart xmlns:c="http://schemas.openxmlformats.org/drawingml/2006/chart" xmlns:r="http://schemas.openxmlformats.org/officeDocument/2006/relationships" r:id="rId17"/>
          </a:graphicData>
        </a:graphic>
      </p:graphicFrame>
      <p:sp>
        <p:nvSpPr>
          <p:cNvPr id="23556"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A52E2A54-B9B8-465B-B1BE-55060DCEE558}" type="slidenum">
              <a:rPr lang="en-US"/>
              <a:pPr/>
              <a:t>37</a:t>
            </a:fld>
            <a:endParaRPr lang="en-US" dirty="0"/>
          </a:p>
        </p:txBody>
      </p:sp>
      <p:sp>
        <p:nvSpPr>
          <p:cNvPr id="23562" name="Rectangle 11"/>
          <p:cNvSpPr>
            <a:spLocks noChangeArrowheads="1"/>
          </p:cNvSpPr>
          <p:nvPr>
            <p:custDataLst>
              <p:tags r:id="rId4"/>
            </p:custDataLst>
          </p:nvPr>
        </p:nvSpPr>
        <p:spPr bwMode="auto">
          <a:xfrm>
            <a:off x="0" y="1745616"/>
            <a:ext cx="9144000" cy="304800"/>
          </a:xfrm>
          <a:prstGeom prst="rect">
            <a:avLst/>
          </a:prstGeom>
          <a:noFill/>
          <a:ln w="25400" algn="ctr">
            <a:noFill/>
            <a:miter lim="800000"/>
            <a:headEnd/>
            <a:tailEnd/>
          </a:ln>
        </p:spPr>
        <p:txBody>
          <a:bodyPr>
            <a:spAutoFit/>
          </a:bodyPr>
          <a:lstStyle/>
          <a:p>
            <a:r>
              <a:rPr lang="fr-CA" sz="1400" dirty="0">
                <a:solidFill>
                  <a:srgbClr val="003399"/>
                </a:solidFill>
                <a:latin typeface="+mj-lt"/>
              </a:rPr>
              <a:t>Niveau de connaissance des responsabilités des organisations au sein de la profession d’ingénieur</a:t>
            </a:r>
            <a:endParaRPr lang="en-CA" sz="1400" dirty="0">
              <a:solidFill>
                <a:srgbClr val="003399"/>
              </a:solidFill>
              <a:latin typeface="+mj-lt"/>
            </a:endParaRPr>
          </a:p>
        </p:txBody>
      </p:sp>
      <p:sp>
        <p:nvSpPr>
          <p:cNvPr id="23563" name="Text Box 12"/>
          <p:cNvSpPr txBox="1">
            <a:spLocks noChangeArrowheads="1"/>
          </p:cNvSpPr>
          <p:nvPr>
            <p:custDataLst>
              <p:tags r:id="rId5"/>
            </p:custDataLst>
          </p:nvPr>
        </p:nvSpPr>
        <p:spPr bwMode="auto">
          <a:xfrm>
            <a:off x="359627" y="6354729"/>
            <a:ext cx="8572500" cy="338138"/>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Q9. </a:t>
            </a:r>
            <a:r>
              <a:rPr lang="fr-CA" sz="800" dirty="0">
                <a:solidFill>
                  <a:schemeClr val="tx1"/>
                </a:solidFill>
                <a:latin typeface="+mj-lt"/>
              </a:rPr>
              <a:t>Veuillez choisir l’organisation ou les organisations qui sont responsables des différentes activités ou procédures énumérées ci-dessous</a:t>
            </a:r>
            <a:r>
              <a:rPr lang="en-US" sz="800" dirty="0" smtClean="0">
                <a:solidFill>
                  <a:schemeClr val="tx1"/>
                </a:solidFill>
                <a:latin typeface="+mj-lt"/>
              </a:rPr>
              <a:t>. </a:t>
            </a:r>
            <a:r>
              <a:rPr lang="en-US" sz="800" dirty="0">
                <a:solidFill>
                  <a:schemeClr val="tx1"/>
                </a:solidFill>
                <a:latin typeface="+mj-lt"/>
              </a:rPr>
              <a:t/>
            </a:r>
            <a:br>
              <a:rPr lang="en-US" sz="800" dirty="0">
                <a:solidFill>
                  <a:schemeClr val="tx1"/>
                </a:solidFill>
                <a:latin typeface="+mj-lt"/>
              </a:rPr>
            </a:br>
            <a:r>
              <a:rPr lang="fr-CA" sz="800" dirty="0" smtClean="0">
                <a:solidFill>
                  <a:schemeClr val="tx1"/>
                </a:solidFill>
                <a:latin typeface="+mj-lt"/>
              </a:rPr>
              <a:t>Base : Tous les répondants, 2013 (n=2501); 2014 (n=2046)</a:t>
            </a:r>
            <a:endParaRPr lang="fr-CA" sz="800" dirty="0">
              <a:solidFill>
                <a:schemeClr val="tx1"/>
              </a:solidFill>
              <a:latin typeface="+mj-lt"/>
            </a:endParaRPr>
          </a:p>
        </p:txBody>
      </p:sp>
      <p:sp>
        <p:nvSpPr>
          <p:cNvPr id="23565" name="Text Box 17"/>
          <p:cNvSpPr txBox="1">
            <a:spLocks noChangeArrowheads="1"/>
          </p:cNvSpPr>
          <p:nvPr>
            <p:custDataLst>
              <p:tags r:id="rId6"/>
            </p:custDataLst>
          </p:nvPr>
        </p:nvSpPr>
        <p:spPr bwMode="auto">
          <a:xfrm>
            <a:off x="1725530" y="2304466"/>
            <a:ext cx="1668462" cy="415498"/>
          </a:xfrm>
          <a:prstGeom prst="rect">
            <a:avLst/>
          </a:prstGeom>
          <a:noFill/>
          <a:ln w="25400" algn="ctr">
            <a:noFill/>
            <a:miter lim="800000"/>
            <a:headEnd/>
            <a:tailEnd/>
          </a:ln>
        </p:spPr>
        <p:txBody>
          <a:bodyPr>
            <a:spAutoFit/>
          </a:bodyPr>
          <a:lstStyle/>
          <a:p>
            <a:r>
              <a:rPr lang="fr-CA" sz="1400" dirty="0" smtClean="0"/>
              <a:t>Élevé/Moyen</a:t>
            </a:r>
            <a:br>
              <a:rPr lang="fr-CA" sz="1400" dirty="0" smtClean="0"/>
            </a:br>
            <a:r>
              <a:rPr lang="fr-CA" sz="700" dirty="0" smtClean="0"/>
              <a:t>(2 cotes supérieures)</a:t>
            </a:r>
            <a:endParaRPr lang="fr-CA" sz="700" dirty="0"/>
          </a:p>
        </p:txBody>
      </p:sp>
      <p:sp>
        <p:nvSpPr>
          <p:cNvPr id="23567" name="Text Box 22"/>
          <p:cNvSpPr txBox="1">
            <a:spLocks noChangeArrowheads="1"/>
          </p:cNvSpPr>
          <p:nvPr>
            <p:custDataLst>
              <p:tags r:id="rId7"/>
            </p:custDataLst>
          </p:nvPr>
        </p:nvSpPr>
        <p:spPr bwMode="auto">
          <a:xfrm>
            <a:off x="6021997" y="3631171"/>
            <a:ext cx="1668462" cy="415498"/>
          </a:xfrm>
          <a:prstGeom prst="rect">
            <a:avLst/>
          </a:prstGeom>
          <a:noFill/>
          <a:ln w="25400" algn="ctr">
            <a:noFill/>
            <a:miter lim="800000"/>
            <a:headEnd/>
            <a:tailEnd/>
          </a:ln>
        </p:spPr>
        <p:txBody>
          <a:bodyPr>
            <a:spAutoFit/>
          </a:bodyPr>
          <a:lstStyle/>
          <a:p>
            <a:r>
              <a:rPr lang="fr-CA" sz="1400" dirty="0" smtClean="0"/>
              <a:t>Limité/Nul</a:t>
            </a:r>
            <a:br>
              <a:rPr lang="fr-CA" sz="1400" dirty="0" smtClean="0"/>
            </a:br>
            <a:r>
              <a:rPr lang="fr-CA" sz="700" dirty="0" smtClean="0"/>
              <a:t>(2 cotes inférieures)</a:t>
            </a:r>
            <a:endParaRPr lang="fr-CA" sz="700" dirty="0"/>
          </a:p>
        </p:txBody>
      </p:sp>
      <p:sp>
        <p:nvSpPr>
          <p:cNvPr id="40" name="Content Placeholder 33"/>
          <p:cNvSpPr txBox="1">
            <a:spLocks/>
          </p:cNvSpPr>
          <p:nvPr>
            <p:custDataLst>
              <p:tags r:id="rId8"/>
            </p:custDataLst>
          </p:nvPr>
        </p:nvSpPr>
        <p:spPr>
          <a:xfrm>
            <a:off x="226393" y="669350"/>
            <a:ext cx="8691214" cy="1077218"/>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Neuf étudiants sur dix ont au moins un niveau de connaissance moyen en ce qui concerne les responsabilités des organisations en matière d’activités ou de procédures liées à la profession. Parmi ce groupe, près de quatre étudiants sur dix ont un niveau de connaissance élevé des responsabilités des organisations, ce qui représente une proportion plus élevée qu’en 2013. Un étudiant sur dix à un niveau de connaissance limité ou n’a aucune connaissance sur le sujet.  </a:t>
            </a:r>
            <a:endParaRPr lang="fr-CA" sz="1400" b="0" dirty="0">
              <a:solidFill>
                <a:schemeClr val="tx1"/>
              </a:solidFill>
              <a:latin typeface="+mj-lt"/>
            </a:endParaRPr>
          </a:p>
        </p:txBody>
      </p:sp>
      <p:sp>
        <p:nvSpPr>
          <p:cNvPr id="44" name="AutoShape 10"/>
          <p:cNvSpPr>
            <a:spLocks/>
          </p:cNvSpPr>
          <p:nvPr>
            <p:custDataLst>
              <p:tags r:id="rId9"/>
            </p:custDataLst>
          </p:nvPr>
        </p:nvSpPr>
        <p:spPr bwMode="auto">
          <a:xfrm rot="5400000">
            <a:off x="2442947" y="1706236"/>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6" name="Text Box 44"/>
          <p:cNvSpPr txBox="1">
            <a:spLocks noChangeArrowheads="1"/>
          </p:cNvSpPr>
          <p:nvPr>
            <p:custDataLst>
              <p:tags r:id="rId10"/>
            </p:custDataLst>
          </p:nvPr>
        </p:nvSpPr>
        <p:spPr bwMode="auto">
          <a:xfrm>
            <a:off x="2042602" y="2719964"/>
            <a:ext cx="983570" cy="946413"/>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 91 %</a:t>
            </a:r>
            <a:br>
              <a:rPr lang="en-CA" sz="1300" dirty="0" smtClean="0"/>
            </a:br>
            <a:r>
              <a:rPr lang="en-CA" dirty="0" smtClean="0"/>
              <a:t>(n=1064)</a:t>
            </a:r>
            <a:endParaRPr lang="en-CA" dirty="0"/>
          </a:p>
          <a:p>
            <a:r>
              <a:rPr lang="en-CA" sz="900" dirty="0" smtClean="0"/>
              <a:t>2013 : 89 %</a:t>
            </a:r>
          </a:p>
          <a:p>
            <a:r>
              <a:rPr lang="en-CA" dirty="0"/>
              <a:t>(n=2243)</a:t>
            </a:r>
            <a:br>
              <a:rPr lang="en-CA" dirty="0"/>
            </a:br>
            <a:r>
              <a:rPr lang="en-CA" sz="100" dirty="0" smtClean="0"/>
              <a:t>x</a:t>
            </a:r>
            <a:endParaRPr lang="en-CA" sz="100" dirty="0"/>
          </a:p>
        </p:txBody>
      </p:sp>
      <p:sp>
        <p:nvSpPr>
          <p:cNvPr id="67" name="Text Box 44"/>
          <p:cNvSpPr txBox="1">
            <a:spLocks noChangeArrowheads="1"/>
          </p:cNvSpPr>
          <p:nvPr>
            <p:custDataLst>
              <p:tags r:id="rId11"/>
            </p:custDataLst>
          </p:nvPr>
        </p:nvSpPr>
        <p:spPr bwMode="auto">
          <a:xfrm>
            <a:off x="6257925" y="4046669"/>
            <a:ext cx="1200150" cy="800219"/>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 9 %</a:t>
            </a:r>
            <a:br>
              <a:rPr lang="en-CA" sz="1300" dirty="0" smtClean="0"/>
            </a:br>
            <a:r>
              <a:rPr lang="en-CA" dirty="0" smtClean="0"/>
              <a:t>(n=182)</a:t>
            </a:r>
          </a:p>
          <a:p>
            <a:r>
              <a:rPr lang="en-CA" sz="900" dirty="0" smtClean="0"/>
              <a:t>2013 : 11 %</a:t>
            </a:r>
          </a:p>
          <a:p>
            <a:r>
              <a:rPr lang="en-CA" sz="700" dirty="0"/>
              <a:t>(</a:t>
            </a:r>
            <a:r>
              <a:rPr lang="en-CA" sz="700" dirty="0" smtClean="0"/>
              <a:t>n=261)</a:t>
            </a:r>
            <a:endParaRPr lang="en-CA" sz="900" dirty="0"/>
          </a:p>
          <a:p>
            <a:endParaRPr lang="en-CA" sz="100" dirty="0"/>
          </a:p>
          <a:p>
            <a:r>
              <a:rPr lang="en-CA" sz="100" dirty="0" smtClean="0"/>
              <a:t>x</a:t>
            </a:r>
            <a:endParaRPr lang="en-CA" sz="100" dirty="0"/>
          </a:p>
        </p:txBody>
      </p:sp>
      <p:graphicFrame>
        <p:nvGraphicFramePr>
          <p:cNvPr id="19" name="Table 18"/>
          <p:cNvGraphicFramePr>
            <a:graphicFrameLocks noGrp="1"/>
          </p:cNvGraphicFramePr>
          <p:nvPr>
            <p:custDataLst>
              <p:tags r:id="rId12"/>
            </p:custDataLst>
            <p:extLst>
              <p:ext uri="{D42A27DB-BD31-4B8C-83A1-F6EECF244321}">
                <p14:modId xmlns:p14="http://schemas.microsoft.com/office/powerpoint/2010/main" val="1794685939"/>
              </p:ext>
            </p:extLst>
          </p:nvPr>
        </p:nvGraphicFramePr>
        <p:xfrm>
          <a:off x="349463" y="5747588"/>
          <a:ext cx="8470688" cy="596265"/>
        </p:xfrm>
        <a:graphic>
          <a:graphicData uri="http://schemas.openxmlformats.org/drawingml/2006/table">
            <a:tbl>
              <a:tblPr/>
              <a:tblGrid>
                <a:gridCol w="2117672"/>
                <a:gridCol w="2117672"/>
                <a:gridCol w="2117672"/>
                <a:gridCol w="2117672"/>
              </a:tblGrid>
              <a:tr h="596062">
                <a:tc>
                  <a:txBody>
                    <a:bodyPr/>
                    <a:lstStyle/>
                    <a:p>
                      <a:pPr algn="ctr" fontAlgn="b"/>
                      <a:r>
                        <a:rPr lang="fr-CA" sz="1400" b="1" i="0" u="none" strike="noStrike" kern="1200" noProof="0" dirty="0" smtClean="0">
                          <a:solidFill>
                            <a:schemeClr val="tx1"/>
                          </a:solidFill>
                          <a:latin typeface="+mn-lt"/>
                          <a:ea typeface="+mn-ea"/>
                          <a:cs typeface="+mn-cs"/>
                        </a:rPr>
                        <a:t>Élevé</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noProof="0" dirty="0" smtClean="0">
                          <a:solidFill>
                            <a:schemeClr val="tx2"/>
                          </a:solidFill>
                          <a:latin typeface="Arial Narrow" pitchFamily="34" charset="0"/>
                        </a:rPr>
                        <a:t>                    (n=766)                 (n=832)</a:t>
                      </a: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400" b="1" i="0" u="none" strike="noStrike" kern="1200" noProof="0" dirty="0" smtClean="0">
                          <a:solidFill>
                            <a:schemeClr val="tx1"/>
                          </a:solidFill>
                          <a:latin typeface="+mn-lt"/>
                          <a:ea typeface="+mn-ea"/>
                          <a:cs typeface="+mn-cs"/>
                        </a:rPr>
                        <a:t>Moyen</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kern="1200" noProof="0" dirty="0" smtClean="0">
                          <a:solidFill>
                            <a:schemeClr val="tx2"/>
                          </a:solidFill>
                          <a:latin typeface="Arial Narrow" pitchFamily="34" charset="0"/>
                          <a:ea typeface="+mn-ea"/>
                          <a:cs typeface="+mn-cs"/>
                        </a:rPr>
                        <a:t>                    (n=1098)                (n=1411)</a:t>
                      </a:r>
                      <a:endParaRPr lang="fr-CA" sz="1100" b="0" i="0" u="none" strike="noStrike" kern="1200" noProof="0" dirty="0" smtClean="0">
                        <a:solidFill>
                          <a:schemeClr val="tx2"/>
                        </a:solidFill>
                        <a:latin typeface="Arial Narrow" pitchFamily="34" charset="0"/>
                        <a:ea typeface="+mn-ea"/>
                        <a:cs typeface="+mn-cs"/>
                      </a:endParaRP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400" b="1" i="0" u="none" strike="noStrike" kern="1200" noProof="0" dirty="0" smtClean="0">
                          <a:solidFill>
                            <a:schemeClr val="tx1"/>
                          </a:solidFill>
                          <a:latin typeface="+mn-lt"/>
                          <a:ea typeface="+mn-ea"/>
                          <a:cs typeface="+mn-cs"/>
                        </a:rPr>
                        <a:t>Limité</a:t>
                      </a:r>
                    </a:p>
                    <a:p>
                      <a:pPr algn="l" fontAlgn="b"/>
                      <a:r>
                        <a:rPr lang="fr-CA" sz="1050" b="0" i="0" u="none" strike="noStrike" kern="1200" noProof="0" dirty="0" smtClean="0">
                          <a:solidFill>
                            <a:schemeClr val="tx2"/>
                          </a:solidFill>
                          <a:latin typeface="Arial Narrow" pitchFamily="34" charset="0"/>
                          <a:ea typeface="+mn-ea"/>
                          <a:cs typeface="+mn-cs"/>
                        </a:rPr>
                        <a:t>                    (n=111)                 (n=143)</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400" b="1" i="0" u="none" strike="noStrike" kern="1200" noProof="0" dirty="0" smtClean="0">
                          <a:solidFill>
                            <a:schemeClr val="tx1"/>
                          </a:solidFill>
                          <a:latin typeface="+mn-lt"/>
                          <a:ea typeface="+mn-ea"/>
                          <a:cs typeface="+mn-cs"/>
                        </a:rPr>
                        <a:t>Nul</a:t>
                      </a:r>
                    </a:p>
                    <a:p>
                      <a:pPr algn="l" fontAlgn="b"/>
                      <a:r>
                        <a:rPr lang="fr-CA" sz="1050" b="0" i="0" u="none" strike="noStrike" kern="1200" noProof="0" dirty="0" smtClean="0">
                          <a:solidFill>
                            <a:schemeClr val="tx2"/>
                          </a:solidFill>
                          <a:latin typeface="Arial Narrow" pitchFamily="34" charset="0"/>
                          <a:ea typeface="+mn-ea"/>
                          <a:cs typeface="+mn-cs"/>
                        </a:rPr>
                        <a:t>                     (n=71)                (n=118)</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 name="AutoShape 10"/>
          <p:cNvSpPr>
            <a:spLocks/>
          </p:cNvSpPr>
          <p:nvPr>
            <p:custDataLst>
              <p:tags r:id="rId13"/>
            </p:custDataLst>
          </p:nvPr>
        </p:nvSpPr>
        <p:spPr bwMode="auto">
          <a:xfrm rot="5400000">
            <a:off x="6719672" y="3024688"/>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15" name="Isosceles Triangle 14"/>
          <p:cNvSpPr/>
          <p:nvPr>
            <p:custDataLst>
              <p:tags r:id="rId14"/>
            </p:custDataLst>
          </p:nvPr>
        </p:nvSpPr>
        <p:spPr>
          <a:xfrm rot="10800000" flipV="1">
            <a:off x="1365538" y="4390439"/>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Text Box 10"/>
          <p:cNvSpPr txBox="1">
            <a:spLocks noChangeArrowheads="1"/>
          </p:cNvSpPr>
          <p:nvPr>
            <p:custDataLst>
              <p:tags r:id="rId15"/>
            </p:custDataLst>
          </p:nvPr>
        </p:nvSpPr>
        <p:spPr bwMode="auto">
          <a:xfrm>
            <a:off x="6832904" y="2110919"/>
            <a:ext cx="2006600" cy="1092607"/>
          </a:xfrm>
          <a:prstGeom prst="rect">
            <a:avLst/>
          </a:prstGeom>
          <a:noFill/>
          <a:ln w="3175" algn="ctr">
            <a:solidFill>
              <a:schemeClr val="accent1"/>
            </a:solidFill>
            <a:prstDash val="dash"/>
            <a:miter lim="800000"/>
            <a:headEnd/>
            <a:tailEnd/>
          </a:ln>
        </p:spPr>
        <p:txBody>
          <a:bodyPr>
            <a:spAutoFit/>
          </a:bodyPr>
          <a:lstStyle/>
          <a:p>
            <a:pPr algn="l"/>
            <a:r>
              <a:rPr lang="fr-CA" sz="1000" u="sng" dirty="0" smtClean="0">
                <a:latin typeface="+mj-lt"/>
              </a:rPr>
              <a:t>Définition des niveaux de connaissance</a:t>
            </a:r>
            <a:endParaRPr lang="en-CA" sz="1000" u="sng" dirty="0">
              <a:latin typeface="+mj-lt"/>
            </a:endParaRPr>
          </a:p>
          <a:p>
            <a:pPr algn="l"/>
            <a:r>
              <a:rPr lang="fr-CA" sz="1000" i="1" dirty="0" smtClean="0">
                <a:latin typeface="+mj-lt"/>
              </a:rPr>
              <a:t>Élevé : </a:t>
            </a:r>
            <a:r>
              <a:rPr lang="fr-CA" sz="1000" dirty="0" smtClean="0">
                <a:latin typeface="+mj-lt"/>
              </a:rPr>
              <a:t>Tous exacts à la</a:t>
            </a:r>
            <a:r>
              <a:rPr lang="en-CA" sz="1000" dirty="0" smtClean="0">
                <a:latin typeface="+mj-lt"/>
              </a:rPr>
              <a:t> </a:t>
            </a:r>
            <a:r>
              <a:rPr lang="en-CA" sz="1000" dirty="0">
                <a:latin typeface="+mj-lt"/>
              </a:rPr>
              <a:t>Q9 </a:t>
            </a:r>
            <a:r>
              <a:rPr lang="en-CA" sz="1000" dirty="0" smtClean="0">
                <a:latin typeface="+mj-lt"/>
              </a:rPr>
              <a:t>(4)</a:t>
            </a:r>
            <a:r>
              <a:rPr lang="en-CA" sz="1000" dirty="0">
                <a:latin typeface="+mj-lt"/>
              </a:rPr>
              <a:t/>
            </a:r>
            <a:br>
              <a:rPr lang="en-CA" sz="1000" dirty="0">
                <a:latin typeface="+mj-lt"/>
              </a:rPr>
            </a:br>
            <a:r>
              <a:rPr lang="fr-CA" sz="1000" i="1" dirty="0" smtClean="0">
                <a:latin typeface="+mj-lt"/>
              </a:rPr>
              <a:t>Moyen : </a:t>
            </a:r>
            <a:r>
              <a:rPr lang="fr-CA" sz="1000" dirty="0" smtClean="0">
                <a:latin typeface="+mj-lt"/>
              </a:rPr>
              <a:t>2 ou 3 exacts à la</a:t>
            </a:r>
            <a:r>
              <a:rPr lang="en-CA" sz="1000" dirty="0" smtClean="0">
                <a:latin typeface="+mj-lt"/>
              </a:rPr>
              <a:t> </a:t>
            </a:r>
            <a:r>
              <a:rPr lang="en-CA" sz="1000" dirty="0">
                <a:latin typeface="+mj-lt"/>
              </a:rPr>
              <a:t>Q9</a:t>
            </a:r>
            <a:br>
              <a:rPr lang="en-CA" sz="1000" dirty="0">
                <a:latin typeface="+mj-lt"/>
              </a:rPr>
            </a:br>
            <a:r>
              <a:rPr lang="fr-CA" sz="1000" i="1" dirty="0" smtClean="0">
                <a:latin typeface="+mj-lt"/>
              </a:rPr>
              <a:t>Limité </a:t>
            </a:r>
            <a:r>
              <a:rPr lang="fr-CA" sz="1000" dirty="0" smtClean="0">
                <a:latin typeface="+mj-lt"/>
              </a:rPr>
              <a:t>: 1 exact à la Q9</a:t>
            </a:r>
            <a:br>
              <a:rPr lang="fr-CA" sz="1000" dirty="0" smtClean="0">
                <a:latin typeface="+mj-lt"/>
              </a:rPr>
            </a:br>
            <a:r>
              <a:rPr lang="fr-CA" sz="1000" i="1" dirty="0" smtClean="0">
                <a:latin typeface="+mj-lt"/>
              </a:rPr>
              <a:t>Nul </a:t>
            </a:r>
            <a:r>
              <a:rPr lang="fr-CA" sz="1000" dirty="0" smtClean="0">
                <a:latin typeface="+mj-lt"/>
              </a:rPr>
              <a:t>: Tous inexacts (0) à la Q9</a:t>
            </a:r>
            <a:endParaRPr lang="fr-CA" sz="1000" dirty="0">
              <a:latin typeface="+mj-lt"/>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100"/>
          <p:cNvSpPr>
            <a:spLocks noGrp="1" noChangeArrowheads="1"/>
          </p:cNvSpPr>
          <p:nvPr>
            <p:ph type="sldNum" sz="quarter" idx="10"/>
            <p:custDataLst>
              <p:tags r:id="rId1"/>
            </p:custDataLst>
          </p:nvPr>
        </p:nvSpPr>
        <p:spPr bwMode="auto">
          <a:noFill/>
          <a:ln>
            <a:miter lim="800000"/>
            <a:headEnd/>
            <a:tailEnd/>
          </a:ln>
        </p:spPr>
        <p:txBody>
          <a:bodyPr vert="horz" numCol="1" compatLnSpc="1">
            <a:prstTxWarp prst="textNoShape">
              <a:avLst/>
            </a:prstTxWarp>
          </a:bodyPr>
          <a:lstStyle/>
          <a:p>
            <a:fld id="{CD5ABE8A-86A7-4A17-B610-4D42783C174A}" type="slidenum">
              <a:rPr lang="en-US"/>
              <a:pPr/>
              <a:t>38</a:t>
            </a:fld>
            <a:endParaRPr lang="en-US" dirty="0"/>
          </a:p>
        </p:txBody>
      </p:sp>
      <p:sp>
        <p:nvSpPr>
          <p:cNvPr id="5" name="Title 4"/>
          <p:cNvSpPr>
            <a:spLocks noGrp="1"/>
          </p:cNvSpPr>
          <p:nvPr>
            <p:ph type="ctrTitle"/>
            <p:custDataLst>
              <p:tags r:id="rId2"/>
            </p:custDataLst>
          </p:nvPr>
        </p:nvSpPr>
        <p:spPr>
          <a:xfrm>
            <a:off x="144000" y="2935198"/>
            <a:ext cx="4416425" cy="997196"/>
          </a:xfrm>
        </p:spPr>
        <p:txBody>
          <a:bodyPr/>
          <a:lstStyle/>
          <a:p>
            <a:r>
              <a:rPr lang="fr-CA" dirty="0" smtClean="0"/>
              <a:t>Connaissance des ordres provinciaux</a:t>
            </a:r>
            <a:endParaRPr lang="fr-CA"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custDataLst>
              <p:tags r:id="rId1"/>
            </p:custDataLst>
          </p:nvPr>
        </p:nvSpPr>
        <p:spPr bwMode="auto">
          <a:xfrm>
            <a:off x="838200" y="119083"/>
            <a:ext cx="8162925" cy="553998"/>
          </a:xfrm>
          <a:noFill/>
          <a:ln>
            <a:miter lim="800000"/>
            <a:headEnd/>
            <a:tailEnd/>
          </a:ln>
        </p:spPr>
        <p:txBody>
          <a:bodyPr vert="horz" numCol="1" compatLnSpc="1">
            <a:prstTxWarp prst="textNoShape">
              <a:avLst/>
            </a:prstTxWarp>
          </a:bodyPr>
          <a:lstStyle/>
          <a:p>
            <a:r>
              <a:rPr lang="fr-CA" dirty="0"/>
              <a:t>Participation à </a:t>
            </a:r>
            <a:r>
              <a:rPr lang="fr-CA" dirty="0" smtClean="0"/>
              <a:t>un atelier ou un </a:t>
            </a:r>
            <a:r>
              <a:rPr lang="fr-CA" dirty="0"/>
              <a:t>séminaire </a:t>
            </a:r>
            <a:r>
              <a:rPr lang="fr-CA" dirty="0" smtClean="0"/>
              <a:t/>
            </a:r>
            <a:br>
              <a:rPr lang="fr-CA" dirty="0" smtClean="0"/>
            </a:br>
            <a:r>
              <a:rPr lang="fr-CA" dirty="0" smtClean="0"/>
              <a:t>d’un ordre provincial ou territorial</a:t>
            </a:r>
          </a:p>
        </p:txBody>
      </p:sp>
      <p:graphicFrame>
        <p:nvGraphicFramePr>
          <p:cNvPr id="22" name="Object 5"/>
          <p:cNvGraphicFramePr>
            <a:graphicFrameLocks noGrp="1" noChangeAspect="1"/>
          </p:cNvGraphicFramePr>
          <p:nvPr>
            <p:ph idx="1"/>
            <p:custDataLst>
              <p:tags r:id="rId2"/>
            </p:custDataLst>
            <p:extLst>
              <p:ext uri="{D42A27DB-BD31-4B8C-83A1-F6EECF244321}">
                <p14:modId xmlns:p14="http://schemas.microsoft.com/office/powerpoint/2010/main" val="636307610"/>
              </p:ext>
            </p:extLst>
          </p:nvPr>
        </p:nvGraphicFramePr>
        <p:xfrm>
          <a:off x="403224" y="1424405"/>
          <a:ext cx="8172063" cy="4162425"/>
        </p:xfrm>
        <a:graphic>
          <a:graphicData uri="http://schemas.openxmlformats.org/drawingml/2006/chart">
            <c:chart xmlns:c="http://schemas.openxmlformats.org/drawingml/2006/chart" xmlns:r="http://schemas.openxmlformats.org/officeDocument/2006/relationships" r:id="rId11"/>
          </a:graphicData>
        </a:graphic>
      </p:graphicFrame>
      <p:sp>
        <p:nvSpPr>
          <p:cNvPr id="24580"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35261C7B-B858-4ED0-9EB1-54B577B79F27}" type="slidenum">
              <a:rPr lang="en-US"/>
              <a:pPr/>
              <a:t>39</a:t>
            </a:fld>
            <a:endParaRPr lang="en-US" dirty="0"/>
          </a:p>
        </p:txBody>
      </p:sp>
      <p:sp>
        <p:nvSpPr>
          <p:cNvPr id="24581" name="Text Box 3"/>
          <p:cNvSpPr txBox="1">
            <a:spLocks noChangeArrowheads="1"/>
          </p:cNvSpPr>
          <p:nvPr>
            <p:custDataLst>
              <p:tags r:id="rId4"/>
            </p:custDataLst>
          </p:nvPr>
        </p:nvSpPr>
        <p:spPr bwMode="auto">
          <a:xfrm>
            <a:off x="401444" y="6335674"/>
            <a:ext cx="8474075" cy="21544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Q11. </a:t>
            </a:r>
            <a:r>
              <a:rPr lang="fr-CA" sz="800" dirty="0">
                <a:solidFill>
                  <a:schemeClr val="tx1"/>
                </a:solidFill>
                <a:latin typeface="+mj-lt"/>
              </a:rPr>
              <a:t>Avez-vous déjà assisté à un atelier, un séminaire ou un exposé donné par un représentant </a:t>
            </a:r>
            <a:r>
              <a:rPr lang="fr-CA" sz="800" dirty="0" smtClean="0">
                <a:solidFill>
                  <a:schemeClr val="tx1"/>
                </a:solidFill>
                <a:latin typeface="+mj-lt"/>
              </a:rPr>
              <a:t>d’un ordre provincial ou territorial</a:t>
            </a:r>
            <a:r>
              <a:rPr lang="en-US" sz="800" dirty="0" smtClean="0">
                <a:solidFill>
                  <a:schemeClr val="tx1"/>
                </a:solidFill>
                <a:latin typeface="+mj-lt"/>
              </a:rPr>
              <a:t>? </a:t>
            </a:r>
            <a:r>
              <a:rPr lang="fr-CA" sz="800" dirty="0" smtClean="0">
                <a:solidFill>
                  <a:schemeClr val="tx1"/>
                </a:solidFill>
                <a:latin typeface="+mj-lt"/>
              </a:rPr>
              <a:t>Base : Tous les répondants, 2013 (n=2501); 2014 </a:t>
            </a:r>
            <a:r>
              <a:rPr lang="en-US" sz="800" dirty="0" smtClean="0">
                <a:solidFill>
                  <a:schemeClr val="tx1"/>
                </a:solidFill>
                <a:latin typeface="+mj-lt"/>
              </a:rPr>
              <a:t>(n=2046)</a:t>
            </a:r>
            <a:endParaRPr lang="en-US" sz="800" dirty="0">
              <a:solidFill>
                <a:schemeClr val="tx1"/>
              </a:solidFill>
              <a:latin typeface="+mj-lt"/>
            </a:endParaRPr>
          </a:p>
        </p:txBody>
      </p:sp>
      <p:sp>
        <p:nvSpPr>
          <p:cNvPr id="24588" name="Text Box 14"/>
          <p:cNvSpPr txBox="1">
            <a:spLocks noChangeArrowheads="1"/>
          </p:cNvSpPr>
          <p:nvPr>
            <p:custDataLst>
              <p:tags r:id="rId5"/>
            </p:custDataLst>
          </p:nvPr>
        </p:nvSpPr>
        <p:spPr bwMode="auto">
          <a:xfrm>
            <a:off x="1060063" y="1315984"/>
            <a:ext cx="6992938" cy="307777"/>
          </a:xfrm>
          <a:prstGeom prst="rect">
            <a:avLst/>
          </a:prstGeom>
          <a:noFill/>
          <a:ln w="25400" algn="ctr">
            <a:noFill/>
            <a:miter lim="800000"/>
            <a:headEnd/>
            <a:tailEnd/>
          </a:ln>
        </p:spPr>
        <p:txBody>
          <a:bodyPr>
            <a:spAutoFit/>
          </a:bodyPr>
          <a:lstStyle/>
          <a:p>
            <a:r>
              <a:rPr lang="fr-CA" sz="1400" dirty="0" smtClean="0">
                <a:solidFill>
                  <a:srgbClr val="003399"/>
                </a:solidFill>
                <a:latin typeface="+mj-lt"/>
              </a:rPr>
              <a:t>Avez-vous déjà participé à un atelier ou un séminaire donné par un ordre provincial?</a:t>
            </a:r>
            <a:endParaRPr lang="fr-CA" sz="1400" dirty="0">
              <a:solidFill>
                <a:srgbClr val="003399"/>
              </a:solidFill>
              <a:latin typeface="+mj-lt"/>
            </a:endParaRPr>
          </a:p>
        </p:txBody>
      </p:sp>
      <p:sp>
        <p:nvSpPr>
          <p:cNvPr id="21" name="Content Placeholder 33"/>
          <p:cNvSpPr txBox="1">
            <a:spLocks/>
          </p:cNvSpPr>
          <p:nvPr>
            <p:custDataLst>
              <p:tags r:id="rId6"/>
            </p:custDataLst>
          </p:nvPr>
        </p:nvSpPr>
        <p:spPr>
          <a:xfrm>
            <a:off x="352425" y="789917"/>
            <a:ext cx="8546248"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Plus de quatre étudiants sur dix indiquent avoir assisté à un atelier ou un séminaire donné par un ordre d’ingénieurs provincial ou territorial, ce qui représente une proportion plus élevée qu’en 2013. </a:t>
            </a:r>
            <a:endParaRPr lang="fr-CA" sz="1800" b="0" dirty="0">
              <a:solidFill>
                <a:schemeClr val="tx1"/>
              </a:solidFill>
              <a:latin typeface="+mn-lt"/>
            </a:endParaRPr>
          </a:p>
        </p:txBody>
      </p:sp>
      <p:graphicFrame>
        <p:nvGraphicFramePr>
          <p:cNvPr id="12" name="Table 11"/>
          <p:cNvGraphicFramePr>
            <a:graphicFrameLocks noGrp="1"/>
          </p:cNvGraphicFramePr>
          <p:nvPr>
            <p:custDataLst>
              <p:tags r:id="rId7"/>
            </p:custDataLst>
            <p:extLst>
              <p:ext uri="{D42A27DB-BD31-4B8C-83A1-F6EECF244321}">
                <p14:modId xmlns:p14="http://schemas.microsoft.com/office/powerpoint/2010/main" val="1172156695"/>
              </p:ext>
            </p:extLst>
          </p:nvPr>
        </p:nvGraphicFramePr>
        <p:xfrm>
          <a:off x="285750" y="5271341"/>
          <a:ext cx="8470686" cy="596265"/>
        </p:xfrm>
        <a:graphic>
          <a:graphicData uri="http://schemas.openxmlformats.org/drawingml/2006/table">
            <a:tbl>
              <a:tblPr/>
              <a:tblGrid>
                <a:gridCol w="2823562"/>
                <a:gridCol w="2823562"/>
                <a:gridCol w="2823562"/>
              </a:tblGrid>
              <a:tr h="596062">
                <a:tc>
                  <a:txBody>
                    <a:bodyPr/>
                    <a:lstStyle/>
                    <a:p>
                      <a:pPr algn="ctr" fontAlgn="b"/>
                      <a:r>
                        <a:rPr lang="fr-CA" sz="1400" b="1" i="0" u="none" strike="noStrike" kern="1200" noProof="0" dirty="0" smtClean="0">
                          <a:solidFill>
                            <a:schemeClr val="tx1"/>
                          </a:solidFill>
                          <a:latin typeface="+mn-lt"/>
                          <a:ea typeface="+mn-ea"/>
                          <a:cs typeface="+mn-cs"/>
                        </a:rPr>
                        <a:t>Oui</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noProof="0" dirty="0" smtClean="0">
                          <a:solidFill>
                            <a:schemeClr val="tx2"/>
                          </a:solidFill>
                          <a:latin typeface="Arial Narrow" pitchFamily="34" charset="0"/>
                        </a:rPr>
                        <a:t>                          (n=907)                         (n=893)</a:t>
                      </a: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400" b="1" i="0" u="none" strike="noStrike" kern="1200" noProof="0" dirty="0" smtClean="0">
                          <a:solidFill>
                            <a:schemeClr val="tx1"/>
                          </a:solidFill>
                          <a:latin typeface="+mn-lt"/>
                          <a:ea typeface="+mn-ea"/>
                          <a:cs typeface="+mn-cs"/>
                        </a:rPr>
                        <a:t>Non</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kern="1200" noProof="0" dirty="0" smtClean="0">
                          <a:solidFill>
                            <a:schemeClr val="tx2"/>
                          </a:solidFill>
                          <a:latin typeface="Arial Narrow" pitchFamily="34" charset="0"/>
                          <a:ea typeface="+mn-ea"/>
                          <a:cs typeface="+mn-cs"/>
                        </a:rPr>
                        <a:t>                         (n=1062)                      (n=1508)</a:t>
                      </a:r>
                      <a:endParaRPr lang="fr-CA" sz="1100" b="0" i="0" u="none" strike="noStrike" kern="1200" noProof="0" dirty="0" smtClean="0">
                        <a:solidFill>
                          <a:schemeClr val="tx2"/>
                        </a:solidFill>
                        <a:latin typeface="Arial Narrow" pitchFamily="34" charset="0"/>
                        <a:ea typeface="+mn-ea"/>
                        <a:cs typeface="+mn-cs"/>
                      </a:endParaRPr>
                    </a:p>
                    <a:p>
                      <a:pPr algn="ctr" fontAlgn="b"/>
                      <a:endParaRPr lang="fr-CA" sz="14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400" b="1" i="0" u="none" strike="noStrike" kern="1200" noProof="0" dirty="0" smtClean="0">
                          <a:solidFill>
                            <a:schemeClr val="tx1"/>
                          </a:solidFill>
                          <a:latin typeface="+mn-lt"/>
                          <a:ea typeface="+mn-ea"/>
                          <a:cs typeface="+mn-cs"/>
                        </a:rPr>
                        <a:t>Ne sait pas / incertain(e)</a:t>
                      </a:r>
                    </a:p>
                    <a:p>
                      <a:pPr algn="l" fontAlgn="b"/>
                      <a:r>
                        <a:rPr lang="fr-CA" sz="1050" b="0" i="0" u="none" strike="noStrike" kern="1200" noProof="0" dirty="0" smtClean="0">
                          <a:solidFill>
                            <a:schemeClr val="tx2"/>
                          </a:solidFill>
                          <a:latin typeface="Arial Narrow" pitchFamily="34" charset="0"/>
                          <a:ea typeface="+mn-ea"/>
                          <a:cs typeface="+mn-cs"/>
                        </a:rPr>
                        <a:t>                     (n=77)                         (n=100)</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Isosceles Triangle 8"/>
          <p:cNvSpPr/>
          <p:nvPr>
            <p:custDataLst>
              <p:tags r:id="rId8"/>
            </p:custDataLst>
          </p:nvPr>
        </p:nvSpPr>
        <p:spPr>
          <a:xfrm rot="10800000">
            <a:off x="4180363" y="3035894"/>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custDataLst>
              <p:tags r:id="rId9"/>
            </p:custDataLst>
          </p:nvPr>
        </p:nvSpPr>
        <p:spPr>
          <a:xfrm rot="10800000" flipV="1">
            <a:off x="1449863" y="3354249"/>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Méthodologie</a:t>
            </a:r>
          </a:p>
        </p:txBody>
      </p:sp>
      <p:sp>
        <p:nvSpPr>
          <p:cNvPr id="78851" name="Rectangle 3"/>
          <p:cNvSpPr>
            <a:spLocks noGrp="1" noChangeArrowheads="1"/>
          </p:cNvSpPr>
          <p:nvPr>
            <p:ph idx="1"/>
            <p:custDataLst>
              <p:tags r:id="rId2"/>
            </p:custDataLst>
          </p:nvPr>
        </p:nvSpPr>
        <p:spPr bwMode="auto">
          <a:xfrm>
            <a:off x="430803" y="914173"/>
            <a:ext cx="8067180"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spcAft>
                <a:spcPts val="600"/>
              </a:spcAft>
            </a:pPr>
            <a:r>
              <a:rPr lang="fr-CA" dirty="0" smtClean="0"/>
              <a:t>Le sondage a été réalisé en ligne auprès de finissants en génie entre le 27 janvier et le 14 mars 2014. </a:t>
            </a:r>
          </a:p>
          <a:p>
            <a:pPr>
              <a:lnSpc>
                <a:spcPct val="100000"/>
              </a:lnSpc>
              <a:spcBef>
                <a:spcPts val="600"/>
              </a:spcBef>
              <a:spcAft>
                <a:spcPts val="600"/>
              </a:spcAft>
            </a:pPr>
            <a:r>
              <a:rPr lang="fr-CA" dirty="0" smtClean="0"/>
              <a:t> On a demandé à toutes les facultés de génie des universités qui offrent des programmes agréés par le Bureau d’agrément de participer à l’étude et d’envoyer le sondage en ligne à tous les finissants inscrits à leurs programmes de génie. </a:t>
            </a:r>
          </a:p>
          <a:p>
            <a:pPr>
              <a:lnSpc>
                <a:spcPct val="100000"/>
              </a:lnSpc>
              <a:spcBef>
                <a:spcPts val="600"/>
              </a:spcBef>
              <a:spcAft>
                <a:spcPts val="600"/>
              </a:spcAft>
            </a:pPr>
            <a:r>
              <a:rPr lang="fr-CA" dirty="0" smtClean="0"/>
              <a:t>Le lien donnant accès au sondage en ligne a été envoyé à chacune des universités et celles-ci ont été invitées à envoyer ce lien à tous les étudiants admissibles le 27 janvier 2014.  </a:t>
            </a:r>
          </a:p>
          <a:p>
            <a:pPr>
              <a:lnSpc>
                <a:spcPct val="100000"/>
              </a:lnSpc>
              <a:spcBef>
                <a:spcPts val="600"/>
              </a:spcBef>
              <a:spcAft>
                <a:spcPts val="600"/>
              </a:spcAft>
            </a:pPr>
            <a:r>
              <a:rPr lang="fr-CA" dirty="0" smtClean="0"/>
              <a:t>Le sondage a été offert en français et en anglais.</a:t>
            </a:r>
          </a:p>
          <a:p>
            <a:pPr>
              <a:lnSpc>
                <a:spcPct val="100000"/>
              </a:lnSpc>
              <a:spcBef>
                <a:spcPts val="600"/>
              </a:spcBef>
              <a:spcAft>
                <a:spcPts val="600"/>
              </a:spcAft>
            </a:pPr>
            <a:r>
              <a:rPr lang="fr-CA" dirty="0" smtClean="0"/>
              <a:t>Au total, 39 universités ont participé à la recherche et 2 046</a:t>
            </a:r>
            <a:r>
              <a:rPr lang="fr-CA" dirty="0"/>
              <a:t> </a:t>
            </a:r>
            <a:r>
              <a:rPr lang="fr-CA" dirty="0" smtClean="0"/>
              <a:t>étudiants ont répondu au sondage. </a:t>
            </a:r>
          </a:p>
          <a:p>
            <a:pPr>
              <a:lnSpc>
                <a:spcPct val="100000"/>
              </a:lnSpc>
              <a:spcBef>
                <a:spcPts val="600"/>
              </a:spcBef>
              <a:spcAft>
                <a:spcPts val="600"/>
              </a:spcAft>
            </a:pPr>
            <a:r>
              <a:rPr lang="fr-CA" dirty="0" smtClean="0"/>
              <a:t>La marge d’erreur pour l’ensemble des données (n=2 046) de cette étude est de ± 2,2 %, 19 fois sur 20.</a:t>
            </a:r>
            <a:endParaRPr lang="fr-CA" dirty="0"/>
          </a:p>
        </p:txBody>
      </p:sp>
      <p:sp>
        <p:nvSpPr>
          <p:cNvPr id="78852"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206A5ABD-221E-4E24-9A4F-966C25DADFA9}" type="slidenum">
              <a:rPr lang="en-US"/>
              <a:pPr/>
              <a:t>4</a:t>
            </a:fld>
            <a:endParaRPr lang="en-US" dirty="0"/>
          </a:p>
        </p:txBody>
      </p:sp>
    </p:spTree>
    <p:extLst>
      <p:ext uri="{BB962C8B-B14F-4D97-AF65-F5344CB8AC3E}">
        <p14:creationId xmlns:p14="http://schemas.microsoft.com/office/powerpoint/2010/main" val="12492760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custDataLst>
              <p:tags r:id="rId1"/>
            </p:custDataLst>
          </p:nvPr>
        </p:nvSpPr>
        <p:spPr bwMode="auto">
          <a:xfrm>
            <a:off x="838200" y="119083"/>
            <a:ext cx="8162925" cy="553998"/>
          </a:xfrm>
          <a:noFill/>
          <a:ln>
            <a:miter lim="800000"/>
            <a:headEnd/>
            <a:tailEnd/>
          </a:ln>
        </p:spPr>
        <p:txBody>
          <a:bodyPr vert="horz" numCol="1" compatLnSpc="1">
            <a:prstTxWarp prst="textNoShape">
              <a:avLst/>
            </a:prstTxWarp>
          </a:bodyPr>
          <a:lstStyle/>
          <a:p>
            <a:r>
              <a:rPr lang="fr-CA" dirty="0"/>
              <a:t>Connaissance du programme de membre étudiant de l’ordre provincial/territorial</a:t>
            </a:r>
            <a:endParaRPr lang="fr-CA" dirty="0" smtClean="0"/>
          </a:p>
        </p:txBody>
      </p:sp>
      <p:graphicFrame>
        <p:nvGraphicFramePr>
          <p:cNvPr id="32" name="Object 5"/>
          <p:cNvGraphicFramePr>
            <a:graphicFrameLocks noGrp="1" noChangeAspect="1"/>
          </p:cNvGraphicFramePr>
          <p:nvPr>
            <p:ph idx="1"/>
            <p:custDataLst>
              <p:tags r:id="rId2"/>
            </p:custDataLst>
            <p:extLst>
              <p:ext uri="{D42A27DB-BD31-4B8C-83A1-F6EECF244321}">
                <p14:modId xmlns:p14="http://schemas.microsoft.com/office/powerpoint/2010/main" val="1994093768"/>
              </p:ext>
            </p:extLst>
          </p:nvPr>
        </p:nvGraphicFramePr>
        <p:xfrm>
          <a:off x="1687235" y="1647825"/>
          <a:ext cx="7639050" cy="4273781"/>
        </p:xfrm>
        <a:graphic>
          <a:graphicData uri="http://schemas.openxmlformats.org/drawingml/2006/chart">
            <c:chart xmlns:c="http://schemas.openxmlformats.org/drawingml/2006/chart" xmlns:r="http://schemas.openxmlformats.org/officeDocument/2006/relationships" r:id="rId12"/>
          </a:graphicData>
        </a:graphic>
      </p:graphicFrame>
      <p:sp>
        <p:nvSpPr>
          <p:cNvPr id="25604"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140CEC21-44FD-4DA6-8E8B-2B7CEEE8419E}" type="slidenum">
              <a:rPr lang="en-US"/>
              <a:pPr/>
              <a:t>40</a:t>
            </a:fld>
            <a:endParaRPr lang="en-US" dirty="0"/>
          </a:p>
        </p:txBody>
      </p:sp>
      <p:sp>
        <p:nvSpPr>
          <p:cNvPr id="25605" name="Text Box 3"/>
          <p:cNvSpPr txBox="1">
            <a:spLocks noChangeArrowheads="1"/>
          </p:cNvSpPr>
          <p:nvPr>
            <p:custDataLst>
              <p:tags r:id="rId4"/>
            </p:custDataLst>
          </p:nvPr>
        </p:nvSpPr>
        <p:spPr bwMode="auto">
          <a:xfrm>
            <a:off x="289931" y="6237675"/>
            <a:ext cx="8474075"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Q32. </a:t>
            </a:r>
            <a:r>
              <a:rPr lang="fr-CA" sz="800" dirty="0">
                <a:solidFill>
                  <a:schemeClr val="tx1"/>
                </a:solidFill>
                <a:latin typeface="+mj-lt"/>
              </a:rPr>
              <a:t>Lequel des énoncés suivants décrit le mieux dans quelle mesure vous connaissez le programme de membre étudiant offert par certains des organismes provinciaux/territoriaux de réglementation du </a:t>
            </a:r>
            <a:r>
              <a:rPr lang="fr-CA" sz="800" dirty="0" smtClean="0">
                <a:solidFill>
                  <a:schemeClr val="tx1"/>
                </a:solidFill>
                <a:latin typeface="+mj-lt"/>
              </a:rPr>
              <a:t>génie</a:t>
            </a:r>
            <a:r>
              <a:rPr lang="en-US" sz="800" dirty="0" smtClean="0">
                <a:solidFill>
                  <a:schemeClr val="tx1"/>
                </a:solidFill>
                <a:latin typeface="+mj-lt"/>
              </a:rPr>
              <a:t>? </a:t>
            </a:r>
            <a:r>
              <a:rPr lang="fr-CA" sz="800" dirty="0" smtClean="0">
                <a:solidFill>
                  <a:schemeClr val="tx1"/>
                </a:solidFill>
                <a:latin typeface="+mj-lt"/>
              </a:rPr>
              <a:t>Base : Tous les répondants, 2013 (n=2501); 2014 (n=2046)</a:t>
            </a:r>
            <a:endParaRPr lang="fr-CA" sz="800" dirty="0">
              <a:solidFill>
                <a:schemeClr val="tx1"/>
              </a:solidFill>
              <a:latin typeface="+mj-lt"/>
            </a:endParaRPr>
          </a:p>
        </p:txBody>
      </p:sp>
      <p:sp>
        <p:nvSpPr>
          <p:cNvPr id="25617" name="Text Box 18"/>
          <p:cNvSpPr txBox="1">
            <a:spLocks noChangeArrowheads="1"/>
          </p:cNvSpPr>
          <p:nvPr>
            <p:custDataLst>
              <p:tags r:id="rId5"/>
            </p:custDataLst>
          </p:nvPr>
        </p:nvSpPr>
        <p:spPr bwMode="auto">
          <a:xfrm>
            <a:off x="6318456" y="2509465"/>
            <a:ext cx="1372664" cy="400110"/>
          </a:xfrm>
          <a:prstGeom prst="rect">
            <a:avLst/>
          </a:prstGeom>
          <a:noFill/>
          <a:ln w="25400" algn="ctr">
            <a:noFill/>
            <a:miter lim="800000"/>
            <a:headEnd/>
            <a:tailEnd/>
          </a:ln>
        </p:spPr>
        <p:txBody>
          <a:bodyPr wrap="square">
            <a:spAutoFit/>
          </a:bodyPr>
          <a:lstStyle/>
          <a:p>
            <a:r>
              <a:rPr lang="fr-CA" sz="1300" dirty="0" smtClean="0"/>
              <a:t>Connaissance</a:t>
            </a:r>
            <a:br>
              <a:rPr lang="fr-CA" sz="1300" dirty="0" smtClean="0"/>
            </a:br>
            <a:r>
              <a:rPr lang="fr-CA" sz="700" dirty="0" smtClean="0"/>
              <a:t>(3 cotes supérieures)</a:t>
            </a:r>
            <a:endParaRPr lang="fr-CA" sz="700" dirty="0"/>
          </a:p>
        </p:txBody>
      </p:sp>
      <p:sp>
        <p:nvSpPr>
          <p:cNvPr id="31" name="Content Placeholder 33"/>
          <p:cNvSpPr txBox="1">
            <a:spLocks/>
          </p:cNvSpPr>
          <p:nvPr>
            <p:custDataLst>
              <p:tags r:id="rId6"/>
            </p:custDataLst>
          </p:nvPr>
        </p:nvSpPr>
        <p:spPr>
          <a:xfrm>
            <a:off x="318971" y="734161"/>
            <a:ext cx="8579701"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Les deux tiers des étudiants, soit la majorité d’entre eux, sont au courant du programme de membre étudiant offert par les ordres provinciaux ou territoriaux. Parmi eux, trois étudiants sur dix en sont actuellement membres, deux sur dix aimeraient en faire partie et un sur dix en a entendu parler, mais ne souhaite pas en faire partie. </a:t>
            </a:r>
            <a:endParaRPr lang="fr-CA" sz="1400" b="0" dirty="0">
              <a:solidFill>
                <a:schemeClr val="tx1"/>
              </a:solidFill>
              <a:latin typeface="+mj-lt"/>
            </a:endParaRPr>
          </a:p>
        </p:txBody>
      </p:sp>
      <p:sp>
        <p:nvSpPr>
          <p:cNvPr id="34" name="AutoShape 10"/>
          <p:cNvSpPr>
            <a:spLocks/>
          </p:cNvSpPr>
          <p:nvPr>
            <p:custDataLst>
              <p:tags r:id="rId7"/>
            </p:custDataLst>
          </p:nvPr>
        </p:nvSpPr>
        <p:spPr bwMode="auto">
          <a:xfrm rot="10800000">
            <a:off x="6024443" y="1887555"/>
            <a:ext cx="182881" cy="2769789"/>
          </a:xfrm>
          <a:prstGeom prst="leftBrace">
            <a:avLst>
              <a:gd name="adj1" fmla="val 59652"/>
              <a:gd name="adj2" fmla="val 50000"/>
            </a:avLst>
          </a:prstGeom>
          <a:noFill/>
          <a:ln w="12700">
            <a:solidFill>
              <a:schemeClr val="bg2">
                <a:lumMod val="50000"/>
              </a:schemeClr>
            </a:solidFill>
            <a:round/>
            <a:headEnd/>
            <a:tailEnd/>
          </a:ln>
        </p:spPr>
        <p:txBody>
          <a:bodyPr rot="10800000" vert="eaVert" wrap="square" anchor="ctr">
            <a:spAutoFit/>
          </a:bodyPr>
          <a:lstStyle/>
          <a:p>
            <a:endParaRPr lang="en-US" dirty="0"/>
          </a:p>
        </p:txBody>
      </p:sp>
      <p:sp>
        <p:nvSpPr>
          <p:cNvPr id="39" name="Text Box 26"/>
          <p:cNvSpPr txBox="1">
            <a:spLocks noChangeArrowheads="1"/>
          </p:cNvSpPr>
          <p:nvPr>
            <p:custDataLst>
              <p:tags r:id="rId8"/>
            </p:custDataLst>
          </p:nvPr>
        </p:nvSpPr>
        <p:spPr bwMode="auto">
          <a:xfrm>
            <a:off x="6595439" y="2928126"/>
            <a:ext cx="655637" cy="734817"/>
          </a:xfrm>
          <a:prstGeom prst="rect">
            <a:avLst/>
          </a:prstGeom>
          <a:noFill/>
          <a:ln w="12700" algn="ctr">
            <a:solidFill>
              <a:schemeClr val="accent1">
                <a:lumMod val="50000"/>
              </a:schemeClr>
            </a:solidFill>
            <a:miter lim="800000"/>
            <a:headEnd/>
            <a:tailEnd/>
          </a:ln>
        </p:spPr>
        <p:txBody>
          <a:bodyPr wrap="square">
            <a:spAutoFit/>
          </a:bodyPr>
          <a:lstStyle/>
          <a:p>
            <a:r>
              <a:rPr lang="en-CA" sz="1400" dirty="0" smtClean="0"/>
              <a:t>64 %</a:t>
            </a:r>
            <a:r>
              <a:rPr lang="en-CA" dirty="0" smtClean="0"/>
              <a:t>     </a:t>
            </a:r>
            <a:r>
              <a:rPr lang="en-CA" dirty="0"/>
              <a:t>(</a:t>
            </a:r>
            <a:r>
              <a:rPr lang="en-CA" dirty="0" smtClean="0"/>
              <a:t>n=1289)</a:t>
            </a:r>
          </a:p>
          <a:p>
            <a:r>
              <a:rPr lang="en-CA" sz="1000" dirty="0" smtClean="0"/>
              <a:t>66 %</a:t>
            </a:r>
            <a:r>
              <a:rPr lang="en-CA" sz="400" b="0" dirty="0" smtClean="0"/>
              <a:t>     </a:t>
            </a:r>
            <a:r>
              <a:rPr lang="en-CA" dirty="0"/>
              <a:t>(</a:t>
            </a:r>
            <a:r>
              <a:rPr lang="en-CA" dirty="0" smtClean="0"/>
              <a:t>n=1667)</a:t>
            </a:r>
            <a:endParaRPr lang="en-CA" dirty="0"/>
          </a:p>
        </p:txBody>
      </p:sp>
      <p:graphicFrame>
        <p:nvGraphicFramePr>
          <p:cNvPr id="15" name="Table 14"/>
          <p:cNvGraphicFramePr>
            <a:graphicFrameLocks noGrp="1"/>
          </p:cNvGraphicFramePr>
          <p:nvPr>
            <p:custDataLst>
              <p:tags r:id="rId9"/>
            </p:custDataLst>
            <p:extLst>
              <p:ext uri="{D42A27DB-BD31-4B8C-83A1-F6EECF244321}">
                <p14:modId xmlns:p14="http://schemas.microsoft.com/office/powerpoint/2010/main" val="1443348024"/>
              </p:ext>
            </p:extLst>
          </p:nvPr>
        </p:nvGraphicFramePr>
        <p:xfrm>
          <a:off x="1066800" y="1920871"/>
          <a:ext cx="2323747" cy="3755005"/>
        </p:xfrm>
        <a:graphic>
          <a:graphicData uri="http://schemas.openxmlformats.org/drawingml/2006/table">
            <a:tbl>
              <a:tblPr/>
              <a:tblGrid>
                <a:gridCol w="2323747"/>
              </a:tblGrid>
              <a:tr h="273689">
                <a:tc>
                  <a:txBody>
                    <a:bodyPr/>
                    <a:lstStyle/>
                    <a:p>
                      <a:pPr algn="r" fontAlgn="b"/>
                      <a:r>
                        <a:rPr lang="fr-CA" sz="1400" b="1" i="0" u="none" strike="noStrike" noProof="0" dirty="0" smtClean="0">
                          <a:latin typeface="+mn-lt"/>
                        </a:rPr>
                        <a:t> Actuellement membre</a:t>
                      </a:r>
                      <a:endParaRPr lang="fr-CA" sz="1400" b="1" i="0" u="none" strike="noStrike" noProof="0" dirty="0">
                        <a:latin typeface="+mn-lt"/>
                      </a:endParaRPr>
                    </a:p>
                  </a:txBody>
                  <a:tcPr marL="5644" marR="5644" marT="5644" marB="0" anchor="b">
                    <a:lnL>
                      <a:noFill/>
                    </a:lnL>
                    <a:lnR>
                      <a:noFill/>
                    </a:lnR>
                    <a:lnT>
                      <a:noFill/>
                    </a:lnT>
                    <a:lnB>
                      <a:noFill/>
                    </a:lnB>
                    <a:lnTlToBr w="12700" cmpd="sng">
                      <a:noFill/>
                      <a:prstDash val="solid"/>
                    </a:lnTlToBr>
                    <a:lnBlToTr w="12700" cmpd="sng">
                      <a:noFill/>
                      <a:prstDash val="solid"/>
                    </a:lnBlToTr>
                  </a:tcPr>
                </a:tc>
              </a:tr>
              <a:tr h="499872">
                <a:tc>
                  <a:txBody>
                    <a:bodyPr/>
                    <a:lstStyle/>
                    <a:p>
                      <a:pPr algn="r" fontAlgn="b"/>
                      <a:r>
                        <a:rPr lang="fr-CA" sz="800" b="0" i="0" u="none" strike="noStrike" noProof="0" dirty="0" smtClean="0">
                          <a:solidFill>
                            <a:schemeClr val="tx2"/>
                          </a:solidFill>
                          <a:latin typeface="Arial Narrow" pitchFamily="34" charset="0"/>
                        </a:rPr>
                        <a:t>(n=611)</a:t>
                      </a:r>
                    </a:p>
                    <a:p>
                      <a:pPr algn="r" fontAlgn="b"/>
                      <a:r>
                        <a:rPr lang="fr-CA" sz="800" b="0" i="0" u="none" strike="noStrike" noProof="0" dirty="0" smtClean="0">
                          <a:solidFill>
                            <a:schemeClr val="tx2"/>
                          </a:solidFill>
                          <a:latin typeface="Arial Narrow" pitchFamily="34" charset="0"/>
                        </a:rPr>
                        <a:t>(n=912)</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97408">
                <a:tc>
                  <a:txBody>
                    <a:bodyPr/>
                    <a:lstStyle/>
                    <a:p>
                      <a:pPr algn="r" fontAlgn="b"/>
                      <a:r>
                        <a:rPr lang="fr-CA" sz="1400" b="1" i="0" u="none" strike="noStrike" noProof="0" dirty="0" smtClean="0">
                          <a:latin typeface="+mn-lt"/>
                        </a:rPr>
                        <a:t>En a entendu parler et aimerait en faire partie</a:t>
                      </a:r>
                      <a:endParaRPr lang="fr-CA" sz="14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65760">
                <a:tc>
                  <a:txBody>
                    <a:bodyPr/>
                    <a:lstStyle/>
                    <a:p>
                      <a:pPr algn="r" fontAlgn="b"/>
                      <a:r>
                        <a:rPr lang="fr-CA" sz="800" b="0" i="0" u="none" strike="noStrike" noProof="0" dirty="0" smtClean="0">
                          <a:latin typeface="Arial Narrow" pitchFamily="34" charset="0"/>
                        </a:rPr>
                        <a:t> (n=422)</a:t>
                      </a:r>
                    </a:p>
                    <a:p>
                      <a:pPr algn="r" fontAlgn="b"/>
                      <a:r>
                        <a:rPr lang="fr-CA" sz="800" b="0" i="0" u="none" strike="noStrike" noProof="0" dirty="0" smtClean="0">
                          <a:solidFill>
                            <a:schemeClr val="tx2"/>
                          </a:solidFill>
                          <a:latin typeface="Arial Narrow" pitchFamily="34" charset="0"/>
                        </a:rPr>
                        <a:t>(n=521)</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25501">
                <a:tc>
                  <a:txBody>
                    <a:bodyPr/>
                    <a:lstStyle/>
                    <a:p>
                      <a:pPr algn="r" fontAlgn="b"/>
                      <a:r>
                        <a:rPr lang="fr-CA" sz="1400" b="1" i="0" u="none" strike="noStrike" noProof="0" dirty="0" smtClean="0">
                          <a:latin typeface="+mn-lt"/>
                        </a:rPr>
                        <a:t>En a entendu parler, mais ne souhaite pas en faire partie</a:t>
                      </a:r>
                      <a:endParaRPr lang="fr-CA" sz="14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518083">
                <a:tc>
                  <a:txBody>
                    <a:bodyPr/>
                    <a:lstStyle/>
                    <a:p>
                      <a:pPr algn="r" fontAlgn="b"/>
                      <a:r>
                        <a:rPr lang="fr-CA" sz="800" b="0" i="0" u="none" strike="noStrike" noProof="0" dirty="0" smtClean="0">
                          <a:solidFill>
                            <a:schemeClr val="tx2"/>
                          </a:solidFill>
                          <a:latin typeface="Arial Narrow" pitchFamily="34" charset="0"/>
                        </a:rPr>
                        <a:t> (n=256)</a:t>
                      </a:r>
                    </a:p>
                    <a:p>
                      <a:pPr algn="r" fontAlgn="b"/>
                      <a:r>
                        <a:rPr lang="fr-CA" sz="800" b="0" i="0" u="none" strike="noStrike" noProof="0" dirty="0" smtClean="0">
                          <a:solidFill>
                            <a:schemeClr val="tx2"/>
                          </a:solidFill>
                          <a:latin typeface="Arial Narrow" pitchFamily="34" charset="0"/>
                        </a:rPr>
                        <a:t>(n=234)</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7346">
                <a:tc>
                  <a:txBody>
                    <a:bodyPr/>
                    <a:lstStyle/>
                    <a:p>
                      <a:pPr algn="r" fontAlgn="b"/>
                      <a:r>
                        <a:rPr lang="fr-CA" sz="1400" b="1" i="0" u="none" strike="noStrike" noProof="0" dirty="0" smtClean="0">
                          <a:latin typeface="+mn-lt"/>
                        </a:rPr>
                        <a:t>N’en a jamais entendu parler</a:t>
                      </a:r>
                      <a:endParaRPr lang="fr-CA" sz="1400" b="1" i="0" u="none" strike="noStrike" noProof="0"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87346">
                <a:tc>
                  <a:txBody>
                    <a:bodyPr/>
                    <a:lstStyle/>
                    <a:p>
                      <a:pPr algn="r" fontAlgn="b"/>
                      <a:r>
                        <a:rPr lang="en-US" sz="800" b="0" i="0" u="none" strike="noStrike" dirty="0" smtClean="0">
                          <a:solidFill>
                            <a:schemeClr val="tx2"/>
                          </a:solidFill>
                          <a:latin typeface="Arial Narrow" pitchFamily="34" charset="0"/>
                        </a:rPr>
                        <a:t>(n=757)</a:t>
                      </a:r>
                    </a:p>
                    <a:p>
                      <a:pPr algn="r" fontAlgn="b"/>
                      <a:r>
                        <a:rPr lang="en-US" sz="800" b="0" i="0" u="none" strike="noStrike" dirty="0" smtClean="0">
                          <a:solidFill>
                            <a:schemeClr val="tx2"/>
                          </a:solidFill>
                          <a:latin typeface="Arial Narrow" pitchFamily="34" charset="0"/>
                        </a:rPr>
                        <a:t>(n=834)</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Isosceles Triangle 10"/>
          <p:cNvSpPr/>
          <p:nvPr>
            <p:custDataLst>
              <p:tags r:id="rId10"/>
            </p:custDataLst>
          </p:nvPr>
        </p:nvSpPr>
        <p:spPr>
          <a:xfrm rot="10800000">
            <a:off x="5423746" y="1980566"/>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4"/>
          <p:cNvSpPr>
            <a:spLocks noGrp="1" noChangeArrowheads="1"/>
          </p:cNvSpPr>
          <p:nvPr>
            <p:ph type="ctrTitle"/>
            <p:custDataLst>
              <p:tags r:id="rId1"/>
            </p:custDataLst>
          </p:nvPr>
        </p:nvSpPr>
        <p:spPr>
          <a:xfrm>
            <a:off x="-304799" y="3218319"/>
            <a:ext cx="5191124" cy="430887"/>
          </a:xfrm>
        </p:spPr>
        <p:txBody>
          <a:bodyPr/>
          <a:lstStyle/>
          <a:p>
            <a:pPr fontAlgn="auto">
              <a:lnSpc>
                <a:spcPct val="100000"/>
              </a:lnSpc>
              <a:spcAft>
                <a:spcPts val="0"/>
              </a:spcAft>
              <a:defRPr/>
            </a:pPr>
            <a:r>
              <a:rPr lang="fr-CA" sz="2800" i="1" dirty="0" smtClean="0">
                <a:solidFill>
                  <a:schemeClr val="accent6"/>
                </a:solidFill>
              </a:rPr>
              <a:t>Loi sur les ingénieurs</a:t>
            </a:r>
            <a:endParaRPr lang="fr-CA" sz="2600" dirty="0" smtClean="0">
              <a:solidFill>
                <a:schemeClr val="accent6"/>
              </a:solidFill>
            </a:endParaRPr>
          </a:p>
        </p:txBody>
      </p:sp>
      <p:sp>
        <p:nvSpPr>
          <p:cNvPr id="90115"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2CEA916B-0C4E-4976-B721-86D3EF4D1D5D}" type="slidenum">
              <a:rPr lang="en-US"/>
              <a:pPr/>
              <a:t>41</a:t>
            </a:fld>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i="1" dirty="0" smtClean="0"/>
              <a:t>Loi sur les ingénieurs</a:t>
            </a:r>
            <a:r>
              <a:rPr lang="fr-CA" dirty="0" smtClean="0"/>
              <a:t>  </a:t>
            </a:r>
          </a:p>
        </p:txBody>
      </p:sp>
      <p:graphicFrame>
        <p:nvGraphicFramePr>
          <p:cNvPr id="43" name="Object 5"/>
          <p:cNvGraphicFramePr>
            <a:graphicFrameLocks noGrp="1" noChangeAspect="1"/>
          </p:cNvGraphicFramePr>
          <p:nvPr>
            <p:ph idx="1"/>
            <p:custDataLst>
              <p:tags r:id="rId2"/>
            </p:custDataLst>
            <p:extLst>
              <p:ext uri="{D42A27DB-BD31-4B8C-83A1-F6EECF244321}">
                <p14:modId xmlns:p14="http://schemas.microsoft.com/office/powerpoint/2010/main" val="3087975108"/>
              </p:ext>
            </p:extLst>
          </p:nvPr>
        </p:nvGraphicFramePr>
        <p:xfrm>
          <a:off x="403225" y="1672100"/>
          <a:ext cx="8294726" cy="3880975"/>
        </p:xfrm>
        <a:graphic>
          <a:graphicData uri="http://schemas.openxmlformats.org/drawingml/2006/chart">
            <c:chart xmlns:c="http://schemas.openxmlformats.org/drawingml/2006/chart" xmlns:r="http://schemas.openxmlformats.org/officeDocument/2006/relationships" r:id="rId14"/>
          </a:graphicData>
        </a:graphic>
      </p:graphicFrame>
      <p:sp>
        <p:nvSpPr>
          <p:cNvPr id="26628"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B88FD9B5-F60F-4749-9D34-AD8763FF8074}" type="slidenum">
              <a:rPr lang="en-US"/>
              <a:pPr/>
              <a:t>42</a:t>
            </a:fld>
            <a:endParaRPr lang="en-US" dirty="0"/>
          </a:p>
        </p:txBody>
      </p:sp>
      <p:sp>
        <p:nvSpPr>
          <p:cNvPr id="26629" name="Text Box 3"/>
          <p:cNvSpPr txBox="1">
            <a:spLocks noChangeArrowheads="1"/>
          </p:cNvSpPr>
          <p:nvPr>
            <p:custDataLst>
              <p:tags r:id="rId4"/>
            </p:custDataLst>
          </p:nvPr>
        </p:nvSpPr>
        <p:spPr bwMode="auto">
          <a:xfrm>
            <a:off x="301083" y="6205731"/>
            <a:ext cx="8474075"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Q6. </a:t>
            </a:r>
            <a:r>
              <a:rPr lang="fr-CA" sz="800" dirty="0">
                <a:solidFill>
                  <a:schemeClr val="tx1"/>
                </a:solidFill>
                <a:latin typeface="+mj-lt"/>
              </a:rPr>
              <a:t>La pratique du génie est réglementée par la </a:t>
            </a:r>
            <a:r>
              <a:rPr lang="fr-CA" sz="800" i="1" dirty="0">
                <a:solidFill>
                  <a:schemeClr val="tx1"/>
                </a:solidFill>
                <a:latin typeface="+mj-lt"/>
              </a:rPr>
              <a:t>Loi sur les ingénieurs </a:t>
            </a:r>
            <a:r>
              <a:rPr lang="fr-CA" sz="800" dirty="0">
                <a:solidFill>
                  <a:schemeClr val="tx1"/>
                </a:solidFill>
                <a:latin typeface="+mj-lt"/>
              </a:rPr>
              <a:t>du [province/territoire</a:t>
            </a:r>
            <a:r>
              <a:rPr lang="fr-CA" sz="800" dirty="0" smtClean="0">
                <a:solidFill>
                  <a:schemeClr val="tx1"/>
                </a:solidFill>
                <a:latin typeface="+mj-lt"/>
              </a:rPr>
              <a:t>]</a:t>
            </a:r>
            <a:r>
              <a:rPr lang="en-US" sz="800" dirty="0" smtClean="0">
                <a:solidFill>
                  <a:schemeClr val="tx1"/>
                </a:solidFill>
                <a:latin typeface="+mj-lt"/>
              </a:rPr>
              <a:t>. </a:t>
            </a:r>
            <a:r>
              <a:rPr lang="fr-CA" sz="800" dirty="0">
                <a:solidFill>
                  <a:schemeClr val="tx1"/>
                </a:solidFill>
                <a:latin typeface="+mj-lt"/>
              </a:rPr>
              <a:t>Lequel des énoncés suivants décrit le mieux dans quelle mesure vous connaissez cette </a:t>
            </a:r>
            <a:r>
              <a:rPr lang="fr-CA" sz="800" dirty="0" smtClean="0">
                <a:solidFill>
                  <a:schemeClr val="tx1"/>
                </a:solidFill>
                <a:latin typeface="+mj-lt"/>
              </a:rPr>
              <a:t>loi</a:t>
            </a:r>
            <a:r>
              <a:rPr lang="en-US" sz="800" dirty="0" smtClean="0">
                <a:solidFill>
                  <a:schemeClr val="tx1"/>
                </a:solidFill>
                <a:latin typeface="+mj-lt"/>
              </a:rPr>
              <a:t>? </a:t>
            </a:r>
            <a:r>
              <a:rPr lang="fr-CA" sz="800" dirty="0" smtClean="0">
                <a:solidFill>
                  <a:schemeClr val="tx1"/>
                </a:solidFill>
                <a:latin typeface="+mj-lt"/>
              </a:rPr>
              <a:t>Base : Tous les répondants, 2013 (n=2501); 2014 (n=2046)</a:t>
            </a:r>
            <a:endParaRPr lang="fr-CA" sz="800" dirty="0">
              <a:solidFill>
                <a:schemeClr val="tx1"/>
              </a:solidFill>
              <a:latin typeface="+mj-lt"/>
            </a:endParaRPr>
          </a:p>
        </p:txBody>
      </p:sp>
      <p:sp>
        <p:nvSpPr>
          <p:cNvPr id="26641" name="Text Box 19"/>
          <p:cNvSpPr txBox="1">
            <a:spLocks noChangeArrowheads="1"/>
          </p:cNvSpPr>
          <p:nvPr>
            <p:custDataLst>
              <p:tags r:id="rId5"/>
            </p:custDataLst>
          </p:nvPr>
        </p:nvSpPr>
        <p:spPr bwMode="auto">
          <a:xfrm>
            <a:off x="2143760" y="1964785"/>
            <a:ext cx="1418589" cy="415498"/>
          </a:xfrm>
          <a:prstGeom prst="rect">
            <a:avLst/>
          </a:prstGeom>
          <a:noFill/>
          <a:ln w="25400" algn="ctr">
            <a:noFill/>
            <a:miter lim="800000"/>
            <a:headEnd/>
            <a:tailEnd/>
          </a:ln>
        </p:spPr>
        <p:txBody>
          <a:bodyPr wrap="square">
            <a:spAutoFit/>
          </a:bodyPr>
          <a:lstStyle/>
          <a:p>
            <a:r>
              <a:rPr lang="fr-CA" sz="1400" i="1" dirty="0" smtClean="0"/>
              <a:t>Connaissance</a:t>
            </a:r>
            <a:r>
              <a:rPr lang="fr-CA" sz="1400" dirty="0" smtClean="0"/>
              <a:t/>
            </a:r>
            <a:br>
              <a:rPr lang="fr-CA" sz="1400" dirty="0" smtClean="0"/>
            </a:br>
            <a:r>
              <a:rPr lang="fr-CA" sz="700" dirty="0" smtClean="0"/>
              <a:t>(3 cotes supérieures)</a:t>
            </a:r>
            <a:endParaRPr lang="fr-CA" sz="700" dirty="0"/>
          </a:p>
        </p:txBody>
      </p:sp>
      <p:sp>
        <p:nvSpPr>
          <p:cNvPr id="26644" name="Text Box 27"/>
          <p:cNvSpPr txBox="1">
            <a:spLocks noChangeArrowheads="1"/>
          </p:cNvSpPr>
          <p:nvPr>
            <p:custDataLst>
              <p:tags r:id="rId6"/>
            </p:custDataLst>
          </p:nvPr>
        </p:nvSpPr>
        <p:spPr bwMode="auto">
          <a:xfrm>
            <a:off x="1104552" y="1718712"/>
            <a:ext cx="6992937" cy="304800"/>
          </a:xfrm>
          <a:prstGeom prst="rect">
            <a:avLst/>
          </a:prstGeom>
          <a:noFill/>
          <a:ln w="25400" algn="ctr">
            <a:noFill/>
            <a:miter lim="800000"/>
            <a:headEnd/>
            <a:tailEnd/>
          </a:ln>
        </p:spPr>
        <p:txBody>
          <a:bodyPr>
            <a:spAutoFit/>
          </a:bodyPr>
          <a:lstStyle/>
          <a:p>
            <a:r>
              <a:rPr lang="fr-CA" sz="1400" dirty="0">
                <a:solidFill>
                  <a:srgbClr val="003399"/>
                </a:solidFill>
                <a:latin typeface="+mj-lt"/>
              </a:rPr>
              <a:t>Dans quelle mesure connaissez-vous la </a:t>
            </a:r>
            <a:r>
              <a:rPr lang="fr-CA" sz="1400" i="1" dirty="0">
                <a:solidFill>
                  <a:srgbClr val="003399"/>
                </a:solidFill>
                <a:latin typeface="+mj-lt"/>
              </a:rPr>
              <a:t>Loi sur les ingénieurs</a:t>
            </a:r>
            <a:r>
              <a:rPr lang="en-CA" sz="1400" dirty="0" smtClean="0">
                <a:solidFill>
                  <a:srgbClr val="003399"/>
                </a:solidFill>
                <a:latin typeface="+mj-lt"/>
              </a:rPr>
              <a:t>?</a:t>
            </a:r>
            <a:endParaRPr lang="en-CA" sz="1400" dirty="0">
              <a:solidFill>
                <a:srgbClr val="003399"/>
              </a:solidFill>
              <a:latin typeface="+mj-lt"/>
            </a:endParaRPr>
          </a:p>
        </p:txBody>
      </p:sp>
      <p:sp>
        <p:nvSpPr>
          <p:cNvPr id="42" name="Content Placeholder 33"/>
          <p:cNvSpPr txBox="1">
            <a:spLocks/>
          </p:cNvSpPr>
          <p:nvPr>
            <p:custDataLst>
              <p:tags r:id="rId7"/>
            </p:custDataLst>
          </p:nvPr>
        </p:nvSpPr>
        <p:spPr>
          <a:xfrm>
            <a:off x="352424" y="665892"/>
            <a:ext cx="8501643" cy="1077218"/>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Près de neuf étudiants sur dix, soit la vaste majorité d’entre eux, indiquent connaître la </a:t>
            </a:r>
            <a:r>
              <a:rPr lang="fr-CA" sz="1400" b="0" i="1" dirty="0" smtClean="0">
                <a:solidFill>
                  <a:schemeClr val="tx1"/>
                </a:solidFill>
                <a:latin typeface="+mj-lt"/>
              </a:rPr>
              <a:t>Loi sur les ingénieurs </a:t>
            </a:r>
            <a:r>
              <a:rPr lang="fr-CA" sz="1400" b="0" dirty="0" smtClean="0">
                <a:solidFill>
                  <a:schemeClr val="tx1"/>
                </a:solidFill>
                <a:latin typeface="+mj-lt"/>
              </a:rPr>
              <a:t>de leur province ou de leur territoire. Un tiers des étudiants indiquent connaître assez bien la </a:t>
            </a:r>
            <a:r>
              <a:rPr lang="fr-CA" sz="1400" b="0" i="1" dirty="0" smtClean="0">
                <a:solidFill>
                  <a:schemeClr val="tx1"/>
                </a:solidFill>
                <a:latin typeface="+mj-lt"/>
              </a:rPr>
              <a:t>Loi</a:t>
            </a:r>
            <a:r>
              <a:rPr lang="fr-CA" sz="1400" b="0" dirty="0" smtClean="0">
                <a:solidFill>
                  <a:schemeClr val="tx1"/>
                </a:solidFill>
                <a:latin typeface="+mj-lt"/>
              </a:rPr>
              <a:t>, ce qui représente une proportion plus élevée qu’en 2013, la moitié dit la connaître un peu et ils ne sont qu’un petit nombre à indiquer la connaître très bien. Environ un étudiant sur dix en a entendu parler, mais ne connaît rien à son sujet et seulement 2 % des étudiants n’en ont jamais entendu parler. </a:t>
            </a:r>
            <a:endParaRPr lang="fr-CA" sz="1800" b="0" dirty="0">
              <a:solidFill>
                <a:schemeClr val="tx1"/>
              </a:solidFill>
              <a:latin typeface="+mn-lt"/>
            </a:endParaRPr>
          </a:p>
        </p:txBody>
      </p:sp>
      <p:sp>
        <p:nvSpPr>
          <p:cNvPr id="47" name="AutoShape 10"/>
          <p:cNvSpPr>
            <a:spLocks/>
          </p:cNvSpPr>
          <p:nvPr>
            <p:custDataLst>
              <p:tags r:id="rId8"/>
            </p:custDataLst>
          </p:nvPr>
        </p:nvSpPr>
        <p:spPr bwMode="auto">
          <a:xfrm rot="5400000">
            <a:off x="2754050" y="787498"/>
            <a:ext cx="182880" cy="49377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4" name="Text Box 44"/>
          <p:cNvSpPr txBox="1">
            <a:spLocks noChangeArrowheads="1"/>
          </p:cNvSpPr>
          <p:nvPr>
            <p:custDataLst>
              <p:tags r:id="rId9"/>
            </p:custDataLst>
          </p:nvPr>
        </p:nvSpPr>
        <p:spPr bwMode="auto">
          <a:xfrm>
            <a:off x="2302564" y="2375948"/>
            <a:ext cx="1259785" cy="777136"/>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 85 %</a:t>
            </a:r>
          </a:p>
          <a:p>
            <a:r>
              <a:rPr lang="en-CA" dirty="0" smtClean="0"/>
              <a:t>(n=1739)</a:t>
            </a:r>
          </a:p>
          <a:p>
            <a:r>
              <a:rPr lang="en-CA" sz="900" dirty="0" smtClean="0"/>
              <a:t>2013 : 83 %</a:t>
            </a:r>
            <a:br>
              <a:rPr lang="en-CA" sz="900" dirty="0" smtClean="0"/>
            </a:br>
            <a:r>
              <a:rPr lang="en-CA" dirty="0" smtClean="0"/>
              <a:t>(n=2065)</a:t>
            </a:r>
            <a:endParaRPr lang="en-CA" dirty="0"/>
          </a:p>
          <a:p>
            <a:endParaRPr lang="en-CA" sz="100" dirty="0"/>
          </a:p>
          <a:p>
            <a:r>
              <a:rPr lang="en-CA" sz="100" dirty="0" smtClean="0"/>
              <a:t>x</a:t>
            </a:r>
            <a:endParaRPr lang="en-CA" sz="100" dirty="0"/>
          </a:p>
        </p:txBody>
      </p:sp>
      <p:graphicFrame>
        <p:nvGraphicFramePr>
          <p:cNvPr id="17" name="Table 16"/>
          <p:cNvGraphicFramePr>
            <a:graphicFrameLocks noGrp="1"/>
          </p:cNvGraphicFramePr>
          <p:nvPr>
            <p:custDataLst>
              <p:tags r:id="rId10"/>
            </p:custDataLst>
            <p:extLst>
              <p:ext uri="{D42A27DB-BD31-4B8C-83A1-F6EECF244321}">
                <p14:modId xmlns:p14="http://schemas.microsoft.com/office/powerpoint/2010/main" val="4234009372"/>
              </p:ext>
            </p:extLst>
          </p:nvPr>
        </p:nvGraphicFramePr>
        <p:xfrm>
          <a:off x="254214" y="5414213"/>
          <a:ext cx="8442110" cy="718185"/>
        </p:xfrm>
        <a:graphic>
          <a:graphicData uri="http://schemas.openxmlformats.org/drawingml/2006/table">
            <a:tbl>
              <a:tblPr/>
              <a:tblGrid>
                <a:gridCol w="1688422"/>
                <a:gridCol w="1688422"/>
                <a:gridCol w="1688422"/>
                <a:gridCol w="1688422"/>
                <a:gridCol w="1688422"/>
              </a:tblGrid>
              <a:tr h="596062">
                <a:tc>
                  <a:txBody>
                    <a:bodyPr/>
                    <a:lstStyle/>
                    <a:p>
                      <a:pPr algn="ctr" fontAlgn="b"/>
                      <a:r>
                        <a:rPr lang="fr-CA" sz="1200" b="1" i="0" u="none" strike="noStrike" kern="1200" noProof="0" dirty="0" smtClean="0">
                          <a:solidFill>
                            <a:schemeClr val="tx1"/>
                          </a:solidFill>
                          <a:latin typeface="+mn-lt"/>
                          <a:ea typeface="+mn-ea"/>
                          <a:cs typeface="+mn-cs"/>
                        </a:rPr>
                        <a:t>Très bien</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noProof="0" dirty="0" smtClean="0">
                          <a:solidFill>
                            <a:schemeClr val="tx2"/>
                          </a:solidFill>
                          <a:latin typeface="Arial Narrow" pitchFamily="34" charset="0"/>
                        </a:rPr>
                        <a:t>                (n=66)            (n=58)</a:t>
                      </a:r>
                    </a:p>
                    <a:p>
                      <a:pPr algn="ctr" fontAlgn="b"/>
                      <a:endParaRPr lang="fr-CA" sz="12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r-CA" sz="1200" b="1" i="0" u="none" strike="noStrike" kern="1200" noProof="0" dirty="0" smtClean="0">
                          <a:solidFill>
                            <a:schemeClr val="tx1"/>
                          </a:solidFill>
                          <a:latin typeface="+mn-lt"/>
                          <a:ea typeface="+mn-ea"/>
                          <a:cs typeface="+mn-cs"/>
                        </a:rPr>
                        <a:t>               Assez</a:t>
                      </a:r>
                      <a:r>
                        <a:rPr lang="fr-CA" sz="1200" b="1" i="0" u="none" strike="noStrike" kern="1200" baseline="0" noProof="0" dirty="0" smtClean="0">
                          <a:solidFill>
                            <a:schemeClr val="tx1"/>
                          </a:solidFill>
                          <a:latin typeface="+mn-lt"/>
                          <a:ea typeface="+mn-ea"/>
                          <a:cs typeface="+mn-cs"/>
                        </a:rPr>
                        <a:t> bien</a:t>
                      </a:r>
                    </a:p>
                    <a:p>
                      <a:pPr marL="0" marR="0" indent="0" algn="l" defTabSz="914400" rtl="0" eaLnBrk="1" fontAlgn="b" latinLnBrk="0" hangingPunct="1">
                        <a:lnSpc>
                          <a:spcPct val="100000"/>
                        </a:lnSpc>
                        <a:spcBef>
                          <a:spcPts val="0"/>
                        </a:spcBef>
                        <a:spcAft>
                          <a:spcPts val="0"/>
                        </a:spcAft>
                        <a:buClrTx/>
                        <a:buSzTx/>
                        <a:buFontTx/>
                        <a:buNone/>
                        <a:tabLst/>
                        <a:defRPr/>
                      </a:pPr>
                      <a:r>
                        <a:rPr lang="fr-CA" sz="1050" b="0" i="0" u="none" strike="noStrike" kern="1200" noProof="0" dirty="0" smtClean="0">
                          <a:solidFill>
                            <a:schemeClr val="tx2"/>
                          </a:solidFill>
                          <a:latin typeface="Arial Narrow" pitchFamily="34" charset="0"/>
                          <a:ea typeface="+mn-ea"/>
                          <a:cs typeface="+mn-cs"/>
                        </a:rPr>
                        <a:t>                (n=698)</a:t>
                      </a:r>
                      <a:r>
                        <a:rPr lang="fr-CA" sz="1050" b="0" i="0" u="none" strike="noStrike" kern="1200" baseline="0" noProof="0" dirty="0" smtClean="0">
                          <a:solidFill>
                            <a:schemeClr val="tx2"/>
                          </a:solidFill>
                          <a:latin typeface="Arial Narrow" pitchFamily="34" charset="0"/>
                          <a:ea typeface="+mn-ea"/>
                          <a:cs typeface="+mn-cs"/>
                        </a:rPr>
                        <a:t>           </a:t>
                      </a:r>
                      <a:r>
                        <a:rPr lang="fr-CA" sz="1050" b="0" i="0" u="none" strike="noStrike" kern="1200" noProof="0" dirty="0" smtClean="0">
                          <a:solidFill>
                            <a:schemeClr val="tx2"/>
                          </a:solidFill>
                          <a:latin typeface="Arial Narrow" pitchFamily="34" charset="0"/>
                          <a:ea typeface="+mn-ea"/>
                          <a:cs typeface="+mn-cs"/>
                        </a:rPr>
                        <a:t>(n=751)</a:t>
                      </a:r>
                    </a:p>
                    <a:p>
                      <a:pPr algn="ctr" fontAlgn="b"/>
                      <a:endParaRPr lang="fr-CA" sz="1200" b="1" i="0" u="none" strike="noStrike" kern="1200" noProof="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200" b="1" i="0" u="none" strike="noStrike" kern="1200" noProof="0" dirty="0" smtClean="0">
                          <a:solidFill>
                            <a:schemeClr val="tx1"/>
                          </a:solidFill>
                          <a:latin typeface="+mn-lt"/>
                          <a:ea typeface="+mn-ea"/>
                          <a:cs typeface="+mn-cs"/>
                        </a:rPr>
                        <a:t>Un peu</a:t>
                      </a:r>
                    </a:p>
                    <a:p>
                      <a:pPr algn="l" fontAlgn="b"/>
                      <a:r>
                        <a:rPr lang="fr-CA" sz="1050" b="0" i="0" u="none" strike="noStrike" kern="1200" noProof="0" dirty="0" smtClean="0">
                          <a:solidFill>
                            <a:schemeClr val="tx2"/>
                          </a:solidFill>
                          <a:latin typeface="Arial Narrow" pitchFamily="34" charset="0"/>
                          <a:ea typeface="+mn-ea"/>
                          <a:cs typeface="+mn-cs"/>
                        </a:rPr>
                        <a:t>               (n=975)          (n=1256)</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200" b="1" i="0" u="none" strike="noStrike" kern="1200" noProof="0" dirty="0" smtClean="0">
                          <a:solidFill>
                            <a:schemeClr val="tx1"/>
                          </a:solidFill>
                          <a:latin typeface="+mn-lt"/>
                          <a:ea typeface="+mn-ea"/>
                          <a:cs typeface="+mn-cs"/>
                        </a:rPr>
                        <a:t>En a entendu parler,</a:t>
                      </a:r>
                      <a:r>
                        <a:rPr lang="fr-CA" sz="1200" b="1" i="0" u="none" strike="noStrike" kern="1200" baseline="0" noProof="0" dirty="0" smtClean="0">
                          <a:solidFill>
                            <a:schemeClr val="tx1"/>
                          </a:solidFill>
                          <a:latin typeface="+mn-lt"/>
                          <a:ea typeface="+mn-ea"/>
                          <a:cs typeface="+mn-cs"/>
                        </a:rPr>
                        <a:t> mais ne connaît rien à son sujet</a:t>
                      </a:r>
                      <a:endParaRPr lang="fr-CA" sz="1200" b="1" i="0" u="none" strike="noStrike" kern="1200" noProof="0" dirty="0" smtClean="0">
                        <a:solidFill>
                          <a:schemeClr val="tx1"/>
                        </a:solidFill>
                        <a:latin typeface="+mn-lt"/>
                        <a:ea typeface="+mn-ea"/>
                        <a:cs typeface="+mn-cs"/>
                      </a:endParaRPr>
                    </a:p>
                    <a:p>
                      <a:pPr marL="0" algn="l" defTabSz="914400" rtl="0" eaLnBrk="1" fontAlgn="b" latinLnBrk="0" hangingPunct="1"/>
                      <a:r>
                        <a:rPr lang="fr-CA" sz="1050" b="0" i="0" u="none" strike="noStrike" kern="1200" noProof="0" dirty="0" smtClean="0">
                          <a:solidFill>
                            <a:schemeClr val="tx2"/>
                          </a:solidFill>
                          <a:latin typeface="Arial Narrow" pitchFamily="34" charset="0"/>
                          <a:ea typeface="+mn-ea"/>
                          <a:cs typeface="+mn-cs"/>
                        </a:rPr>
                        <a:t>                (n=257)          (n=352)</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200" b="1" i="0" u="none" strike="noStrike" kern="1200" noProof="0" dirty="0" smtClean="0">
                          <a:solidFill>
                            <a:schemeClr val="tx1"/>
                          </a:solidFill>
                          <a:latin typeface="+mn-lt"/>
                          <a:ea typeface="+mn-ea"/>
                          <a:cs typeface="+mn-cs"/>
                        </a:rPr>
                        <a:t>N’en a jamais</a:t>
                      </a:r>
                      <a:r>
                        <a:rPr lang="fr-CA" sz="1200" b="1" i="0" u="none" strike="noStrike" kern="1200" baseline="0" noProof="0" dirty="0" smtClean="0">
                          <a:solidFill>
                            <a:schemeClr val="tx1"/>
                          </a:solidFill>
                          <a:latin typeface="+mn-lt"/>
                          <a:ea typeface="+mn-ea"/>
                          <a:cs typeface="+mn-cs"/>
                        </a:rPr>
                        <a:t> entendu parler</a:t>
                      </a:r>
                      <a:endParaRPr lang="fr-CA" sz="1200" b="1" i="0" u="none" strike="noStrike" kern="1200" noProof="0" dirty="0" smtClean="0">
                        <a:solidFill>
                          <a:schemeClr val="tx1"/>
                        </a:solidFill>
                        <a:latin typeface="+mn-lt"/>
                        <a:ea typeface="+mn-ea"/>
                        <a:cs typeface="+mn-cs"/>
                      </a:endParaRPr>
                    </a:p>
                    <a:p>
                      <a:pPr marL="0" algn="l" defTabSz="914400" rtl="0" eaLnBrk="1" fontAlgn="b" latinLnBrk="0" hangingPunct="1"/>
                      <a:r>
                        <a:rPr lang="fr-CA" sz="1050" b="0" i="0" u="none" strike="noStrike" kern="1200" noProof="0" dirty="0" smtClean="0">
                          <a:solidFill>
                            <a:schemeClr val="tx2"/>
                          </a:solidFill>
                          <a:latin typeface="Arial Narrow" pitchFamily="34" charset="0"/>
                          <a:ea typeface="+mn-ea"/>
                          <a:cs typeface="+mn-cs"/>
                        </a:rPr>
                        <a:t>              (n=50)          (n=84)</a:t>
                      </a:r>
                      <a:endParaRPr lang="fr-CA" sz="1050" b="0" i="0" u="none" strike="noStrike" kern="1200" noProof="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Isosceles Triangle 12"/>
          <p:cNvSpPr/>
          <p:nvPr>
            <p:custDataLst>
              <p:tags r:id="rId11"/>
            </p:custDataLst>
          </p:nvPr>
        </p:nvSpPr>
        <p:spPr>
          <a:xfrm rot="10800000" flipV="1">
            <a:off x="3434135" y="2463122"/>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Isosceles Triangle 13"/>
          <p:cNvSpPr/>
          <p:nvPr>
            <p:custDataLst>
              <p:tags r:id="rId12"/>
            </p:custDataLst>
          </p:nvPr>
        </p:nvSpPr>
        <p:spPr>
          <a:xfrm rot="10800000" flipV="1">
            <a:off x="2759765" y="3882347"/>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9"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i="1" dirty="0" smtClean="0"/>
              <a:t>Loi sur les ingénieurs</a:t>
            </a:r>
            <a:endParaRPr lang="fr-CA" dirty="0" smtClean="0"/>
          </a:p>
        </p:txBody>
      </p:sp>
      <p:graphicFrame>
        <p:nvGraphicFramePr>
          <p:cNvPr id="41" name="Object 6"/>
          <p:cNvGraphicFramePr>
            <a:graphicFrameLocks noGrp="1" noChangeAspect="1"/>
          </p:cNvGraphicFramePr>
          <p:nvPr>
            <p:ph idx="1"/>
            <p:custDataLst>
              <p:tags r:id="rId2"/>
            </p:custDataLst>
            <p:extLst>
              <p:ext uri="{D42A27DB-BD31-4B8C-83A1-F6EECF244321}">
                <p14:modId xmlns:p14="http://schemas.microsoft.com/office/powerpoint/2010/main" val="95706958"/>
              </p:ext>
            </p:extLst>
          </p:nvPr>
        </p:nvGraphicFramePr>
        <p:xfrm>
          <a:off x="1374349" y="1859002"/>
          <a:ext cx="7102901" cy="4059044"/>
        </p:xfrm>
        <a:graphic>
          <a:graphicData uri="http://schemas.openxmlformats.org/drawingml/2006/chart">
            <c:chart xmlns:c="http://schemas.openxmlformats.org/drawingml/2006/chart" xmlns:r="http://schemas.openxmlformats.org/officeDocument/2006/relationships" r:id="rId13"/>
          </a:graphicData>
        </a:graphic>
      </p:graphicFrame>
      <p:sp>
        <p:nvSpPr>
          <p:cNvPr id="27660"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9DBB1008-21F2-4F45-B7C9-5F41B1B8289D}" type="slidenum">
              <a:rPr lang="en-US"/>
              <a:pPr/>
              <a:t>43</a:t>
            </a:fld>
            <a:endParaRPr lang="en-US" dirty="0"/>
          </a:p>
        </p:txBody>
      </p:sp>
      <p:sp>
        <p:nvSpPr>
          <p:cNvPr id="27661" name="Text Box 3"/>
          <p:cNvSpPr txBox="1">
            <a:spLocks noChangeArrowheads="1"/>
          </p:cNvSpPr>
          <p:nvPr>
            <p:custDataLst>
              <p:tags r:id="rId4"/>
            </p:custDataLst>
          </p:nvPr>
        </p:nvSpPr>
        <p:spPr bwMode="auto">
          <a:xfrm>
            <a:off x="345688" y="6180892"/>
            <a:ext cx="8798312" cy="338554"/>
          </a:xfrm>
          <a:prstGeom prst="rect">
            <a:avLst/>
          </a:prstGeom>
          <a:noFill/>
          <a:ln w="25400">
            <a:noFill/>
            <a:miter lim="800000"/>
            <a:headEnd/>
            <a:tailEnd/>
          </a:ln>
        </p:spPr>
        <p:txBody>
          <a:bodyPr wrap="square">
            <a:spAutoFit/>
          </a:bodyPr>
          <a:lstStyle/>
          <a:p>
            <a:pPr algn="l"/>
            <a:r>
              <a:rPr lang="fr-CA" sz="800" dirty="0" smtClean="0">
                <a:solidFill>
                  <a:schemeClr val="tx1"/>
                </a:solidFill>
              </a:rPr>
              <a:t>Q7</a:t>
            </a:r>
            <a:r>
              <a:rPr lang="fr-CA" sz="800" dirty="0">
                <a:solidFill>
                  <a:schemeClr val="tx1"/>
                </a:solidFill>
              </a:rPr>
              <a:t>. Comment avez-vous entendu parler de la </a:t>
            </a:r>
            <a:r>
              <a:rPr lang="fr-CA" sz="800" i="1" dirty="0">
                <a:solidFill>
                  <a:schemeClr val="tx1"/>
                </a:solidFill>
              </a:rPr>
              <a:t>Loi sur les ingénieurs </a:t>
            </a:r>
            <a:r>
              <a:rPr lang="fr-CA" sz="800" dirty="0">
                <a:solidFill>
                  <a:schemeClr val="tx1"/>
                </a:solidFill>
              </a:rPr>
              <a:t>du [province] pour la première </a:t>
            </a:r>
            <a:r>
              <a:rPr lang="fr-CA" sz="800" dirty="0" smtClean="0">
                <a:solidFill>
                  <a:schemeClr val="tx1"/>
                </a:solidFill>
              </a:rPr>
              <a:t>fois? </a:t>
            </a:r>
            <a:br>
              <a:rPr lang="fr-CA" sz="800" dirty="0" smtClean="0">
                <a:solidFill>
                  <a:schemeClr val="tx1"/>
                </a:solidFill>
              </a:rPr>
            </a:br>
            <a:r>
              <a:rPr lang="fr-CA" sz="800" dirty="0" smtClean="0">
                <a:solidFill>
                  <a:schemeClr val="tx1"/>
                </a:solidFill>
              </a:rPr>
              <a:t>Base : Les répondants qui connaissent la </a:t>
            </a:r>
            <a:r>
              <a:rPr lang="fr-CA" sz="800" i="1" dirty="0" smtClean="0">
                <a:solidFill>
                  <a:schemeClr val="tx1"/>
                </a:solidFill>
              </a:rPr>
              <a:t>Loi, </a:t>
            </a:r>
            <a:r>
              <a:rPr lang="fr-CA" sz="800" dirty="0" smtClean="0">
                <a:solidFill>
                  <a:schemeClr val="tx1"/>
                </a:solidFill>
              </a:rPr>
              <a:t>2013 (n=2065); 2014 (n=1739</a:t>
            </a:r>
            <a:r>
              <a:rPr lang="fr-CA" sz="800" i="1" dirty="0" smtClean="0">
                <a:solidFill>
                  <a:schemeClr val="tx1"/>
                </a:solidFill>
              </a:rPr>
              <a:t>)</a:t>
            </a:r>
            <a:endParaRPr lang="fr-CA" sz="800" dirty="0">
              <a:solidFill>
                <a:schemeClr val="tx1"/>
              </a:solidFill>
            </a:endParaRPr>
          </a:p>
        </p:txBody>
      </p:sp>
      <p:sp>
        <p:nvSpPr>
          <p:cNvPr id="27666" name="Text Box 14"/>
          <p:cNvSpPr txBox="1">
            <a:spLocks noChangeArrowheads="1"/>
          </p:cNvSpPr>
          <p:nvPr>
            <p:custDataLst>
              <p:tags r:id="rId5"/>
            </p:custDataLst>
          </p:nvPr>
        </p:nvSpPr>
        <p:spPr bwMode="auto">
          <a:xfrm>
            <a:off x="1290320" y="1436455"/>
            <a:ext cx="6470231" cy="307777"/>
          </a:xfrm>
          <a:prstGeom prst="rect">
            <a:avLst/>
          </a:prstGeom>
          <a:noFill/>
          <a:ln w="25400" algn="ctr">
            <a:noFill/>
            <a:miter lim="800000"/>
            <a:headEnd/>
            <a:tailEnd/>
          </a:ln>
        </p:spPr>
        <p:txBody>
          <a:bodyPr wrap="square">
            <a:spAutoFit/>
          </a:bodyPr>
          <a:lstStyle/>
          <a:p>
            <a:r>
              <a:rPr lang="fr-CA" sz="1400" dirty="0" smtClean="0">
                <a:solidFill>
                  <a:srgbClr val="003399"/>
                </a:solidFill>
                <a:latin typeface="+mj-lt"/>
              </a:rPr>
              <a:t>Comment avez-vous entendu parler de la </a:t>
            </a:r>
            <a:r>
              <a:rPr lang="fr-CA" sz="1400" i="1" dirty="0" smtClean="0">
                <a:solidFill>
                  <a:srgbClr val="003399"/>
                </a:solidFill>
                <a:latin typeface="+mj-lt"/>
              </a:rPr>
              <a:t>Loi sur les ingénieurs </a:t>
            </a:r>
            <a:r>
              <a:rPr lang="fr-CA" sz="1400" dirty="0" smtClean="0">
                <a:solidFill>
                  <a:srgbClr val="003399"/>
                </a:solidFill>
                <a:latin typeface="+mj-lt"/>
              </a:rPr>
              <a:t>pour la première fois?</a:t>
            </a:r>
            <a:endParaRPr lang="fr-CA" sz="1400" dirty="0">
              <a:solidFill>
                <a:srgbClr val="003399"/>
              </a:solidFill>
              <a:latin typeface="+mj-lt"/>
            </a:endParaRPr>
          </a:p>
        </p:txBody>
      </p:sp>
      <p:sp>
        <p:nvSpPr>
          <p:cNvPr id="27668" name="Text Box 25"/>
          <p:cNvSpPr txBox="1">
            <a:spLocks noChangeArrowheads="1"/>
          </p:cNvSpPr>
          <p:nvPr>
            <p:custDataLst>
              <p:tags r:id="rId6"/>
            </p:custDataLst>
          </p:nvPr>
        </p:nvSpPr>
        <p:spPr bwMode="auto">
          <a:xfrm>
            <a:off x="5334000" y="5852185"/>
            <a:ext cx="2940883" cy="215444"/>
          </a:xfrm>
          <a:prstGeom prst="rect">
            <a:avLst/>
          </a:prstGeom>
          <a:noFill/>
          <a:ln w="25400" algn="ctr">
            <a:noFill/>
            <a:miter lim="800000"/>
            <a:headEnd/>
            <a:tailEnd/>
          </a:ln>
        </p:spPr>
        <p:txBody>
          <a:bodyPr wrap="square">
            <a:spAutoFit/>
          </a:bodyPr>
          <a:lstStyle/>
          <a:p>
            <a:pPr algn="l">
              <a:defRPr/>
            </a:pPr>
            <a:r>
              <a:rPr lang="fr-CA" sz="800" i="1" dirty="0">
                <a:solidFill>
                  <a:schemeClr val="tx1"/>
                </a:solidFill>
                <a:latin typeface="+mj-lt"/>
              </a:rPr>
              <a:t>Les réponses totalisant moins de 5 % ne sont pas représentées </a:t>
            </a:r>
            <a:r>
              <a:rPr lang="fr-CA" sz="800" i="1" dirty="0" smtClean="0">
                <a:solidFill>
                  <a:schemeClr val="tx1"/>
                </a:solidFill>
                <a:latin typeface="+mj-lt"/>
              </a:rPr>
              <a:t>.</a:t>
            </a:r>
            <a:endParaRPr lang="en-CA" sz="800" i="1" dirty="0">
              <a:solidFill>
                <a:schemeClr val="tx1"/>
              </a:solidFill>
              <a:latin typeface="+mj-lt"/>
            </a:endParaRPr>
          </a:p>
        </p:txBody>
      </p:sp>
      <p:sp>
        <p:nvSpPr>
          <p:cNvPr id="27686" name="Text Box 38"/>
          <p:cNvSpPr txBox="1">
            <a:spLocks noChangeArrowheads="1"/>
          </p:cNvSpPr>
          <p:nvPr>
            <p:custDataLst>
              <p:tags r:id="rId7"/>
            </p:custDataLst>
          </p:nvPr>
        </p:nvSpPr>
        <p:spPr bwMode="auto">
          <a:xfrm>
            <a:off x="6192041" y="2417457"/>
            <a:ext cx="1208884" cy="707886"/>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 73 %</a:t>
            </a:r>
            <a:br>
              <a:rPr lang="en-CA" sz="1300" dirty="0" smtClean="0"/>
            </a:br>
            <a:r>
              <a:rPr lang="en-CA" dirty="0" smtClean="0"/>
              <a:t>(n=1264)</a:t>
            </a:r>
          </a:p>
          <a:p>
            <a:r>
              <a:rPr lang="en-CA" sz="900" dirty="0" smtClean="0"/>
              <a:t>2013 : 73 %</a:t>
            </a:r>
            <a:r>
              <a:rPr lang="en-CA" sz="1300" dirty="0" smtClean="0"/>
              <a:t/>
            </a:r>
            <a:br>
              <a:rPr lang="en-CA" sz="1300" dirty="0" smtClean="0"/>
            </a:br>
            <a:r>
              <a:rPr lang="en-CA" dirty="0" smtClean="0"/>
              <a:t>(n=1495)</a:t>
            </a:r>
            <a:endParaRPr lang="en-CA" sz="1300" dirty="0"/>
          </a:p>
          <a:p>
            <a:endParaRPr lang="en-CA" sz="100" dirty="0"/>
          </a:p>
        </p:txBody>
      </p:sp>
      <p:sp>
        <p:nvSpPr>
          <p:cNvPr id="27678" name="Text Box 40"/>
          <p:cNvSpPr txBox="1">
            <a:spLocks noChangeArrowheads="1"/>
          </p:cNvSpPr>
          <p:nvPr>
            <p:custDataLst>
              <p:tags r:id="rId8"/>
            </p:custDataLst>
          </p:nvPr>
        </p:nvSpPr>
        <p:spPr bwMode="auto">
          <a:xfrm>
            <a:off x="6192041" y="1756945"/>
            <a:ext cx="1085850" cy="707886"/>
          </a:xfrm>
          <a:prstGeom prst="rect">
            <a:avLst/>
          </a:prstGeom>
          <a:noFill/>
          <a:ln w="25400" algn="ctr">
            <a:noFill/>
            <a:miter lim="800000"/>
            <a:headEnd/>
            <a:tailEnd/>
          </a:ln>
        </p:spPr>
        <p:txBody>
          <a:bodyPr>
            <a:spAutoFit/>
          </a:bodyPr>
          <a:lstStyle/>
          <a:p>
            <a:r>
              <a:rPr lang="fr-CA" sz="1000" i="1" dirty="0" smtClean="0">
                <a:solidFill>
                  <a:schemeClr val="tx1"/>
                </a:solidFill>
              </a:rPr>
              <a:t>Par un professeur ou dans un cours à l’université</a:t>
            </a:r>
            <a:endParaRPr lang="fr-CA" sz="1000" i="1" dirty="0">
              <a:solidFill>
                <a:schemeClr val="tx1"/>
              </a:solidFill>
            </a:endParaRPr>
          </a:p>
        </p:txBody>
      </p:sp>
      <p:sp>
        <p:nvSpPr>
          <p:cNvPr id="40" name="Content Placeholder 33"/>
          <p:cNvSpPr txBox="1">
            <a:spLocks/>
          </p:cNvSpPr>
          <p:nvPr>
            <p:custDataLst>
              <p:tags r:id="rId9"/>
            </p:custDataLst>
          </p:nvPr>
        </p:nvSpPr>
        <p:spPr>
          <a:xfrm>
            <a:off x="330122" y="700707"/>
            <a:ext cx="8635458"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La plupart des étudiants continuent d’indiquer qu’ils ont entendu parler de la </a:t>
            </a:r>
            <a:r>
              <a:rPr lang="fr-CA" sz="1400" b="0" i="1" dirty="0" smtClean="0">
                <a:solidFill>
                  <a:schemeClr val="tx1"/>
                </a:solidFill>
                <a:latin typeface="+mj-lt"/>
              </a:rPr>
              <a:t>Loi sur les ingénieurs </a:t>
            </a:r>
            <a:r>
              <a:rPr lang="fr-CA" sz="1400" b="0" dirty="0" smtClean="0">
                <a:solidFill>
                  <a:schemeClr val="tx1"/>
                </a:solidFill>
                <a:latin typeface="+mj-lt"/>
              </a:rPr>
              <a:t>de leur province ou de leur territoire dans un cours sur le droit et l’éthique à l’université ou par un professeur ou un autre membre du personnel de l’université. </a:t>
            </a:r>
            <a:endParaRPr lang="fr-CA" sz="1400" b="0" dirty="0">
              <a:solidFill>
                <a:schemeClr val="tx1"/>
              </a:solidFill>
              <a:latin typeface="+mj-lt"/>
            </a:endParaRPr>
          </a:p>
        </p:txBody>
      </p:sp>
      <p:sp>
        <p:nvSpPr>
          <p:cNvPr id="43" name="AutoShape 10"/>
          <p:cNvSpPr>
            <a:spLocks/>
          </p:cNvSpPr>
          <p:nvPr>
            <p:custDataLst>
              <p:tags r:id="rId10"/>
            </p:custDataLst>
          </p:nvPr>
        </p:nvSpPr>
        <p:spPr bwMode="auto">
          <a:xfrm rot="10800000">
            <a:off x="5749147" y="1899622"/>
            <a:ext cx="182880" cy="146304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21" name="Table 20"/>
          <p:cNvGraphicFramePr>
            <a:graphicFrameLocks noGrp="1"/>
          </p:cNvGraphicFramePr>
          <p:nvPr>
            <p:custDataLst>
              <p:tags r:id="rId11"/>
            </p:custDataLst>
            <p:extLst>
              <p:ext uri="{D42A27DB-BD31-4B8C-83A1-F6EECF244321}">
                <p14:modId xmlns:p14="http://schemas.microsoft.com/office/powerpoint/2010/main" val="1289606676"/>
              </p:ext>
            </p:extLst>
          </p:nvPr>
        </p:nvGraphicFramePr>
        <p:xfrm>
          <a:off x="266701" y="1744234"/>
          <a:ext cx="2800350" cy="4210808"/>
        </p:xfrm>
        <a:graphic>
          <a:graphicData uri="http://schemas.openxmlformats.org/drawingml/2006/table">
            <a:tbl>
              <a:tblPr/>
              <a:tblGrid>
                <a:gridCol w="2800350"/>
              </a:tblGrid>
              <a:tr h="376768">
                <a:tc>
                  <a:txBody>
                    <a:bodyPr/>
                    <a:lstStyle/>
                    <a:p>
                      <a:pPr algn="r" fontAlgn="b"/>
                      <a:r>
                        <a:rPr lang="fr-CA" sz="1200" b="1" i="0" u="none" strike="noStrike" kern="1200" noProof="0" dirty="0" smtClean="0">
                          <a:solidFill>
                            <a:schemeClr val="tx1"/>
                          </a:solidFill>
                          <a:latin typeface="+mn-lt"/>
                          <a:ea typeface="+mn-ea"/>
                          <a:cs typeface="+mn-cs"/>
                        </a:rPr>
                        <a:t>Dans un cours sur le droit et l’éthique à l’université</a:t>
                      </a:r>
                    </a:p>
                  </a:txBody>
                  <a:tcPr marL="9525" marR="9525" marT="9525" marB="0" anchor="b">
                    <a:lnL>
                      <a:noFill/>
                    </a:lnL>
                    <a:lnR>
                      <a:noFill/>
                    </a:lnR>
                    <a:lnT>
                      <a:noFill/>
                    </a:lnT>
                    <a:lnB>
                      <a:noFill/>
                    </a:lnB>
                    <a:lnTlToBr w="12700" cmpd="sng">
                      <a:noFill/>
                      <a:prstDash val="solid"/>
                    </a:lnTlToBr>
                    <a:lnBlToTr w="12700" cmpd="sng">
                      <a:noFill/>
                      <a:prstDash val="solid"/>
                    </a:lnBlToTr>
                  </a:tcPr>
                </a:tc>
              </a:tr>
              <a:tr h="357411">
                <a:tc>
                  <a:txBody>
                    <a:bodyPr/>
                    <a:lstStyle/>
                    <a:p>
                      <a:pPr algn="r" fontAlgn="b"/>
                      <a:r>
                        <a:rPr lang="fr-CA" sz="800" b="0" i="0" u="none" strike="noStrike" noProof="0" dirty="0" smtClean="0">
                          <a:solidFill>
                            <a:schemeClr val="tx2"/>
                          </a:solidFill>
                          <a:latin typeface="Arial Narrow" pitchFamily="34" charset="0"/>
                        </a:rPr>
                        <a:t>(n=685)</a:t>
                      </a:r>
                    </a:p>
                    <a:p>
                      <a:pPr algn="r" fontAlgn="b"/>
                      <a:r>
                        <a:rPr lang="fr-CA" sz="800" b="0" i="0" u="none" strike="noStrike" noProof="0" dirty="0" smtClean="0">
                          <a:solidFill>
                            <a:schemeClr val="tx2"/>
                          </a:solidFill>
                          <a:latin typeface="Arial Narrow" pitchFamily="34" charset="0"/>
                        </a:rPr>
                        <a:t>(n=777)</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74532">
                <a:tc>
                  <a:txBody>
                    <a:bodyPr/>
                    <a:lstStyle/>
                    <a:p>
                      <a:pPr marL="0" algn="r" defTabSz="914400" rtl="0" eaLnBrk="1" fontAlgn="b" latinLnBrk="0" hangingPunct="1"/>
                      <a:r>
                        <a:rPr lang="fr-CA" sz="1200" b="1" i="0" u="none" strike="noStrike" kern="1200" noProof="0" dirty="0" smtClean="0">
                          <a:solidFill>
                            <a:schemeClr val="tx1"/>
                          </a:solidFill>
                          <a:latin typeface="+mn-lt"/>
                          <a:ea typeface="+mn-ea"/>
                          <a:cs typeface="+mn-cs"/>
                        </a:rPr>
                        <a:t>Par un professeur ou un autre membre du personnel de l’université</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57411">
                <a:tc>
                  <a:txBody>
                    <a:bodyPr/>
                    <a:lstStyle/>
                    <a:p>
                      <a:pPr marL="0" algn="r" defTabSz="914400" rtl="0" eaLnBrk="1" fontAlgn="b" latinLnBrk="0" hangingPunct="1"/>
                      <a:r>
                        <a:rPr lang="fr-CA" sz="800" b="0" i="0" u="none" strike="noStrike" kern="1200" noProof="0" dirty="0" smtClean="0">
                          <a:solidFill>
                            <a:schemeClr val="tx2"/>
                          </a:solidFill>
                          <a:latin typeface="Arial Narrow" pitchFamily="34" charset="0"/>
                          <a:ea typeface="+mn-ea"/>
                          <a:cs typeface="+mn-cs"/>
                        </a:rPr>
                        <a:t> (n=579)</a:t>
                      </a:r>
                    </a:p>
                    <a:p>
                      <a:pPr algn="r" fontAlgn="b"/>
                      <a:r>
                        <a:rPr lang="fr-CA" sz="800" b="0" i="0" u="none" strike="noStrike" noProof="0" dirty="0" smtClean="0">
                          <a:solidFill>
                            <a:schemeClr val="tx2"/>
                          </a:solidFill>
                          <a:latin typeface="Arial Narrow" pitchFamily="34" charset="0"/>
                        </a:rPr>
                        <a:t>(n=718)</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09196">
                <a:tc>
                  <a:txBody>
                    <a:bodyPr/>
                    <a:lstStyle/>
                    <a:p>
                      <a:pPr marL="0" algn="r" defTabSz="914400" rtl="0" eaLnBrk="1" fontAlgn="b" latinLnBrk="0" hangingPunct="1"/>
                      <a:r>
                        <a:rPr lang="fr-CA" sz="1200" b="1" i="0" u="none" strike="noStrike" kern="1200" noProof="0" dirty="0" smtClean="0">
                          <a:solidFill>
                            <a:schemeClr val="tx1"/>
                          </a:solidFill>
                          <a:latin typeface="+mn-lt"/>
                          <a:ea typeface="+mn-ea"/>
                          <a:cs typeface="+mn-cs"/>
                        </a:rPr>
                        <a:t>Par un représentant</a:t>
                      </a:r>
                      <a:r>
                        <a:rPr lang="fr-CA" sz="1200" b="1" i="0" u="none" strike="noStrike" kern="1200" baseline="0" noProof="0" dirty="0" smtClean="0">
                          <a:solidFill>
                            <a:schemeClr val="tx1"/>
                          </a:solidFill>
                          <a:latin typeface="+mn-lt"/>
                          <a:ea typeface="+mn-ea"/>
                          <a:cs typeface="+mn-cs"/>
                        </a:rPr>
                        <a:t> de</a:t>
                      </a:r>
                      <a:r>
                        <a:rPr lang="fr-CA" sz="1200" b="1" i="0" u="none" strike="noStrike" kern="1200" noProof="0" dirty="0" smtClean="0">
                          <a:solidFill>
                            <a:schemeClr val="tx1"/>
                          </a:solidFill>
                          <a:latin typeface="+mn-lt"/>
                          <a:ea typeface="+mn-ea"/>
                          <a:cs typeface="+mn-cs"/>
                        </a:rPr>
                        <a:t>....</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57411">
                <a:tc>
                  <a:txBody>
                    <a:bodyPr/>
                    <a:lstStyle/>
                    <a:p>
                      <a:pPr algn="r" fontAlgn="b"/>
                      <a:r>
                        <a:rPr lang="fr-CA" sz="800" b="0" i="0" u="none" strike="noStrike" noProof="0" dirty="0" smtClean="0">
                          <a:solidFill>
                            <a:schemeClr val="tx2"/>
                          </a:solidFill>
                          <a:latin typeface="Arial Narrow" pitchFamily="34" charset="0"/>
                        </a:rPr>
                        <a:t> (n=148)</a:t>
                      </a:r>
                    </a:p>
                    <a:p>
                      <a:pPr algn="r" fontAlgn="b"/>
                      <a:r>
                        <a:rPr lang="fr-CA" sz="800" b="0" i="0" u="none" strike="noStrike" noProof="0" dirty="0" smtClean="0">
                          <a:solidFill>
                            <a:schemeClr val="tx2"/>
                          </a:solidFill>
                          <a:latin typeface="Arial Narrow" pitchFamily="34" charset="0"/>
                        </a:rPr>
                        <a:t>(n=159)</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9829">
                <a:tc>
                  <a:txBody>
                    <a:bodyPr/>
                    <a:lstStyle/>
                    <a:p>
                      <a:pPr marL="0" algn="r" defTabSz="914400" rtl="0" eaLnBrk="1" fontAlgn="b" latinLnBrk="0" hangingPunct="1"/>
                      <a:r>
                        <a:rPr lang="fr-CA" sz="1200" b="1" i="0" u="none" strike="noStrike" kern="1200" noProof="0" dirty="0" smtClean="0">
                          <a:solidFill>
                            <a:schemeClr val="tx1"/>
                          </a:solidFill>
                          <a:latin typeface="+mn-lt"/>
                          <a:ea typeface="+mn-ea"/>
                          <a:cs typeface="+mn-cs"/>
                        </a:rPr>
                        <a:t>Par un parent ou un ami</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57411">
                <a:tc>
                  <a:txBody>
                    <a:bodyPr/>
                    <a:lstStyle/>
                    <a:p>
                      <a:pPr algn="r" fontAlgn="b"/>
                      <a:r>
                        <a:rPr lang="fr-CA" sz="800" b="0" i="0" u="none" strike="noStrike" noProof="0" dirty="0" smtClean="0">
                          <a:solidFill>
                            <a:schemeClr val="tx2"/>
                          </a:solidFill>
                          <a:latin typeface="Arial Narrow" pitchFamily="34" charset="0"/>
                        </a:rPr>
                        <a:t>(n=125)</a:t>
                      </a:r>
                    </a:p>
                    <a:p>
                      <a:pPr algn="r" fontAlgn="b"/>
                      <a:r>
                        <a:rPr lang="fr-CA" sz="800" b="0" i="0" u="none" strike="noStrike" noProof="0" dirty="0" smtClean="0">
                          <a:solidFill>
                            <a:schemeClr val="tx2"/>
                          </a:solidFill>
                          <a:latin typeface="Arial Narrow" pitchFamily="34" charset="0"/>
                        </a:rPr>
                        <a:t>(n=162)</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88562">
                <a:tc>
                  <a:txBody>
                    <a:bodyPr/>
                    <a:lstStyle/>
                    <a:p>
                      <a:pPr algn="r" fontAlgn="b"/>
                      <a:r>
                        <a:rPr lang="fr-CA" sz="1200" b="1" i="0" u="none" strike="noStrike" kern="1200" noProof="0" dirty="0" smtClean="0">
                          <a:solidFill>
                            <a:schemeClr val="tx1"/>
                          </a:solidFill>
                          <a:latin typeface="+mn-lt"/>
                          <a:ea typeface="+mn-ea"/>
                          <a:cs typeface="+mn-cs"/>
                        </a:rPr>
                        <a:t>Par un ingénieur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2277">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(n=115)</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(n=168)</a:t>
                      </a:r>
                    </a:p>
                    <a:p>
                      <a:pPr algn="r" fontAlgn="b"/>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Grp="1" noChangeArrowheads="1"/>
          </p:cNvSpPr>
          <p:nvPr>
            <p:ph type="ctrTitle"/>
            <p:custDataLst>
              <p:tags r:id="rId1"/>
            </p:custDataLst>
          </p:nvPr>
        </p:nvSpPr>
        <p:spPr>
          <a:xfrm>
            <a:off x="144463" y="3253713"/>
            <a:ext cx="4416425" cy="360099"/>
          </a:xfrm>
        </p:spPr>
        <p:txBody>
          <a:bodyPr/>
          <a:lstStyle/>
          <a:p>
            <a:pPr fontAlgn="auto">
              <a:spcAft>
                <a:spcPts val="0"/>
              </a:spcAft>
              <a:defRPr/>
            </a:pPr>
            <a:r>
              <a:rPr lang="fr-CA" sz="2600" dirty="0" smtClean="0">
                <a:solidFill>
                  <a:schemeClr val="accent6"/>
                </a:solidFill>
              </a:rPr>
              <a:t>Outil d’orientation de carrière</a:t>
            </a:r>
          </a:p>
        </p:txBody>
      </p:sp>
      <p:sp>
        <p:nvSpPr>
          <p:cNvPr id="91139"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F520FE56-23CA-494B-91B8-0F9B6878D277}" type="slidenum">
              <a:rPr lang="en-US"/>
              <a:pPr/>
              <a:t>44</a:t>
            </a:fld>
            <a:endParaRPr lang="en-US" dirty="0"/>
          </a:p>
        </p:txBody>
      </p:sp>
    </p:spTree>
    <p:extLst>
      <p:ext uri="{BB962C8B-B14F-4D97-AF65-F5344CB8AC3E}">
        <p14:creationId xmlns:p14="http://schemas.microsoft.com/office/powerpoint/2010/main" val="282108794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2"/>
          <p:cNvSpPr>
            <a:spLocks noGrp="1" noChangeArrowheads="1"/>
          </p:cNvSpPr>
          <p:nvPr>
            <p:ph type="title"/>
            <p:custDataLst>
              <p:tags r:id="rId1"/>
            </p:custDataLst>
          </p:nvPr>
        </p:nvSpPr>
        <p:spPr bwMode="auto">
          <a:xfrm>
            <a:off x="694255" y="308707"/>
            <a:ext cx="8162925" cy="263149"/>
          </a:xfrm>
          <a:noFill/>
          <a:ln>
            <a:miter lim="800000"/>
            <a:headEnd/>
            <a:tailEnd/>
          </a:ln>
        </p:spPr>
        <p:txBody>
          <a:bodyPr vert="horz" numCol="1" compatLnSpc="1">
            <a:prstTxWarp prst="textNoShape">
              <a:avLst/>
            </a:prstTxWarp>
          </a:bodyPr>
          <a:lstStyle/>
          <a:p>
            <a:r>
              <a:rPr lang="fr-CA" sz="1900" dirty="0" smtClean="0"/>
              <a:t>Utilité d’un outil d’orientation de carrière au secondaire ou au CÉGEP</a:t>
            </a:r>
          </a:p>
        </p:txBody>
      </p:sp>
      <p:sp>
        <p:nvSpPr>
          <p:cNvPr id="28678" name="Slide Number Placeholder 4"/>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68D34426-FFFD-40FE-8E77-EBAF4587C9DA}" type="slidenum">
              <a:rPr lang="en-US"/>
              <a:pPr/>
              <a:t>45</a:t>
            </a:fld>
            <a:endParaRPr lang="en-US" dirty="0"/>
          </a:p>
        </p:txBody>
      </p:sp>
      <p:sp>
        <p:nvSpPr>
          <p:cNvPr id="28681" name="Text Box 5"/>
          <p:cNvSpPr txBox="1">
            <a:spLocks noChangeArrowheads="1"/>
          </p:cNvSpPr>
          <p:nvPr>
            <p:custDataLst>
              <p:tags r:id="rId3"/>
            </p:custDataLst>
          </p:nvPr>
        </p:nvSpPr>
        <p:spPr bwMode="auto">
          <a:xfrm>
            <a:off x="259588" y="6088559"/>
            <a:ext cx="8597592" cy="523220"/>
          </a:xfrm>
          <a:prstGeom prst="rect">
            <a:avLst/>
          </a:prstGeom>
          <a:noFill/>
          <a:ln w="25400">
            <a:noFill/>
            <a:miter lim="800000"/>
            <a:headEnd/>
            <a:tailEnd/>
          </a:ln>
        </p:spPr>
        <p:txBody>
          <a:bodyPr wrap="square">
            <a:spAutoFit/>
          </a:bodyPr>
          <a:lstStyle/>
          <a:p>
            <a:pPr algn="l">
              <a:defRPr/>
            </a:pPr>
            <a:r>
              <a:rPr lang="en-US" sz="800" dirty="0" smtClean="0">
                <a:solidFill>
                  <a:schemeClr val="tx1"/>
                </a:solidFill>
                <a:latin typeface="+mj-lt"/>
              </a:rPr>
              <a:t>Q33E</a:t>
            </a:r>
            <a:r>
              <a:rPr lang="en-US" sz="800" dirty="0">
                <a:solidFill>
                  <a:schemeClr val="tx1"/>
                </a:solidFill>
                <a:latin typeface="+mj-lt"/>
              </a:rPr>
              <a:t>. </a:t>
            </a:r>
            <a:r>
              <a:rPr lang="fr-CA" sz="800" dirty="0">
                <a:solidFill>
                  <a:schemeClr val="tx1"/>
                </a:solidFill>
                <a:latin typeface="+mj-lt"/>
              </a:rPr>
              <a:t>Est-ce qu’il aurait été utile, au secondaire ou au CÉGEP, d’avoir un outil pour vous aider à savoir si vous aviez le profil pour faire des études en génie et mener avec succès une carrière dans ce domaine</a:t>
            </a:r>
            <a:r>
              <a:rPr lang="en-CA" sz="800" dirty="0" smtClean="0">
                <a:solidFill>
                  <a:schemeClr val="tx1"/>
                </a:solidFill>
                <a:latin typeface="+mj-lt"/>
              </a:rPr>
              <a:t>? Base : 2014 n=2046</a:t>
            </a:r>
            <a:r>
              <a:rPr lang="en-US" sz="800" dirty="0" smtClean="0">
                <a:solidFill>
                  <a:schemeClr val="tx1"/>
                </a:solidFill>
                <a:latin typeface="+mj-lt"/>
              </a:rPr>
              <a:t> </a:t>
            </a:r>
            <a:endParaRPr lang="en-US" sz="800" dirty="0">
              <a:solidFill>
                <a:schemeClr val="tx1"/>
              </a:solidFill>
              <a:latin typeface="+mj-lt"/>
            </a:endParaRPr>
          </a:p>
          <a:p>
            <a:pPr algn="l">
              <a:defRPr/>
            </a:pPr>
            <a:endParaRPr lang="en-US" sz="800" dirty="0">
              <a:solidFill>
                <a:schemeClr val="tx1"/>
              </a:solidFill>
              <a:latin typeface="+mj-lt"/>
            </a:endParaRPr>
          </a:p>
        </p:txBody>
      </p:sp>
      <p:sp>
        <p:nvSpPr>
          <p:cNvPr id="55" name="Content Placeholder 33"/>
          <p:cNvSpPr txBox="1">
            <a:spLocks/>
          </p:cNvSpPr>
          <p:nvPr>
            <p:custDataLst>
              <p:tags r:id="rId4"/>
            </p:custDataLst>
          </p:nvPr>
        </p:nvSpPr>
        <p:spPr>
          <a:xfrm>
            <a:off x="352424" y="726262"/>
            <a:ext cx="8479341"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Neuf étudiants sur dix, soit la vaste majorité d’entre eux, pensent qu’il aurait été utile, au secondaire ou au CÉGEP, d’avoir un outil pour les aider à savoir s’ils avaient le profil pour faire des études en génie. </a:t>
            </a:r>
            <a:endParaRPr lang="en-US" sz="1400" b="0" dirty="0">
              <a:solidFill>
                <a:srgbClr val="1F497D"/>
              </a:solidFill>
              <a:latin typeface="Calibri"/>
            </a:endParaRPr>
          </a:p>
        </p:txBody>
      </p:sp>
      <p:sp>
        <p:nvSpPr>
          <p:cNvPr id="28" name="TextBox 27"/>
          <p:cNvSpPr txBox="1"/>
          <p:nvPr>
            <p:custDataLst>
              <p:tags r:id="rId5"/>
            </p:custDataLst>
          </p:nvPr>
        </p:nvSpPr>
        <p:spPr>
          <a:xfrm>
            <a:off x="2000395" y="3625447"/>
            <a:ext cx="653143" cy="246221"/>
          </a:xfrm>
          <a:prstGeom prst="rect">
            <a:avLst/>
          </a:prstGeom>
          <a:noFill/>
        </p:spPr>
        <p:txBody>
          <a:bodyPr wrap="square" rtlCol="0">
            <a:spAutoFit/>
          </a:bodyPr>
          <a:lstStyle/>
          <a:p>
            <a:r>
              <a:rPr lang="en-US" sz="1000" dirty="0" smtClean="0">
                <a:solidFill>
                  <a:schemeClr val="bg1"/>
                </a:solidFill>
              </a:rPr>
              <a:t>(n=42)</a:t>
            </a:r>
            <a:endParaRPr lang="en-US" sz="1000" dirty="0">
              <a:solidFill>
                <a:schemeClr val="bg1"/>
              </a:solidFill>
            </a:endParaRPr>
          </a:p>
        </p:txBody>
      </p:sp>
      <p:graphicFrame>
        <p:nvGraphicFramePr>
          <p:cNvPr id="19" name="Object 4"/>
          <p:cNvGraphicFramePr>
            <a:graphicFrameLocks noGrp="1" noChangeAspect="1"/>
          </p:cNvGraphicFramePr>
          <p:nvPr>
            <p:ph idx="1"/>
            <p:custDataLst>
              <p:tags r:id="rId6"/>
            </p:custDataLst>
            <p:extLst>
              <p:ext uri="{D42A27DB-BD31-4B8C-83A1-F6EECF244321}">
                <p14:modId xmlns:p14="http://schemas.microsoft.com/office/powerpoint/2010/main" val="3396177835"/>
              </p:ext>
            </p:extLst>
          </p:nvPr>
        </p:nvGraphicFramePr>
        <p:xfrm>
          <a:off x="743711" y="1326689"/>
          <a:ext cx="7424929" cy="4597516"/>
        </p:xfrm>
        <a:graphic>
          <a:graphicData uri="http://schemas.openxmlformats.org/drawingml/2006/chart">
            <c:chart xmlns:c="http://schemas.openxmlformats.org/drawingml/2006/chart" xmlns:r="http://schemas.openxmlformats.org/officeDocument/2006/relationships" r:id="rId18"/>
          </a:graphicData>
        </a:graphic>
      </p:graphicFrame>
      <p:sp>
        <p:nvSpPr>
          <p:cNvPr id="8" name="TextBox 7"/>
          <p:cNvSpPr txBox="1"/>
          <p:nvPr>
            <p:custDataLst>
              <p:tags r:id="rId7"/>
            </p:custDataLst>
          </p:nvPr>
        </p:nvSpPr>
        <p:spPr>
          <a:xfrm>
            <a:off x="1314595" y="5840909"/>
            <a:ext cx="685800" cy="215444"/>
          </a:xfrm>
          <a:prstGeom prst="rect">
            <a:avLst/>
          </a:prstGeom>
          <a:noFill/>
        </p:spPr>
        <p:txBody>
          <a:bodyPr wrap="square" rtlCol="0">
            <a:spAutoFit/>
          </a:bodyPr>
          <a:lstStyle/>
          <a:p>
            <a:r>
              <a:rPr lang="en-US" sz="800" dirty="0" smtClean="0"/>
              <a:t>(n=965)</a:t>
            </a:r>
            <a:endParaRPr lang="en-US" sz="800" dirty="0"/>
          </a:p>
        </p:txBody>
      </p:sp>
      <p:sp>
        <p:nvSpPr>
          <p:cNvPr id="9" name="TextBox 8"/>
          <p:cNvSpPr txBox="1"/>
          <p:nvPr>
            <p:custDataLst>
              <p:tags r:id="rId8"/>
            </p:custDataLst>
          </p:nvPr>
        </p:nvSpPr>
        <p:spPr>
          <a:xfrm>
            <a:off x="3095770" y="5840909"/>
            <a:ext cx="685800" cy="215444"/>
          </a:xfrm>
          <a:prstGeom prst="rect">
            <a:avLst/>
          </a:prstGeom>
          <a:noFill/>
        </p:spPr>
        <p:txBody>
          <a:bodyPr wrap="square" rtlCol="0">
            <a:spAutoFit/>
          </a:bodyPr>
          <a:lstStyle/>
          <a:p>
            <a:r>
              <a:rPr lang="en-US" sz="800" dirty="0" smtClean="0"/>
              <a:t>(n=785)</a:t>
            </a:r>
            <a:endParaRPr lang="en-US" sz="800" dirty="0"/>
          </a:p>
        </p:txBody>
      </p:sp>
      <p:sp>
        <p:nvSpPr>
          <p:cNvPr id="10" name="TextBox 9"/>
          <p:cNvSpPr txBox="1"/>
          <p:nvPr>
            <p:custDataLst>
              <p:tags r:id="rId9"/>
            </p:custDataLst>
          </p:nvPr>
        </p:nvSpPr>
        <p:spPr>
          <a:xfrm>
            <a:off x="5048395" y="5840909"/>
            <a:ext cx="685800" cy="215444"/>
          </a:xfrm>
          <a:prstGeom prst="rect">
            <a:avLst/>
          </a:prstGeom>
          <a:noFill/>
        </p:spPr>
        <p:txBody>
          <a:bodyPr wrap="square" rtlCol="0">
            <a:spAutoFit/>
          </a:bodyPr>
          <a:lstStyle/>
          <a:p>
            <a:r>
              <a:rPr lang="en-US" sz="800" dirty="0" smtClean="0"/>
              <a:t>(n=211)</a:t>
            </a:r>
            <a:endParaRPr lang="en-US" sz="800" dirty="0"/>
          </a:p>
        </p:txBody>
      </p:sp>
      <p:sp>
        <p:nvSpPr>
          <p:cNvPr id="11" name="TextBox 10"/>
          <p:cNvSpPr txBox="1"/>
          <p:nvPr>
            <p:custDataLst>
              <p:tags r:id="rId10"/>
            </p:custDataLst>
          </p:nvPr>
        </p:nvSpPr>
        <p:spPr>
          <a:xfrm>
            <a:off x="6905770" y="5840909"/>
            <a:ext cx="685800" cy="215444"/>
          </a:xfrm>
          <a:prstGeom prst="rect">
            <a:avLst/>
          </a:prstGeom>
          <a:noFill/>
        </p:spPr>
        <p:txBody>
          <a:bodyPr wrap="square" rtlCol="0">
            <a:spAutoFit/>
          </a:bodyPr>
          <a:lstStyle/>
          <a:p>
            <a:r>
              <a:rPr lang="en-US" sz="800" dirty="0" smtClean="0"/>
              <a:t>(n=85)</a:t>
            </a:r>
            <a:endParaRPr lang="en-US" sz="800" dirty="0"/>
          </a:p>
        </p:txBody>
      </p:sp>
      <p:sp>
        <p:nvSpPr>
          <p:cNvPr id="12" name="Text Box 11"/>
          <p:cNvSpPr txBox="1">
            <a:spLocks noChangeArrowheads="1"/>
          </p:cNvSpPr>
          <p:nvPr>
            <p:custDataLst>
              <p:tags r:id="rId11"/>
            </p:custDataLst>
          </p:nvPr>
        </p:nvSpPr>
        <p:spPr bwMode="auto">
          <a:xfrm>
            <a:off x="2284477" y="2585614"/>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86 %</a:t>
            </a:r>
            <a:endParaRPr lang="en-CA" sz="900" dirty="0" smtClean="0"/>
          </a:p>
          <a:p>
            <a:r>
              <a:rPr lang="en-CA" sz="900" dirty="0" smtClean="0"/>
              <a:t>(n=1750)</a:t>
            </a:r>
          </a:p>
        </p:txBody>
      </p:sp>
      <p:sp>
        <p:nvSpPr>
          <p:cNvPr id="13" name="Right Brace 12"/>
          <p:cNvSpPr/>
          <p:nvPr>
            <p:custDataLst>
              <p:tags r:id="rId12"/>
            </p:custDataLst>
          </p:nvPr>
        </p:nvSpPr>
        <p:spPr>
          <a:xfrm rot="16200000">
            <a:off x="2694461" y="1365232"/>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 Box 14"/>
          <p:cNvSpPr txBox="1">
            <a:spLocks noChangeArrowheads="1"/>
          </p:cNvSpPr>
          <p:nvPr>
            <p:custDataLst>
              <p:tags r:id="rId13"/>
            </p:custDataLst>
          </p:nvPr>
        </p:nvSpPr>
        <p:spPr bwMode="auto">
          <a:xfrm>
            <a:off x="2174240" y="2155214"/>
            <a:ext cx="1264430" cy="430887"/>
          </a:xfrm>
          <a:prstGeom prst="rect">
            <a:avLst/>
          </a:prstGeom>
          <a:noFill/>
          <a:ln w="25400" algn="ctr">
            <a:noFill/>
            <a:miter lim="800000"/>
            <a:headEnd/>
            <a:tailEnd/>
          </a:ln>
        </p:spPr>
        <p:txBody>
          <a:bodyPr wrap="square">
            <a:spAutoFit/>
          </a:bodyPr>
          <a:lstStyle/>
          <a:p>
            <a:r>
              <a:rPr lang="fr-CA" sz="1400" dirty="0" smtClean="0"/>
              <a:t>Utile       </a:t>
            </a:r>
            <a:r>
              <a:rPr lang="fr-CA" sz="800" dirty="0" smtClean="0"/>
              <a:t>(2 cotes supérieures</a:t>
            </a:r>
            <a:r>
              <a:rPr lang="en-CA" sz="800" dirty="0" smtClean="0"/>
              <a:t>)</a:t>
            </a:r>
            <a:endParaRPr lang="en-CA" sz="700" dirty="0"/>
          </a:p>
        </p:txBody>
      </p:sp>
      <p:sp>
        <p:nvSpPr>
          <p:cNvPr id="15" name="Text Box 11"/>
          <p:cNvSpPr txBox="1">
            <a:spLocks noChangeArrowheads="1"/>
          </p:cNvSpPr>
          <p:nvPr>
            <p:custDataLst>
              <p:tags r:id="rId14"/>
            </p:custDataLst>
          </p:nvPr>
        </p:nvSpPr>
        <p:spPr bwMode="auto">
          <a:xfrm>
            <a:off x="6126292" y="3531540"/>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14 %</a:t>
            </a:r>
            <a:endParaRPr lang="en-CA" sz="900" dirty="0" smtClean="0"/>
          </a:p>
          <a:p>
            <a:r>
              <a:rPr lang="en-CA" sz="900" dirty="0" smtClean="0"/>
              <a:t>(n=296)</a:t>
            </a:r>
          </a:p>
        </p:txBody>
      </p:sp>
      <p:sp>
        <p:nvSpPr>
          <p:cNvPr id="16" name="Right Brace 15"/>
          <p:cNvSpPr/>
          <p:nvPr>
            <p:custDataLst>
              <p:tags r:id="rId15"/>
            </p:custDataLst>
          </p:nvPr>
        </p:nvSpPr>
        <p:spPr>
          <a:xfrm rot="16200000">
            <a:off x="6536276" y="2311158"/>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 Box 14"/>
          <p:cNvSpPr txBox="1">
            <a:spLocks noChangeArrowheads="1"/>
          </p:cNvSpPr>
          <p:nvPr>
            <p:custDataLst>
              <p:tags r:id="rId16"/>
            </p:custDataLst>
          </p:nvPr>
        </p:nvSpPr>
        <p:spPr bwMode="auto">
          <a:xfrm>
            <a:off x="5984240" y="3101140"/>
            <a:ext cx="1371600" cy="430887"/>
          </a:xfrm>
          <a:prstGeom prst="rect">
            <a:avLst/>
          </a:prstGeom>
          <a:noFill/>
          <a:ln w="25400" algn="ctr">
            <a:noFill/>
            <a:miter lim="800000"/>
            <a:headEnd/>
            <a:tailEnd/>
          </a:ln>
        </p:spPr>
        <p:txBody>
          <a:bodyPr wrap="square">
            <a:spAutoFit/>
          </a:bodyPr>
          <a:lstStyle/>
          <a:p>
            <a:r>
              <a:rPr lang="fr-CA" sz="1400" dirty="0" smtClean="0"/>
              <a:t>Inutile       </a:t>
            </a:r>
            <a:r>
              <a:rPr lang="fr-CA" sz="800" dirty="0" smtClean="0"/>
              <a:t>(2 cotes inférieures)</a:t>
            </a:r>
            <a:endParaRPr lang="fr-CA" sz="700" dirty="0"/>
          </a:p>
        </p:txBody>
      </p:sp>
    </p:spTree>
    <p:extLst>
      <p:ext uri="{BB962C8B-B14F-4D97-AF65-F5344CB8AC3E}">
        <p14:creationId xmlns:p14="http://schemas.microsoft.com/office/powerpoint/2010/main" val="291434176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Utilité d’un outil d’orientation de carrière à l’université</a:t>
            </a:r>
          </a:p>
        </p:txBody>
      </p:sp>
      <p:sp>
        <p:nvSpPr>
          <p:cNvPr id="2052" name="Slide Number Placeholder 3"/>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212596CE-3726-44FE-AA23-3D2BD64A8BAE}" type="slidenum">
              <a:rPr lang="en-US"/>
              <a:pPr/>
              <a:t>46</a:t>
            </a:fld>
            <a:endParaRPr lang="en-US" dirty="0"/>
          </a:p>
        </p:txBody>
      </p:sp>
      <p:sp>
        <p:nvSpPr>
          <p:cNvPr id="2053" name="Text Box 3"/>
          <p:cNvSpPr txBox="1">
            <a:spLocks noChangeArrowheads="1"/>
          </p:cNvSpPr>
          <p:nvPr>
            <p:custDataLst>
              <p:tags r:id="rId3"/>
            </p:custDataLst>
          </p:nvPr>
        </p:nvSpPr>
        <p:spPr bwMode="auto">
          <a:xfrm>
            <a:off x="384175" y="6124691"/>
            <a:ext cx="8759825" cy="33855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j-lt"/>
              </a:rPr>
              <a:t>Q17a. </a:t>
            </a:r>
            <a:r>
              <a:rPr lang="fr-CA" sz="800" dirty="0">
                <a:solidFill>
                  <a:schemeClr val="tx1"/>
                </a:solidFill>
                <a:latin typeface="+mj-lt"/>
              </a:rPr>
              <a:t>Est-ce qu’un outil pour vous aider à décider vers quel genre de carrière vous diriger (</a:t>
            </a:r>
            <a:r>
              <a:rPr lang="fr-CA" sz="800" dirty="0" smtClean="0">
                <a:solidFill>
                  <a:schemeClr val="tx1"/>
                </a:solidFill>
                <a:latin typeface="+mj-lt"/>
              </a:rPr>
              <a:t>par </a:t>
            </a:r>
            <a:r>
              <a:rPr lang="fr-CA" sz="800" dirty="0">
                <a:solidFill>
                  <a:schemeClr val="tx1"/>
                </a:solidFill>
                <a:latin typeface="+mj-lt"/>
              </a:rPr>
              <a:t>exemple, le génie-conseil, l’ingénierie </a:t>
            </a:r>
            <a:r>
              <a:rPr lang="fr-CA" sz="800" dirty="0" smtClean="0">
                <a:solidFill>
                  <a:schemeClr val="tx1"/>
                </a:solidFill>
                <a:latin typeface="+mj-lt"/>
              </a:rPr>
              <a:t>technique, l’ingénierie </a:t>
            </a:r>
            <a:r>
              <a:rPr lang="fr-CA" sz="800" dirty="0">
                <a:solidFill>
                  <a:schemeClr val="tx1"/>
                </a:solidFill>
                <a:latin typeface="+mj-lt"/>
              </a:rPr>
              <a:t>commerciale, la gestion de projets, le milieu universitaire, </a:t>
            </a:r>
            <a:r>
              <a:rPr lang="fr-CA" sz="800" dirty="0" smtClean="0">
                <a:solidFill>
                  <a:schemeClr val="tx1"/>
                </a:solidFill>
                <a:latin typeface="+mj-lt"/>
              </a:rPr>
              <a:t>etc.) vous </a:t>
            </a:r>
            <a:r>
              <a:rPr lang="fr-CA" sz="800" dirty="0">
                <a:solidFill>
                  <a:schemeClr val="tx1"/>
                </a:solidFill>
                <a:latin typeface="+mj-lt"/>
              </a:rPr>
              <a:t>serait utile</a:t>
            </a:r>
            <a:r>
              <a:rPr lang="en-CA" sz="800" dirty="0" smtClean="0">
                <a:solidFill>
                  <a:schemeClr val="tx1"/>
                </a:solidFill>
                <a:latin typeface="+mj-lt"/>
              </a:rPr>
              <a:t>? </a:t>
            </a:r>
            <a:r>
              <a:rPr lang="fr-CA" sz="800" dirty="0" smtClean="0">
                <a:solidFill>
                  <a:schemeClr val="tx1"/>
                </a:solidFill>
                <a:latin typeface="+mj-lt"/>
              </a:rPr>
              <a:t>Base : Tous les répondants, 2014 (n=2046)</a:t>
            </a:r>
            <a:endParaRPr lang="fr-CA" sz="800" dirty="0">
              <a:solidFill>
                <a:schemeClr val="tx1"/>
              </a:solidFill>
              <a:latin typeface="+mj-lt"/>
            </a:endParaRPr>
          </a:p>
        </p:txBody>
      </p:sp>
      <p:graphicFrame>
        <p:nvGraphicFramePr>
          <p:cNvPr id="18" name="Object 4"/>
          <p:cNvGraphicFramePr>
            <a:graphicFrameLocks noGrp="1" noChangeAspect="1"/>
          </p:cNvGraphicFramePr>
          <p:nvPr>
            <p:ph idx="1"/>
            <p:custDataLst>
              <p:tags r:id="rId4"/>
            </p:custDataLst>
            <p:extLst>
              <p:ext uri="{D42A27DB-BD31-4B8C-83A1-F6EECF244321}">
                <p14:modId xmlns:p14="http://schemas.microsoft.com/office/powerpoint/2010/main" val="3752853165"/>
              </p:ext>
            </p:extLst>
          </p:nvPr>
        </p:nvGraphicFramePr>
        <p:xfrm>
          <a:off x="1036319" y="1417447"/>
          <a:ext cx="7424929" cy="4597516"/>
        </p:xfrm>
        <a:graphic>
          <a:graphicData uri="http://schemas.openxmlformats.org/drawingml/2006/chart">
            <c:chart xmlns:c="http://schemas.openxmlformats.org/drawingml/2006/chart" xmlns:r="http://schemas.openxmlformats.org/officeDocument/2006/relationships" r:id="rId17"/>
          </a:graphicData>
        </a:graphic>
      </p:graphicFrame>
      <p:sp>
        <p:nvSpPr>
          <p:cNvPr id="20" name="Content Placeholder 25"/>
          <p:cNvSpPr txBox="1">
            <a:spLocks/>
          </p:cNvSpPr>
          <p:nvPr>
            <p:custDataLst>
              <p:tags r:id="rId5"/>
            </p:custDataLst>
          </p:nvPr>
        </p:nvSpPr>
        <p:spPr>
          <a:xfrm>
            <a:off x="365124" y="739598"/>
            <a:ext cx="8410885"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Près de neuf étudiants sur dix pensent qu’un outil d’orientation de carrière aurait été utile. Pratiquement la moitié d’entre eux pensent qu’un tel outil aurait été très utile. </a:t>
            </a:r>
            <a:endParaRPr lang="fr-CA" sz="1400" b="0" dirty="0">
              <a:solidFill>
                <a:srgbClr val="1F497D"/>
              </a:solidFill>
              <a:latin typeface="Calibri"/>
            </a:endParaRPr>
          </a:p>
        </p:txBody>
      </p:sp>
      <p:sp>
        <p:nvSpPr>
          <p:cNvPr id="2" name="TextBox 1"/>
          <p:cNvSpPr txBox="1"/>
          <p:nvPr>
            <p:custDataLst>
              <p:tags r:id="rId6"/>
            </p:custDataLst>
          </p:nvPr>
        </p:nvSpPr>
        <p:spPr>
          <a:xfrm>
            <a:off x="1509823" y="5699051"/>
            <a:ext cx="925033" cy="230832"/>
          </a:xfrm>
          <a:prstGeom prst="rect">
            <a:avLst/>
          </a:prstGeom>
          <a:noFill/>
        </p:spPr>
        <p:txBody>
          <a:bodyPr wrap="square" rtlCol="0">
            <a:spAutoFit/>
          </a:bodyPr>
          <a:lstStyle/>
          <a:p>
            <a:r>
              <a:rPr lang="en-US" sz="900" dirty="0" smtClean="0"/>
              <a:t>(n=910)</a:t>
            </a:r>
            <a:endParaRPr lang="en-US" sz="900" dirty="0"/>
          </a:p>
        </p:txBody>
      </p:sp>
      <p:sp>
        <p:nvSpPr>
          <p:cNvPr id="8" name="TextBox 7"/>
          <p:cNvSpPr txBox="1"/>
          <p:nvPr>
            <p:custDataLst>
              <p:tags r:id="rId7"/>
            </p:custDataLst>
          </p:nvPr>
        </p:nvSpPr>
        <p:spPr>
          <a:xfrm>
            <a:off x="3331535" y="5699051"/>
            <a:ext cx="925033" cy="230832"/>
          </a:xfrm>
          <a:prstGeom prst="rect">
            <a:avLst/>
          </a:prstGeom>
          <a:noFill/>
        </p:spPr>
        <p:txBody>
          <a:bodyPr wrap="square" rtlCol="0">
            <a:spAutoFit/>
          </a:bodyPr>
          <a:lstStyle/>
          <a:p>
            <a:r>
              <a:rPr lang="en-US" sz="900" dirty="0" smtClean="0"/>
              <a:t>(n=829)</a:t>
            </a:r>
            <a:endParaRPr lang="en-US" sz="900" dirty="0"/>
          </a:p>
        </p:txBody>
      </p:sp>
      <p:sp>
        <p:nvSpPr>
          <p:cNvPr id="9" name="TextBox 8"/>
          <p:cNvSpPr txBox="1"/>
          <p:nvPr>
            <p:custDataLst>
              <p:tags r:id="rId8"/>
            </p:custDataLst>
          </p:nvPr>
        </p:nvSpPr>
        <p:spPr>
          <a:xfrm>
            <a:off x="5153247" y="5699051"/>
            <a:ext cx="925033" cy="230832"/>
          </a:xfrm>
          <a:prstGeom prst="rect">
            <a:avLst/>
          </a:prstGeom>
          <a:noFill/>
        </p:spPr>
        <p:txBody>
          <a:bodyPr wrap="square" rtlCol="0">
            <a:spAutoFit/>
          </a:bodyPr>
          <a:lstStyle/>
          <a:p>
            <a:r>
              <a:rPr lang="en-US" sz="900" dirty="0" smtClean="0"/>
              <a:t>(n=241)</a:t>
            </a:r>
            <a:endParaRPr lang="en-US" sz="900" dirty="0"/>
          </a:p>
        </p:txBody>
      </p:sp>
      <p:sp>
        <p:nvSpPr>
          <p:cNvPr id="10" name="TextBox 9"/>
          <p:cNvSpPr txBox="1"/>
          <p:nvPr>
            <p:custDataLst>
              <p:tags r:id="rId9"/>
            </p:custDataLst>
          </p:nvPr>
        </p:nvSpPr>
        <p:spPr>
          <a:xfrm>
            <a:off x="6974959" y="5699051"/>
            <a:ext cx="925033" cy="230832"/>
          </a:xfrm>
          <a:prstGeom prst="rect">
            <a:avLst/>
          </a:prstGeom>
          <a:noFill/>
        </p:spPr>
        <p:txBody>
          <a:bodyPr wrap="square" rtlCol="0">
            <a:spAutoFit/>
          </a:bodyPr>
          <a:lstStyle/>
          <a:p>
            <a:r>
              <a:rPr lang="en-US" sz="900" dirty="0" smtClean="0"/>
              <a:t>(n=66)</a:t>
            </a:r>
            <a:endParaRPr lang="en-US" sz="900" dirty="0"/>
          </a:p>
        </p:txBody>
      </p:sp>
      <p:sp>
        <p:nvSpPr>
          <p:cNvPr id="11" name="Text Box 11"/>
          <p:cNvSpPr txBox="1">
            <a:spLocks noChangeArrowheads="1"/>
          </p:cNvSpPr>
          <p:nvPr>
            <p:custDataLst>
              <p:tags r:id="rId10"/>
            </p:custDataLst>
          </p:nvPr>
        </p:nvSpPr>
        <p:spPr bwMode="auto">
          <a:xfrm>
            <a:off x="2284477" y="2585614"/>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86 %</a:t>
            </a:r>
            <a:endParaRPr lang="en-CA" sz="900" dirty="0" smtClean="0"/>
          </a:p>
          <a:p>
            <a:r>
              <a:rPr lang="en-CA" sz="900" dirty="0" smtClean="0"/>
              <a:t>(n=1739)</a:t>
            </a:r>
          </a:p>
        </p:txBody>
      </p:sp>
      <p:sp>
        <p:nvSpPr>
          <p:cNvPr id="12" name="Right Brace 11"/>
          <p:cNvSpPr/>
          <p:nvPr>
            <p:custDataLst>
              <p:tags r:id="rId11"/>
            </p:custDataLst>
          </p:nvPr>
        </p:nvSpPr>
        <p:spPr>
          <a:xfrm rot="16200000">
            <a:off x="2694461" y="1365232"/>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 Box 14"/>
          <p:cNvSpPr txBox="1">
            <a:spLocks noChangeArrowheads="1"/>
          </p:cNvSpPr>
          <p:nvPr>
            <p:custDataLst>
              <p:tags r:id="rId12"/>
            </p:custDataLst>
          </p:nvPr>
        </p:nvSpPr>
        <p:spPr bwMode="auto">
          <a:xfrm>
            <a:off x="2185163" y="2155214"/>
            <a:ext cx="1271523" cy="430887"/>
          </a:xfrm>
          <a:prstGeom prst="rect">
            <a:avLst/>
          </a:prstGeom>
          <a:noFill/>
          <a:ln w="25400" algn="ctr">
            <a:noFill/>
            <a:miter lim="800000"/>
            <a:headEnd/>
            <a:tailEnd/>
          </a:ln>
        </p:spPr>
        <p:txBody>
          <a:bodyPr wrap="square">
            <a:spAutoFit/>
          </a:bodyPr>
          <a:lstStyle/>
          <a:p>
            <a:r>
              <a:rPr lang="fr-CA" sz="1400" dirty="0" smtClean="0"/>
              <a:t>Utile       </a:t>
            </a:r>
            <a:r>
              <a:rPr lang="fr-CA" sz="800" dirty="0" smtClean="0"/>
              <a:t>(2 cotes supérieures)</a:t>
            </a:r>
            <a:endParaRPr lang="fr-CA" sz="700" dirty="0"/>
          </a:p>
        </p:txBody>
      </p:sp>
      <p:sp>
        <p:nvSpPr>
          <p:cNvPr id="14" name="Text Box 11"/>
          <p:cNvSpPr txBox="1">
            <a:spLocks noChangeArrowheads="1"/>
          </p:cNvSpPr>
          <p:nvPr>
            <p:custDataLst>
              <p:tags r:id="rId13"/>
            </p:custDataLst>
          </p:nvPr>
        </p:nvSpPr>
        <p:spPr bwMode="auto">
          <a:xfrm>
            <a:off x="6126292" y="3531540"/>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15 %</a:t>
            </a:r>
            <a:endParaRPr lang="en-CA" sz="900" dirty="0" smtClean="0"/>
          </a:p>
          <a:p>
            <a:r>
              <a:rPr lang="en-CA" sz="900" dirty="0" smtClean="0"/>
              <a:t>(n=307)</a:t>
            </a:r>
          </a:p>
        </p:txBody>
      </p:sp>
      <p:sp>
        <p:nvSpPr>
          <p:cNvPr id="15" name="Right Brace 14"/>
          <p:cNvSpPr/>
          <p:nvPr>
            <p:custDataLst>
              <p:tags r:id="rId14"/>
            </p:custDataLst>
          </p:nvPr>
        </p:nvSpPr>
        <p:spPr>
          <a:xfrm rot="16200000">
            <a:off x="6536276" y="2311158"/>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 Box 14"/>
          <p:cNvSpPr txBox="1">
            <a:spLocks noChangeArrowheads="1"/>
          </p:cNvSpPr>
          <p:nvPr>
            <p:custDataLst>
              <p:tags r:id="rId15"/>
            </p:custDataLst>
          </p:nvPr>
        </p:nvSpPr>
        <p:spPr bwMode="auto">
          <a:xfrm>
            <a:off x="5933440" y="3101140"/>
            <a:ext cx="1371600" cy="430887"/>
          </a:xfrm>
          <a:prstGeom prst="rect">
            <a:avLst/>
          </a:prstGeom>
          <a:noFill/>
          <a:ln w="25400" algn="ctr">
            <a:noFill/>
            <a:miter lim="800000"/>
            <a:headEnd/>
            <a:tailEnd/>
          </a:ln>
        </p:spPr>
        <p:txBody>
          <a:bodyPr wrap="square">
            <a:spAutoFit/>
          </a:bodyPr>
          <a:lstStyle/>
          <a:p>
            <a:r>
              <a:rPr lang="fr-CA" sz="1400" dirty="0" smtClean="0"/>
              <a:t>Inutile      </a:t>
            </a:r>
            <a:r>
              <a:rPr lang="fr-CA" sz="800" dirty="0" smtClean="0"/>
              <a:t>(2 cotes inférieures)</a:t>
            </a:r>
            <a:endParaRPr lang="fr-CA" sz="700" dirty="0"/>
          </a:p>
        </p:txBody>
      </p:sp>
    </p:spTree>
    <p:extLst>
      <p:ext uri="{BB962C8B-B14F-4D97-AF65-F5344CB8AC3E}">
        <p14:creationId xmlns:p14="http://schemas.microsoft.com/office/powerpoint/2010/main" val="400842904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Outil d’orientation de carrière – 2014</a:t>
            </a:r>
          </a:p>
        </p:txBody>
      </p:sp>
      <p:sp>
        <p:nvSpPr>
          <p:cNvPr id="2052" name="Slide Number Placeholder 3"/>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212596CE-3726-44FE-AA23-3D2BD64A8BAE}" type="slidenum">
              <a:rPr lang="en-US"/>
              <a:pPr/>
              <a:t>47</a:t>
            </a:fld>
            <a:endParaRPr lang="en-US" dirty="0"/>
          </a:p>
        </p:txBody>
      </p:sp>
      <p:sp>
        <p:nvSpPr>
          <p:cNvPr id="2053" name="Text Box 3"/>
          <p:cNvSpPr txBox="1">
            <a:spLocks noChangeArrowheads="1"/>
          </p:cNvSpPr>
          <p:nvPr>
            <p:custDataLst>
              <p:tags r:id="rId3"/>
            </p:custDataLst>
          </p:nvPr>
        </p:nvSpPr>
        <p:spPr bwMode="auto">
          <a:xfrm>
            <a:off x="384175" y="6124691"/>
            <a:ext cx="8759825" cy="21544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j-lt"/>
              </a:rPr>
              <a:t>Q17b</a:t>
            </a:r>
            <a:r>
              <a:rPr lang="en-US" sz="800" dirty="0">
                <a:solidFill>
                  <a:schemeClr val="tx1"/>
                </a:solidFill>
                <a:latin typeface="+mj-lt"/>
              </a:rPr>
              <a:t>. </a:t>
            </a:r>
            <a:r>
              <a:rPr lang="fr-CA" sz="800" dirty="0">
                <a:solidFill>
                  <a:schemeClr val="tx1"/>
                </a:solidFill>
                <a:latin typeface="+mj-lt"/>
              </a:rPr>
              <a:t>Selon vous, à quelle étape de votre formation en génie ce genre d’outil d’orientation de carrière serait le plus utile</a:t>
            </a:r>
            <a:r>
              <a:rPr lang="en-CA" sz="800" dirty="0" smtClean="0">
                <a:solidFill>
                  <a:schemeClr val="tx1"/>
                </a:solidFill>
                <a:latin typeface="+mj-lt"/>
              </a:rPr>
              <a:t>? </a:t>
            </a:r>
            <a:r>
              <a:rPr lang="fr-CA" sz="800" dirty="0" smtClean="0">
                <a:solidFill>
                  <a:schemeClr val="tx1"/>
                </a:solidFill>
                <a:latin typeface="+mj-lt"/>
              </a:rPr>
              <a:t>Base : Tous les répondants, 2014 (n=2046</a:t>
            </a:r>
            <a:r>
              <a:rPr lang="en-US" sz="800" dirty="0" smtClean="0">
                <a:solidFill>
                  <a:schemeClr val="tx1"/>
                </a:solidFill>
                <a:latin typeface="+mj-lt"/>
              </a:rPr>
              <a:t>)</a:t>
            </a:r>
            <a:endParaRPr lang="en-US" sz="800" dirty="0">
              <a:solidFill>
                <a:schemeClr val="tx1"/>
              </a:solidFill>
              <a:latin typeface="+mj-lt"/>
            </a:endParaRPr>
          </a:p>
        </p:txBody>
      </p:sp>
      <p:graphicFrame>
        <p:nvGraphicFramePr>
          <p:cNvPr id="18" name="Object 4"/>
          <p:cNvGraphicFramePr>
            <a:graphicFrameLocks noGrp="1" noChangeAspect="1"/>
          </p:cNvGraphicFramePr>
          <p:nvPr>
            <p:ph idx="1"/>
            <p:custDataLst>
              <p:tags r:id="rId4"/>
            </p:custDataLst>
            <p:extLst>
              <p:ext uri="{D42A27DB-BD31-4B8C-83A1-F6EECF244321}">
                <p14:modId xmlns:p14="http://schemas.microsoft.com/office/powerpoint/2010/main" val="2646943538"/>
              </p:ext>
            </p:extLst>
          </p:nvPr>
        </p:nvGraphicFramePr>
        <p:xfrm>
          <a:off x="1036319" y="1417447"/>
          <a:ext cx="7424929" cy="4597516"/>
        </p:xfrm>
        <a:graphic>
          <a:graphicData uri="http://schemas.openxmlformats.org/drawingml/2006/chart">
            <c:chart xmlns:c="http://schemas.openxmlformats.org/drawingml/2006/chart" xmlns:r="http://schemas.openxmlformats.org/officeDocument/2006/relationships" r:id="rId11"/>
          </a:graphicData>
        </a:graphic>
      </p:graphicFrame>
      <p:sp>
        <p:nvSpPr>
          <p:cNvPr id="6" name="Content Placeholder 25"/>
          <p:cNvSpPr txBox="1">
            <a:spLocks/>
          </p:cNvSpPr>
          <p:nvPr>
            <p:custDataLst>
              <p:tags r:id="rId5"/>
            </p:custDataLst>
          </p:nvPr>
        </p:nvSpPr>
        <p:spPr>
          <a:xfrm>
            <a:off x="365124" y="739598"/>
            <a:ext cx="8410885"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La plupart des étudiants, soit quatre sur dix, pensent que c’est en 3</a:t>
            </a:r>
            <a:r>
              <a:rPr lang="fr-CA" sz="1400" b="0" baseline="30000" dirty="0" smtClean="0">
                <a:solidFill>
                  <a:srgbClr val="1F497D"/>
                </a:solidFill>
                <a:latin typeface="Calibri"/>
              </a:rPr>
              <a:t>e</a:t>
            </a:r>
            <a:r>
              <a:rPr lang="fr-CA" sz="1400" b="0" dirty="0" smtClean="0">
                <a:solidFill>
                  <a:srgbClr val="1F497D"/>
                </a:solidFill>
                <a:latin typeface="Calibri"/>
              </a:rPr>
              <a:t> année qu’un outil d’orientation de carrière aurait été le plus utile. Ils sont environ un quart à estimer qu’un tel outil aurait été plus utile en 2</a:t>
            </a:r>
            <a:r>
              <a:rPr lang="fr-CA" sz="1400" b="0" baseline="30000" dirty="0" smtClean="0">
                <a:solidFill>
                  <a:srgbClr val="1F497D"/>
                </a:solidFill>
                <a:latin typeface="Calibri"/>
              </a:rPr>
              <a:t>e</a:t>
            </a:r>
            <a:r>
              <a:rPr lang="fr-CA" sz="1400" b="0" dirty="0" smtClean="0">
                <a:solidFill>
                  <a:srgbClr val="1F497D"/>
                </a:solidFill>
                <a:latin typeface="Calibri"/>
              </a:rPr>
              <a:t> année ou en 4</a:t>
            </a:r>
            <a:r>
              <a:rPr lang="fr-CA" sz="1400" b="0" baseline="30000" dirty="0" smtClean="0">
                <a:solidFill>
                  <a:srgbClr val="1F497D"/>
                </a:solidFill>
                <a:latin typeface="Calibri"/>
              </a:rPr>
              <a:t>e</a:t>
            </a:r>
            <a:r>
              <a:rPr lang="fr-CA" sz="1400" b="0" dirty="0" smtClean="0">
                <a:solidFill>
                  <a:srgbClr val="1F497D"/>
                </a:solidFill>
                <a:latin typeface="Calibri"/>
              </a:rPr>
              <a:t> année, et seulement un sur dix indique la 1</a:t>
            </a:r>
            <a:r>
              <a:rPr lang="fr-CA" sz="1400" b="0" baseline="30000" dirty="0" smtClean="0">
                <a:solidFill>
                  <a:srgbClr val="1F497D"/>
                </a:solidFill>
                <a:latin typeface="Calibri"/>
              </a:rPr>
              <a:t>re</a:t>
            </a:r>
            <a:r>
              <a:rPr lang="fr-CA" sz="1400" b="0" dirty="0" smtClean="0">
                <a:solidFill>
                  <a:srgbClr val="1F497D"/>
                </a:solidFill>
                <a:latin typeface="Calibri"/>
              </a:rPr>
              <a:t> année. </a:t>
            </a:r>
            <a:endParaRPr lang="fr-CA" sz="1400" b="0" dirty="0">
              <a:solidFill>
                <a:srgbClr val="1F497D"/>
              </a:solidFill>
              <a:latin typeface="Calibri"/>
            </a:endParaRPr>
          </a:p>
        </p:txBody>
      </p:sp>
      <p:sp>
        <p:nvSpPr>
          <p:cNvPr id="7" name="TextBox 6"/>
          <p:cNvSpPr txBox="1"/>
          <p:nvPr>
            <p:custDataLst>
              <p:tags r:id="rId6"/>
            </p:custDataLst>
          </p:nvPr>
        </p:nvSpPr>
        <p:spPr>
          <a:xfrm>
            <a:off x="1509823" y="5699051"/>
            <a:ext cx="925033" cy="230832"/>
          </a:xfrm>
          <a:prstGeom prst="rect">
            <a:avLst/>
          </a:prstGeom>
          <a:noFill/>
        </p:spPr>
        <p:txBody>
          <a:bodyPr wrap="square" rtlCol="0">
            <a:spAutoFit/>
          </a:bodyPr>
          <a:lstStyle/>
          <a:p>
            <a:r>
              <a:rPr lang="en-US" sz="900" dirty="0" smtClean="0"/>
              <a:t>(n=199)</a:t>
            </a:r>
            <a:endParaRPr lang="en-US" sz="900" dirty="0"/>
          </a:p>
        </p:txBody>
      </p:sp>
      <p:sp>
        <p:nvSpPr>
          <p:cNvPr id="8" name="TextBox 7"/>
          <p:cNvSpPr txBox="1"/>
          <p:nvPr>
            <p:custDataLst>
              <p:tags r:id="rId7"/>
            </p:custDataLst>
          </p:nvPr>
        </p:nvSpPr>
        <p:spPr>
          <a:xfrm>
            <a:off x="3342167" y="5699051"/>
            <a:ext cx="925033" cy="230832"/>
          </a:xfrm>
          <a:prstGeom prst="rect">
            <a:avLst/>
          </a:prstGeom>
          <a:noFill/>
        </p:spPr>
        <p:txBody>
          <a:bodyPr wrap="square" rtlCol="0">
            <a:spAutoFit/>
          </a:bodyPr>
          <a:lstStyle/>
          <a:p>
            <a:r>
              <a:rPr lang="en-US" sz="900" dirty="0" smtClean="0"/>
              <a:t>(n=488)</a:t>
            </a:r>
            <a:endParaRPr lang="en-US" sz="900" dirty="0"/>
          </a:p>
        </p:txBody>
      </p:sp>
      <p:sp>
        <p:nvSpPr>
          <p:cNvPr id="9" name="TextBox 8"/>
          <p:cNvSpPr txBox="1"/>
          <p:nvPr>
            <p:custDataLst>
              <p:tags r:id="rId8"/>
            </p:custDataLst>
          </p:nvPr>
        </p:nvSpPr>
        <p:spPr>
          <a:xfrm>
            <a:off x="5174511" y="5699051"/>
            <a:ext cx="925033" cy="230832"/>
          </a:xfrm>
          <a:prstGeom prst="rect">
            <a:avLst/>
          </a:prstGeom>
          <a:noFill/>
        </p:spPr>
        <p:txBody>
          <a:bodyPr wrap="square" rtlCol="0">
            <a:spAutoFit/>
          </a:bodyPr>
          <a:lstStyle/>
          <a:p>
            <a:r>
              <a:rPr lang="en-US" sz="900" dirty="0" smtClean="0"/>
              <a:t>(n=894)</a:t>
            </a:r>
            <a:endParaRPr lang="en-US" sz="900" dirty="0"/>
          </a:p>
        </p:txBody>
      </p:sp>
      <p:sp>
        <p:nvSpPr>
          <p:cNvPr id="10" name="TextBox 9"/>
          <p:cNvSpPr txBox="1"/>
          <p:nvPr>
            <p:custDataLst>
              <p:tags r:id="rId9"/>
            </p:custDataLst>
          </p:nvPr>
        </p:nvSpPr>
        <p:spPr>
          <a:xfrm>
            <a:off x="7081283" y="5929883"/>
            <a:ext cx="925033" cy="230832"/>
          </a:xfrm>
          <a:prstGeom prst="rect">
            <a:avLst/>
          </a:prstGeom>
          <a:noFill/>
        </p:spPr>
        <p:txBody>
          <a:bodyPr wrap="square" rtlCol="0">
            <a:spAutoFit/>
          </a:bodyPr>
          <a:lstStyle/>
          <a:p>
            <a:r>
              <a:rPr lang="en-US" sz="900" dirty="0" smtClean="0"/>
              <a:t>(n=465)</a:t>
            </a:r>
            <a:endParaRPr lang="en-US" sz="900" dirty="0"/>
          </a:p>
        </p:txBody>
      </p:sp>
    </p:spTree>
    <p:extLst>
      <p:ext uri="{BB962C8B-B14F-4D97-AF65-F5344CB8AC3E}">
        <p14:creationId xmlns:p14="http://schemas.microsoft.com/office/powerpoint/2010/main" val="304457965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Connaissance du programme </a:t>
            </a:r>
            <a:r>
              <a:rPr lang="fr-CA" i="1" dirty="0" smtClean="0"/>
              <a:t>Cap sur la carrière</a:t>
            </a:r>
          </a:p>
        </p:txBody>
      </p:sp>
      <p:sp>
        <p:nvSpPr>
          <p:cNvPr id="2052" name="Slide Number Placeholder 3"/>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212596CE-3726-44FE-AA23-3D2BD64A8BAE}" type="slidenum">
              <a:rPr lang="en-US"/>
              <a:pPr/>
              <a:t>48</a:t>
            </a:fld>
            <a:endParaRPr lang="en-US" dirty="0"/>
          </a:p>
        </p:txBody>
      </p:sp>
      <p:sp>
        <p:nvSpPr>
          <p:cNvPr id="2053" name="Text Box 3"/>
          <p:cNvSpPr txBox="1">
            <a:spLocks noChangeArrowheads="1"/>
          </p:cNvSpPr>
          <p:nvPr>
            <p:custDataLst>
              <p:tags r:id="rId3"/>
            </p:custDataLst>
          </p:nvPr>
        </p:nvSpPr>
        <p:spPr bwMode="auto">
          <a:xfrm>
            <a:off x="384175" y="6124691"/>
            <a:ext cx="8759825" cy="33855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n-lt"/>
              </a:rPr>
              <a:t>Q17c</a:t>
            </a:r>
            <a:r>
              <a:rPr lang="en-US" sz="800" dirty="0">
                <a:solidFill>
                  <a:schemeClr val="tx1"/>
                </a:solidFill>
                <a:latin typeface="+mn-lt"/>
              </a:rPr>
              <a:t>. </a:t>
            </a:r>
            <a:r>
              <a:rPr lang="fr-CA" sz="800" dirty="0">
                <a:solidFill>
                  <a:schemeClr val="tx1"/>
                </a:solidFill>
                <a:latin typeface="+mn-lt"/>
              </a:rPr>
              <a:t>Savez-vous qu’Ingénieurs Canada a mis au point un nouveau programme intitulé </a:t>
            </a:r>
            <a:r>
              <a:rPr lang="fr-CA" sz="800" i="1" dirty="0">
                <a:solidFill>
                  <a:schemeClr val="tx1"/>
                </a:solidFill>
                <a:latin typeface="+mn-lt"/>
              </a:rPr>
              <a:t>Cap sur la carrière </a:t>
            </a:r>
            <a:r>
              <a:rPr lang="fr-CA" sz="800" dirty="0">
                <a:solidFill>
                  <a:schemeClr val="tx1"/>
                </a:solidFill>
                <a:latin typeface="+mn-lt"/>
              </a:rPr>
              <a:t>qui comprend un outil capable d’évaluer vos chances de succès dans le domaine du génie</a:t>
            </a:r>
            <a:r>
              <a:rPr lang="en-CA" sz="800" dirty="0" smtClean="0">
                <a:solidFill>
                  <a:schemeClr val="tx1"/>
                </a:solidFill>
                <a:latin typeface="+mn-lt"/>
              </a:rPr>
              <a:t>?    </a:t>
            </a:r>
            <a:r>
              <a:rPr lang="fr-CA" sz="800" dirty="0" smtClean="0">
                <a:solidFill>
                  <a:schemeClr val="tx1"/>
                </a:solidFill>
                <a:latin typeface="+mn-lt"/>
              </a:rPr>
              <a:t>Base : Tous les répondants, 2014 (n=2046)</a:t>
            </a:r>
            <a:endParaRPr lang="fr-CA" sz="800" dirty="0">
              <a:solidFill>
                <a:schemeClr val="tx1"/>
              </a:solidFill>
              <a:latin typeface="+mn-lt"/>
            </a:endParaRPr>
          </a:p>
        </p:txBody>
      </p:sp>
      <p:sp>
        <p:nvSpPr>
          <p:cNvPr id="6" name="Content Placeholder 25"/>
          <p:cNvSpPr txBox="1">
            <a:spLocks/>
          </p:cNvSpPr>
          <p:nvPr>
            <p:custDataLst>
              <p:tags r:id="rId4"/>
            </p:custDataLst>
          </p:nvPr>
        </p:nvSpPr>
        <p:spPr>
          <a:xfrm>
            <a:off x="365124" y="739598"/>
            <a:ext cx="8410885" cy="21544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Seulement 4 % des étudiants disent connaître le programme </a:t>
            </a:r>
            <a:r>
              <a:rPr lang="fr-CA" sz="1400" b="0" i="1" dirty="0" smtClean="0">
                <a:solidFill>
                  <a:srgbClr val="1F497D"/>
                </a:solidFill>
                <a:latin typeface="Calibri"/>
              </a:rPr>
              <a:t>Cap sur la carrière </a:t>
            </a:r>
            <a:r>
              <a:rPr lang="fr-CA" sz="1400" b="0" dirty="0" smtClean="0">
                <a:solidFill>
                  <a:srgbClr val="1F497D"/>
                </a:solidFill>
                <a:latin typeface="Calibri"/>
              </a:rPr>
              <a:t>d’Ingénieurs Canada.</a:t>
            </a:r>
            <a:endParaRPr lang="fr-CA" sz="1400" b="0" dirty="0">
              <a:solidFill>
                <a:srgbClr val="1F497D"/>
              </a:solidFill>
              <a:latin typeface="Calibri"/>
            </a:endParaRPr>
          </a:p>
        </p:txBody>
      </p:sp>
      <p:graphicFrame>
        <p:nvGraphicFramePr>
          <p:cNvPr id="8" name="Chart 7"/>
          <p:cNvGraphicFramePr/>
          <p:nvPr>
            <p:custDataLst>
              <p:tags r:id="rId5"/>
            </p:custDataLst>
            <p:extLst>
              <p:ext uri="{D42A27DB-BD31-4B8C-83A1-F6EECF244321}">
                <p14:modId xmlns:p14="http://schemas.microsoft.com/office/powerpoint/2010/main" val="1879901027"/>
              </p:ext>
            </p:extLst>
          </p:nvPr>
        </p:nvGraphicFramePr>
        <p:xfrm>
          <a:off x="2788158" y="1573402"/>
          <a:ext cx="3286125" cy="3470275"/>
        </p:xfrm>
        <a:graphic>
          <a:graphicData uri="http://schemas.openxmlformats.org/drawingml/2006/chart">
            <c:chart xmlns:c="http://schemas.openxmlformats.org/drawingml/2006/chart" xmlns:r="http://schemas.openxmlformats.org/officeDocument/2006/relationships" r:id="rId9"/>
          </a:graphicData>
        </a:graphic>
      </p:graphicFrame>
      <p:sp>
        <p:nvSpPr>
          <p:cNvPr id="2" name="TextBox 1"/>
          <p:cNvSpPr txBox="1"/>
          <p:nvPr>
            <p:custDataLst>
              <p:tags r:id="rId6"/>
            </p:custDataLst>
          </p:nvPr>
        </p:nvSpPr>
        <p:spPr>
          <a:xfrm>
            <a:off x="5265254" y="2365762"/>
            <a:ext cx="612251" cy="215444"/>
          </a:xfrm>
          <a:prstGeom prst="rect">
            <a:avLst/>
          </a:prstGeom>
          <a:noFill/>
        </p:spPr>
        <p:txBody>
          <a:bodyPr wrap="square" rtlCol="0">
            <a:spAutoFit/>
          </a:bodyPr>
          <a:lstStyle/>
          <a:p>
            <a:r>
              <a:rPr lang="en-US" sz="800" dirty="0" smtClean="0"/>
              <a:t>(n=76)</a:t>
            </a:r>
            <a:endParaRPr lang="en-US" sz="800" dirty="0"/>
          </a:p>
        </p:txBody>
      </p:sp>
      <p:sp>
        <p:nvSpPr>
          <p:cNvPr id="9" name="TextBox 8"/>
          <p:cNvSpPr txBox="1"/>
          <p:nvPr>
            <p:custDataLst>
              <p:tags r:id="rId7"/>
            </p:custDataLst>
          </p:nvPr>
        </p:nvSpPr>
        <p:spPr>
          <a:xfrm>
            <a:off x="4015465" y="4380091"/>
            <a:ext cx="612251" cy="215444"/>
          </a:xfrm>
          <a:prstGeom prst="rect">
            <a:avLst/>
          </a:prstGeom>
          <a:noFill/>
        </p:spPr>
        <p:txBody>
          <a:bodyPr wrap="square" rtlCol="0">
            <a:spAutoFit/>
          </a:bodyPr>
          <a:lstStyle/>
          <a:p>
            <a:r>
              <a:rPr lang="en-US" sz="800" dirty="0" smtClean="0">
                <a:solidFill>
                  <a:schemeClr val="bg1"/>
                </a:solidFill>
              </a:rPr>
              <a:t>(n=1970)</a:t>
            </a:r>
            <a:endParaRPr lang="en-US" sz="800" dirty="0">
              <a:solidFill>
                <a:schemeClr val="bg1"/>
              </a:solidFill>
            </a:endParaRPr>
          </a:p>
        </p:txBody>
      </p:sp>
    </p:spTree>
    <p:extLst>
      <p:ext uri="{BB962C8B-B14F-4D97-AF65-F5344CB8AC3E}">
        <p14:creationId xmlns:p14="http://schemas.microsoft.com/office/powerpoint/2010/main" val="109549280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Grp="1" noChangeArrowheads="1"/>
          </p:cNvSpPr>
          <p:nvPr>
            <p:ph type="ctrTitle"/>
            <p:custDataLst>
              <p:tags r:id="rId1"/>
            </p:custDataLst>
          </p:nvPr>
        </p:nvSpPr>
        <p:spPr>
          <a:xfrm>
            <a:off x="144463" y="3253713"/>
            <a:ext cx="4416425" cy="360099"/>
          </a:xfrm>
        </p:spPr>
        <p:txBody>
          <a:bodyPr/>
          <a:lstStyle/>
          <a:p>
            <a:pPr fontAlgn="auto">
              <a:spcAft>
                <a:spcPts val="0"/>
              </a:spcAft>
              <a:defRPr/>
            </a:pPr>
            <a:r>
              <a:rPr lang="fr-CA" sz="2600" dirty="0" smtClean="0">
                <a:solidFill>
                  <a:schemeClr val="accent6"/>
                </a:solidFill>
              </a:rPr>
              <a:t>Données démographiques</a:t>
            </a:r>
          </a:p>
        </p:txBody>
      </p:sp>
      <p:sp>
        <p:nvSpPr>
          <p:cNvPr id="91139"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F520FE56-23CA-494B-91B8-0F9B6878D277}" type="slidenum">
              <a:rPr lang="en-US"/>
              <a:pPr/>
              <a:t>49</a:t>
            </a:fld>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Méthodologie (suite)</a:t>
            </a:r>
          </a:p>
        </p:txBody>
      </p:sp>
      <p:sp>
        <p:nvSpPr>
          <p:cNvPr id="78851" name="Rectangle 3"/>
          <p:cNvSpPr>
            <a:spLocks noGrp="1" noChangeArrowheads="1"/>
          </p:cNvSpPr>
          <p:nvPr>
            <p:ph idx="1"/>
            <p:custDataLst>
              <p:tags r:id="rId2"/>
            </p:custDataLst>
          </p:nvPr>
        </p:nvSpPr>
        <p:spPr bwMode="auto">
          <a:xfrm>
            <a:off x="430803" y="914173"/>
            <a:ext cx="8067180"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spcAft>
                <a:spcPts val="600"/>
              </a:spcAft>
            </a:pPr>
            <a:r>
              <a:rPr lang="fr-CA" dirty="0"/>
              <a:t>Le tableau </a:t>
            </a:r>
            <a:r>
              <a:rPr lang="fr-CA" dirty="0" smtClean="0"/>
              <a:t>ci-dessous </a:t>
            </a:r>
            <a:r>
              <a:rPr lang="fr-CA" dirty="0"/>
              <a:t>indique le nombre de répondants au sondage dans chaque province participante. Les chiffres </a:t>
            </a:r>
            <a:r>
              <a:rPr lang="fr-CA" dirty="0" smtClean="0"/>
              <a:t>correspondent </a:t>
            </a:r>
            <a:r>
              <a:rPr lang="fr-CA" dirty="0"/>
              <a:t>au nombre de </a:t>
            </a:r>
            <a:r>
              <a:rPr lang="fr-CA" dirty="0" smtClean="0"/>
              <a:t>finissants inscrits </a:t>
            </a:r>
            <a:r>
              <a:rPr lang="fr-CA" dirty="0"/>
              <a:t>à un programme de génie dans chaque province.</a:t>
            </a:r>
          </a:p>
        </p:txBody>
      </p:sp>
      <p:sp>
        <p:nvSpPr>
          <p:cNvPr id="78852"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206A5ABD-221E-4E24-9A4F-966C25DADFA9}" type="slidenum">
              <a:rPr lang="en-US"/>
              <a:pPr/>
              <a:t>5</a:t>
            </a:fld>
            <a:endParaRPr lang="en-US" dirty="0"/>
          </a:p>
        </p:txBody>
      </p:sp>
      <p:graphicFrame>
        <p:nvGraphicFramePr>
          <p:cNvPr id="5" name="Table 4"/>
          <p:cNvGraphicFramePr>
            <a:graphicFrameLocks noGrp="1"/>
          </p:cNvGraphicFramePr>
          <p:nvPr>
            <p:custDataLst>
              <p:tags r:id="rId4"/>
            </p:custDataLst>
            <p:extLst>
              <p:ext uri="{D42A27DB-BD31-4B8C-83A1-F6EECF244321}">
                <p14:modId xmlns:p14="http://schemas.microsoft.com/office/powerpoint/2010/main" val="237793236"/>
              </p:ext>
            </p:extLst>
          </p:nvPr>
        </p:nvGraphicFramePr>
        <p:xfrm>
          <a:off x="1838734" y="1973469"/>
          <a:ext cx="4929815" cy="4226560"/>
        </p:xfrm>
        <a:graphic>
          <a:graphicData uri="http://schemas.openxmlformats.org/drawingml/2006/table">
            <a:tbl>
              <a:tblPr firstRow="1" bandRow="1">
                <a:tableStyleId>{073A0DAA-6AF3-43AB-8588-CEC1D06C72B9}</a:tableStyleId>
              </a:tblPr>
              <a:tblGrid>
                <a:gridCol w="2266127"/>
                <a:gridCol w="1391479"/>
                <a:gridCol w="1272209"/>
              </a:tblGrid>
              <a:tr h="370840">
                <a:tc>
                  <a:txBody>
                    <a:bodyPr/>
                    <a:lstStyle/>
                    <a:p>
                      <a:pPr algn="l"/>
                      <a:r>
                        <a:rPr lang="en-US" sz="1400" dirty="0" smtClean="0"/>
                        <a:t>Province</a:t>
                      </a:r>
                      <a:endParaRPr lang="en-US" sz="1400" dirty="0"/>
                    </a:p>
                  </a:txBody>
                  <a:tcPr anchor="ctr"/>
                </a:tc>
                <a:tc>
                  <a:txBody>
                    <a:bodyPr/>
                    <a:lstStyle/>
                    <a:p>
                      <a:pPr algn="ctr"/>
                      <a:r>
                        <a:rPr lang="fr-CA" sz="1400" noProof="0" dirty="0" smtClean="0"/>
                        <a:t>Nombre</a:t>
                      </a:r>
                      <a:r>
                        <a:rPr lang="fr-CA" sz="1400" baseline="0" noProof="0" dirty="0" smtClean="0"/>
                        <a:t> de répondants</a:t>
                      </a:r>
                      <a:endParaRPr lang="fr-CA" sz="1400" noProof="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  du t</a:t>
                      </a:r>
                      <a:r>
                        <a:rPr lang="en-US" sz="1400" baseline="0" dirty="0" smtClean="0"/>
                        <a:t>otal</a:t>
                      </a:r>
                      <a:endParaRPr lang="en-US" sz="1400" dirty="0" smtClean="0"/>
                    </a:p>
                  </a:txBody>
                  <a:tcPr anchor="ctr"/>
                </a:tc>
              </a:tr>
              <a:tr h="370840">
                <a:tc>
                  <a:txBody>
                    <a:bodyPr/>
                    <a:lstStyle/>
                    <a:p>
                      <a:r>
                        <a:rPr lang="fr-CA" sz="1400" noProof="0" dirty="0" smtClean="0"/>
                        <a:t>Colombie-Britannique</a:t>
                      </a:r>
                      <a:endParaRPr lang="fr-CA" sz="1400" noProof="0" dirty="0"/>
                    </a:p>
                  </a:txBody>
                  <a:tcPr anchor="ctr"/>
                </a:tc>
                <a:tc>
                  <a:txBody>
                    <a:bodyPr/>
                    <a:lstStyle/>
                    <a:p>
                      <a:pPr algn="ctr"/>
                      <a:r>
                        <a:rPr lang="en-US" sz="1400" dirty="0" smtClean="0">
                          <a:solidFill>
                            <a:srgbClr val="1F497D"/>
                          </a:solidFill>
                        </a:rPr>
                        <a:t>318</a:t>
                      </a:r>
                      <a:endParaRPr lang="en-US" sz="1400" dirty="0">
                        <a:solidFill>
                          <a:srgbClr val="1F497D"/>
                        </a:solidFill>
                      </a:endParaRPr>
                    </a:p>
                  </a:txBody>
                  <a:tcPr anchor="ctr"/>
                </a:tc>
                <a:tc>
                  <a:txBody>
                    <a:bodyPr/>
                    <a:lstStyle/>
                    <a:p>
                      <a:pPr marL="0" algn="ctr" defTabSz="914400" rtl="0" eaLnBrk="1" fontAlgn="ctr" latinLnBrk="0" hangingPunct="1"/>
                      <a:r>
                        <a:rPr lang="en-US" sz="1400" kern="1200" dirty="0" smtClean="0">
                          <a:solidFill>
                            <a:srgbClr val="1F497D"/>
                          </a:solidFill>
                          <a:latin typeface="+mn-lt"/>
                          <a:ea typeface="+mn-ea"/>
                          <a:cs typeface="+mn-cs"/>
                        </a:rPr>
                        <a:t>16 %</a:t>
                      </a:r>
                      <a:endParaRPr lang="en-US" sz="1400" kern="1200" dirty="0">
                        <a:solidFill>
                          <a:srgbClr val="1F497D"/>
                        </a:solidFill>
                        <a:latin typeface="+mn-lt"/>
                        <a:ea typeface="+mn-ea"/>
                        <a:cs typeface="+mn-cs"/>
                      </a:endParaRPr>
                    </a:p>
                  </a:txBody>
                  <a:tcPr marL="9525" marR="9525" marT="9525" marB="0" anchor="ctr"/>
                </a:tc>
              </a:tr>
              <a:tr h="370840">
                <a:tc>
                  <a:txBody>
                    <a:bodyPr/>
                    <a:lstStyle/>
                    <a:p>
                      <a:r>
                        <a:rPr lang="fr-CA" sz="1400" noProof="0" dirty="0" smtClean="0"/>
                        <a:t>Alberta</a:t>
                      </a:r>
                      <a:endParaRPr lang="fr-CA" sz="1400" noProof="0" dirty="0"/>
                    </a:p>
                  </a:txBody>
                  <a:tcPr anchor="ctr"/>
                </a:tc>
                <a:tc>
                  <a:txBody>
                    <a:bodyPr/>
                    <a:lstStyle/>
                    <a:p>
                      <a:pPr algn="ctr"/>
                      <a:r>
                        <a:rPr lang="en-US" sz="1400" dirty="0" smtClean="0"/>
                        <a:t>188</a:t>
                      </a:r>
                      <a:endParaRPr lang="en-US" sz="1400" dirty="0"/>
                    </a:p>
                  </a:txBody>
                  <a:tcPr anchor="ctr"/>
                </a:tc>
                <a:tc>
                  <a:txBody>
                    <a:bodyPr/>
                    <a:lstStyle/>
                    <a:p>
                      <a:pPr marL="0" algn="ctr" defTabSz="914400" rtl="0" eaLnBrk="1" fontAlgn="ctr" latinLnBrk="0" hangingPunct="1"/>
                      <a:r>
                        <a:rPr lang="en-US" sz="1400" kern="1200" dirty="0" smtClean="0">
                          <a:solidFill>
                            <a:srgbClr val="1F497D"/>
                          </a:solidFill>
                          <a:latin typeface="+mn-lt"/>
                          <a:ea typeface="+mn-ea"/>
                          <a:cs typeface="+mn-cs"/>
                        </a:rPr>
                        <a:t>9 %</a:t>
                      </a:r>
                      <a:endParaRPr lang="en-US" sz="1400" kern="1200" dirty="0">
                        <a:solidFill>
                          <a:srgbClr val="1F497D"/>
                        </a:solidFill>
                        <a:latin typeface="+mn-lt"/>
                        <a:ea typeface="+mn-ea"/>
                        <a:cs typeface="+mn-cs"/>
                      </a:endParaRPr>
                    </a:p>
                  </a:txBody>
                  <a:tcPr marL="9525" marR="9525" marT="9525" marB="0" anchor="ctr"/>
                </a:tc>
              </a:tr>
              <a:tr h="370840">
                <a:tc>
                  <a:txBody>
                    <a:bodyPr/>
                    <a:lstStyle/>
                    <a:p>
                      <a:r>
                        <a:rPr lang="fr-CA" sz="1400" noProof="0" dirty="0" smtClean="0"/>
                        <a:t>Saskatchewan</a:t>
                      </a:r>
                      <a:endParaRPr lang="fr-CA" sz="1400" noProof="0" dirty="0"/>
                    </a:p>
                  </a:txBody>
                  <a:tcPr anchor="ctr"/>
                </a:tc>
                <a:tc>
                  <a:txBody>
                    <a:bodyPr/>
                    <a:lstStyle/>
                    <a:p>
                      <a:pPr algn="ctr"/>
                      <a:r>
                        <a:rPr lang="en-US" sz="1400" dirty="0" smtClean="0"/>
                        <a:t>69</a:t>
                      </a:r>
                      <a:endParaRPr lang="en-US" sz="1400" dirty="0"/>
                    </a:p>
                  </a:txBody>
                  <a:tcPr anchor="ctr"/>
                </a:tc>
                <a:tc>
                  <a:txBody>
                    <a:bodyPr/>
                    <a:lstStyle/>
                    <a:p>
                      <a:pPr marL="0" algn="ctr" defTabSz="914400" rtl="0" eaLnBrk="1" fontAlgn="ctr" latinLnBrk="0" hangingPunct="1"/>
                      <a:r>
                        <a:rPr lang="en-US" sz="1400" kern="1200" dirty="0" smtClean="0">
                          <a:solidFill>
                            <a:srgbClr val="1F497D"/>
                          </a:solidFill>
                          <a:latin typeface="+mn-lt"/>
                          <a:ea typeface="+mn-ea"/>
                          <a:cs typeface="+mn-cs"/>
                        </a:rPr>
                        <a:t>3 %</a:t>
                      </a:r>
                      <a:endParaRPr lang="en-US" sz="1400" kern="1200" dirty="0">
                        <a:solidFill>
                          <a:srgbClr val="1F497D"/>
                        </a:solidFill>
                        <a:latin typeface="+mn-lt"/>
                        <a:ea typeface="+mn-ea"/>
                        <a:cs typeface="+mn-cs"/>
                      </a:endParaRPr>
                    </a:p>
                  </a:txBody>
                  <a:tcPr marL="9525" marR="9525" marT="9525" marB="0" anchor="ctr"/>
                </a:tc>
              </a:tr>
              <a:tr h="370840">
                <a:tc>
                  <a:txBody>
                    <a:bodyPr/>
                    <a:lstStyle/>
                    <a:p>
                      <a:r>
                        <a:rPr lang="fr-CA" sz="1400" noProof="0" dirty="0" smtClean="0"/>
                        <a:t>Manitoba</a:t>
                      </a:r>
                      <a:endParaRPr lang="fr-CA" sz="1400" noProof="0" dirty="0"/>
                    </a:p>
                  </a:txBody>
                  <a:tcPr anchor="ctr"/>
                </a:tc>
                <a:tc>
                  <a:txBody>
                    <a:bodyPr/>
                    <a:lstStyle/>
                    <a:p>
                      <a:pPr algn="ctr"/>
                      <a:r>
                        <a:rPr lang="en-US" sz="1400" dirty="0" smtClean="0"/>
                        <a:t>31</a:t>
                      </a:r>
                      <a:endParaRPr lang="en-US" sz="1400" dirty="0"/>
                    </a:p>
                  </a:txBody>
                  <a:tcPr anchor="ctr"/>
                </a:tc>
                <a:tc>
                  <a:txBody>
                    <a:bodyPr/>
                    <a:lstStyle/>
                    <a:p>
                      <a:pPr marL="0" algn="ctr" defTabSz="914400" rtl="0" eaLnBrk="1" fontAlgn="ctr" latinLnBrk="0" hangingPunct="1"/>
                      <a:r>
                        <a:rPr lang="en-US" sz="1400" kern="1200" dirty="0" smtClean="0">
                          <a:solidFill>
                            <a:srgbClr val="1F497D"/>
                          </a:solidFill>
                          <a:latin typeface="+mn-lt"/>
                          <a:ea typeface="+mn-ea"/>
                          <a:cs typeface="+mn-cs"/>
                        </a:rPr>
                        <a:t>2 %</a:t>
                      </a:r>
                      <a:endParaRPr lang="en-US" sz="1400" kern="1200" dirty="0">
                        <a:solidFill>
                          <a:srgbClr val="1F497D"/>
                        </a:solidFill>
                        <a:latin typeface="+mn-lt"/>
                        <a:ea typeface="+mn-ea"/>
                        <a:cs typeface="+mn-cs"/>
                      </a:endParaRPr>
                    </a:p>
                  </a:txBody>
                  <a:tcPr marL="9525" marR="9525" marT="9525" marB="0" anchor="ctr"/>
                </a:tc>
              </a:tr>
              <a:tr h="370840">
                <a:tc>
                  <a:txBody>
                    <a:bodyPr/>
                    <a:lstStyle/>
                    <a:p>
                      <a:r>
                        <a:rPr lang="fr-CA" sz="1400" noProof="0" dirty="0" smtClean="0"/>
                        <a:t>Ontario</a:t>
                      </a:r>
                      <a:endParaRPr lang="fr-CA" sz="1400" noProof="0" dirty="0"/>
                    </a:p>
                  </a:txBody>
                  <a:tcPr anchor="ctr"/>
                </a:tc>
                <a:tc>
                  <a:txBody>
                    <a:bodyPr/>
                    <a:lstStyle/>
                    <a:p>
                      <a:pPr algn="ctr"/>
                      <a:r>
                        <a:rPr lang="en-US" sz="1400" dirty="0" smtClean="0"/>
                        <a:t>958</a:t>
                      </a:r>
                      <a:endParaRPr lang="en-US" sz="1400" dirty="0"/>
                    </a:p>
                  </a:txBody>
                  <a:tcPr anchor="ctr"/>
                </a:tc>
                <a:tc>
                  <a:txBody>
                    <a:bodyPr/>
                    <a:lstStyle/>
                    <a:p>
                      <a:pPr marL="0" algn="ctr" defTabSz="914400" rtl="0" eaLnBrk="1" fontAlgn="ctr" latinLnBrk="0" hangingPunct="1"/>
                      <a:r>
                        <a:rPr lang="en-US" sz="1400" kern="1200" dirty="0" smtClean="0">
                          <a:solidFill>
                            <a:srgbClr val="1F497D"/>
                          </a:solidFill>
                          <a:latin typeface="+mn-lt"/>
                          <a:ea typeface="+mn-ea"/>
                          <a:cs typeface="+mn-cs"/>
                        </a:rPr>
                        <a:t>47 %</a:t>
                      </a:r>
                      <a:endParaRPr lang="en-US" sz="1400" kern="1200" dirty="0">
                        <a:solidFill>
                          <a:srgbClr val="1F497D"/>
                        </a:solidFill>
                        <a:latin typeface="+mn-lt"/>
                        <a:ea typeface="+mn-ea"/>
                        <a:cs typeface="+mn-cs"/>
                      </a:endParaRPr>
                    </a:p>
                  </a:txBody>
                  <a:tcPr marL="9525" marR="9525" marT="9525" marB="0" anchor="ctr"/>
                </a:tc>
              </a:tr>
              <a:tr h="370840">
                <a:tc>
                  <a:txBody>
                    <a:bodyPr/>
                    <a:lstStyle/>
                    <a:p>
                      <a:r>
                        <a:rPr lang="fr-CA" sz="1400" noProof="0" dirty="0" smtClean="0"/>
                        <a:t>Québec</a:t>
                      </a:r>
                      <a:endParaRPr lang="fr-CA" sz="1400" noProof="0" dirty="0"/>
                    </a:p>
                  </a:txBody>
                  <a:tcPr anchor="ctr"/>
                </a:tc>
                <a:tc>
                  <a:txBody>
                    <a:bodyPr/>
                    <a:lstStyle/>
                    <a:p>
                      <a:pPr algn="ctr"/>
                      <a:r>
                        <a:rPr lang="en-US" sz="1400" dirty="0" smtClean="0"/>
                        <a:t>328</a:t>
                      </a:r>
                      <a:endParaRPr lang="en-US" sz="1400" dirty="0"/>
                    </a:p>
                  </a:txBody>
                  <a:tcPr anchor="ctr"/>
                </a:tc>
                <a:tc>
                  <a:txBody>
                    <a:bodyPr/>
                    <a:lstStyle/>
                    <a:p>
                      <a:pPr marL="0" algn="ctr" defTabSz="914400" rtl="0" eaLnBrk="1" fontAlgn="ctr" latinLnBrk="0" hangingPunct="1"/>
                      <a:r>
                        <a:rPr lang="en-US" sz="1400" kern="1200" dirty="0" smtClean="0">
                          <a:solidFill>
                            <a:srgbClr val="1F497D"/>
                          </a:solidFill>
                          <a:latin typeface="+mn-lt"/>
                          <a:ea typeface="+mn-ea"/>
                          <a:cs typeface="+mn-cs"/>
                        </a:rPr>
                        <a:t>16 %</a:t>
                      </a:r>
                      <a:endParaRPr lang="en-US" sz="1400" kern="1200" dirty="0">
                        <a:solidFill>
                          <a:srgbClr val="1F497D"/>
                        </a:solidFill>
                        <a:latin typeface="+mn-lt"/>
                        <a:ea typeface="+mn-ea"/>
                        <a:cs typeface="+mn-cs"/>
                      </a:endParaRPr>
                    </a:p>
                  </a:txBody>
                  <a:tcPr marL="9525" marR="9525" marT="9525" marB="0" anchor="ctr"/>
                </a:tc>
              </a:tr>
              <a:tr h="370840">
                <a:tc>
                  <a:txBody>
                    <a:bodyPr/>
                    <a:lstStyle/>
                    <a:p>
                      <a:r>
                        <a:rPr lang="fr-CA" sz="1400" noProof="0" dirty="0" smtClean="0"/>
                        <a:t>Nouveau-Brunswick</a:t>
                      </a:r>
                      <a:endParaRPr lang="fr-CA" sz="1400" noProof="0" dirty="0"/>
                    </a:p>
                  </a:txBody>
                  <a:tcPr anchor="ctr"/>
                </a:tc>
                <a:tc>
                  <a:txBody>
                    <a:bodyPr/>
                    <a:lstStyle/>
                    <a:p>
                      <a:pPr algn="ctr"/>
                      <a:r>
                        <a:rPr lang="en-US" sz="1400" dirty="0" smtClean="0"/>
                        <a:t>95</a:t>
                      </a:r>
                      <a:endParaRPr lang="en-US" sz="1400" dirty="0"/>
                    </a:p>
                  </a:txBody>
                  <a:tcPr anchor="ctr"/>
                </a:tc>
                <a:tc>
                  <a:txBody>
                    <a:bodyPr/>
                    <a:lstStyle/>
                    <a:p>
                      <a:pPr marL="0" algn="ctr" defTabSz="914400" rtl="0" eaLnBrk="1" fontAlgn="ctr" latinLnBrk="0" hangingPunct="1"/>
                      <a:r>
                        <a:rPr lang="en-US" sz="1400" kern="1200" dirty="0" smtClean="0">
                          <a:solidFill>
                            <a:srgbClr val="1F497D"/>
                          </a:solidFill>
                          <a:latin typeface="+mn-lt"/>
                          <a:ea typeface="+mn-ea"/>
                          <a:cs typeface="+mn-cs"/>
                        </a:rPr>
                        <a:t>5 %</a:t>
                      </a:r>
                      <a:endParaRPr lang="en-US" sz="1400" kern="1200" dirty="0">
                        <a:solidFill>
                          <a:srgbClr val="1F497D"/>
                        </a:solidFill>
                        <a:latin typeface="+mn-lt"/>
                        <a:ea typeface="+mn-ea"/>
                        <a:cs typeface="+mn-cs"/>
                      </a:endParaRPr>
                    </a:p>
                  </a:txBody>
                  <a:tcPr marL="9525" marR="9525" marT="9525" marB="0" anchor="ctr"/>
                </a:tc>
              </a:tr>
              <a:tr h="370840">
                <a:tc>
                  <a:txBody>
                    <a:bodyPr/>
                    <a:lstStyle/>
                    <a:p>
                      <a:r>
                        <a:rPr lang="fr-CA" sz="1400" noProof="0" dirty="0" smtClean="0"/>
                        <a:t>Terre-Neuve-et-Labrador</a:t>
                      </a:r>
                      <a:endParaRPr lang="fr-CA" sz="1400" noProof="0" dirty="0"/>
                    </a:p>
                  </a:txBody>
                  <a:tcPr anchor="ctr"/>
                </a:tc>
                <a:tc>
                  <a:txBody>
                    <a:bodyPr/>
                    <a:lstStyle/>
                    <a:p>
                      <a:pPr algn="ctr"/>
                      <a:r>
                        <a:rPr lang="en-US" sz="1400" dirty="0" smtClean="0"/>
                        <a:t>23</a:t>
                      </a:r>
                      <a:endParaRPr lang="en-US" sz="1400" dirty="0"/>
                    </a:p>
                  </a:txBody>
                  <a:tcPr anchor="ctr"/>
                </a:tc>
                <a:tc>
                  <a:txBody>
                    <a:bodyPr/>
                    <a:lstStyle/>
                    <a:p>
                      <a:pPr marL="0" algn="ctr" defTabSz="914400" rtl="0" eaLnBrk="1" fontAlgn="ctr" latinLnBrk="0" hangingPunct="1"/>
                      <a:r>
                        <a:rPr lang="en-US" sz="1400" kern="1200" dirty="0" smtClean="0">
                          <a:solidFill>
                            <a:srgbClr val="1F497D"/>
                          </a:solidFill>
                          <a:latin typeface="+mn-lt"/>
                          <a:ea typeface="+mn-ea"/>
                          <a:cs typeface="+mn-cs"/>
                        </a:rPr>
                        <a:t>1 %</a:t>
                      </a:r>
                      <a:endParaRPr lang="en-US" sz="1400" kern="1200" dirty="0">
                        <a:solidFill>
                          <a:srgbClr val="1F497D"/>
                        </a:solidFill>
                        <a:latin typeface="+mn-lt"/>
                        <a:ea typeface="+mn-ea"/>
                        <a:cs typeface="+mn-cs"/>
                      </a:endParaRPr>
                    </a:p>
                  </a:txBody>
                  <a:tcPr marL="9525" marR="9525" marT="9525" marB="0" anchor="ctr"/>
                </a:tc>
              </a:tr>
              <a:tr h="370840">
                <a:tc>
                  <a:txBody>
                    <a:bodyPr/>
                    <a:lstStyle/>
                    <a:p>
                      <a:r>
                        <a:rPr lang="fr-CA" sz="1400" noProof="0" dirty="0" smtClean="0"/>
                        <a:t>Nouvelle-Écosse</a:t>
                      </a:r>
                      <a:r>
                        <a:rPr lang="fr-CA" sz="1400" baseline="0" noProof="0" dirty="0" smtClean="0"/>
                        <a:t> </a:t>
                      </a:r>
                      <a:endParaRPr lang="fr-CA" sz="1400" noProof="0" dirty="0"/>
                    </a:p>
                  </a:txBody>
                  <a:tcPr anchor="ctr"/>
                </a:tc>
                <a:tc>
                  <a:txBody>
                    <a:bodyPr/>
                    <a:lstStyle/>
                    <a:p>
                      <a:pPr algn="ctr"/>
                      <a:r>
                        <a:rPr lang="en-US" sz="1400" dirty="0" smtClean="0"/>
                        <a:t>36</a:t>
                      </a:r>
                      <a:endParaRPr lang="en-US" sz="1400" dirty="0"/>
                    </a:p>
                  </a:txBody>
                  <a:tcPr anchor="ctr"/>
                </a:tc>
                <a:tc>
                  <a:txBody>
                    <a:bodyPr/>
                    <a:lstStyle/>
                    <a:p>
                      <a:pPr marL="0" algn="ctr" defTabSz="914400" rtl="0" eaLnBrk="1" fontAlgn="ctr" latinLnBrk="0" hangingPunct="1"/>
                      <a:r>
                        <a:rPr lang="en-US" sz="1400" kern="1200" dirty="0" smtClean="0">
                          <a:solidFill>
                            <a:srgbClr val="1F497D"/>
                          </a:solidFill>
                          <a:latin typeface="+mn-lt"/>
                          <a:ea typeface="+mn-ea"/>
                          <a:cs typeface="+mn-cs"/>
                        </a:rPr>
                        <a:t>2 %</a:t>
                      </a:r>
                      <a:endParaRPr lang="en-US" sz="1400" kern="1200" dirty="0">
                        <a:solidFill>
                          <a:srgbClr val="1F497D"/>
                        </a:solidFill>
                        <a:latin typeface="+mn-lt"/>
                        <a:ea typeface="+mn-ea"/>
                        <a:cs typeface="+mn-cs"/>
                      </a:endParaRPr>
                    </a:p>
                  </a:txBody>
                  <a:tcPr marL="9525" marR="9525" marT="9525" marB="0" anchor="ctr"/>
                </a:tc>
              </a:tr>
              <a:tr h="370840">
                <a:tc>
                  <a:txBody>
                    <a:bodyPr/>
                    <a:lstStyle/>
                    <a:p>
                      <a:r>
                        <a:rPr lang="en-US" sz="1400" b="1" dirty="0" smtClean="0"/>
                        <a:t>TOTAL</a:t>
                      </a:r>
                      <a:endParaRPr lang="en-US" sz="1400" b="1" dirty="0"/>
                    </a:p>
                  </a:txBody>
                  <a:tcPr anchor="ctr"/>
                </a:tc>
                <a:tc>
                  <a:txBody>
                    <a:bodyPr/>
                    <a:lstStyle/>
                    <a:p>
                      <a:pPr algn="ctr"/>
                      <a:r>
                        <a:rPr lang="en-US" sz="1400" b="1" dirty="0" smtClean="0"/>
                        <a:t>2</a:t>
                      </a:r>
                      <a:r>
                        <a:rPr lang="en-US" sz="1400" b="1" baseline="0" dirty="0" smtClean="0"/>
                        <a:t> 0</a:t>
                      </a:r>
                      <a:r>
                        <a:rPr lang="en-US" sz="1400" b="1" dirty="0" smtClean="0"/>
                        <a:t>46</a:t>
                      </a:r>
                      <a:endParaRPr lang="en-US" sz="1400" b="1" dirty="0"/>
                    </a:p>
                  </a:txBody>
                  <a:tcPr anchor="ctr"/>
                </a:tc>
                <a:tc>
                  <a:txBody>
                    <a:bodyPr/>
                    <a:lstStyle/>
                    <a:p>
                      <a:pPr marL="0" algn="ctr" defTabSz="914400" rtl="0" eaLnBrk="1" fontAlgn="ctr" latinLnBrk="0" hangingPunct="1"/>
                      <a:r>
                        <a:rPr lang="en-US" sz="1400" b="1" kern="1200" dirty="0" smtClean="0">
                          <a:solidFill>
                            <a:srgbClr val="1F497D"/>
                          </a:solidFill>
                          <a:latin typeface="+mn-lt"/>
                          <a:ea typeface="+mn-ea"/>
                          <a:cs typeface="+mn-cs"/>
                        </a:rPr>
                        <a:t>100 %</a:t>
                      </a:r>
                      <a:endParaRPr lang="en-US" sz="1400" b="1" kern="1200" dirty="0">
                        <a:solidFill>
                          <a:srgbClr val="1F497D"/>
                        </a:solidFill>
                        <a:latin typeface="+mn-lt"/>
                        <a:ea typeface="+mn-ea"/>
                        <a:cs typeface="+mn-cs"/>
                      </a:endParaRPr>
                    </a:p>
                  </a:txBody>
                  <a:tcPr marL="9525" marR="9525" marT="9525" marB="0" anchor="ctr"/>
                </a:tc>
              </a:tr>
            </a:tbl>
          </a:graphicData>
        </a:graphic>
      </p:graphicFrame>
    </p:spTree>
    <p:extLst>
      <p:ext uri="{BB962C8B-B14F-4D97-AF65-F5344CB8AC3E}">
        <p14:creationId xmlns:p14="http://schemas.microsoft.com/office/powerpoint/2010/main" val="367878965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Expérience de travail acquise avant l’obtention du diplôme </a:t>
            </a:r>
          </a:p>
        </p:txBody>
      </p:sp>
      <p:sp>
        <p:nvSpPr>
          <p:cNvPr id="2052" name="Slide Number Placeholder 3"/>
          <p:cNvSpPr>
            <a:spLocks noGrp="1"/>
          </p:cNvSpPr>
          <p:nvPr>
            <p:ph type="sldNum" sz="quarter" idx="11"/>
            <p:custDataLst>
              <p:tags r:id="rId2"/>
            </p:custDataLst>
          </p:nvPr>
        </p:nvSpPr>
        <p:spPr bwMode="auto">
          <a:noFill/>
          <a:ln>
            <a:miter lim="800000"/>
            <a:headEnd/>
            <a:tailEnd/>
          </a:ln>
        </p:spPr>
        <p:txBody>
          <a:bodyPr vert="horz" numCol="1" compatLnSpc="1">
            <a:prstTxWarp prst="textNoShape">
              <a:avLst/>
            </a:prstTxWarp>
          </a:bodyPr>
          <a:lstStyle/>
          <a:p>
            <a:fld id="{212596CE-3726-44FE-AA23-3D2BD64A8BAE}" type="slidenum">
              <a:rPr lang="en-US"/>
              <a:pPr/>
              <a:t>50</a:t>
            </a:fld>
            <a:endParaRPr lang="en-US" dirty="0"/>
          </a:p>
        </p:txBody>
      </p:sp>
      <p:sp>
        <p:nvSpPr>
          <p:cNvPr id="2053" name="Text Box 3"/>
          <p:cNvSpPr txBox="1">
            <a:spLocks noChangeArrowheads="1"/>
          </p:cNvSpPr>
          <p:nvPr>
            <p:custDataLst>
              <p:tags r:id="rId3"/>
            </p:custDataLst>
          </p:nvPr>
        </p:nvSpPr>
        <p:spPr bwMode="auto">
          <a:xfrm>
            <a:off x="384175" y="6124691"/>
            <a:ext cx="8759825" cy="21544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n-lt"/>
              </a:rPr>
              <a:t>Q33 </a:t>
            </a:r>
            <a:r>
              <a:rPr lang="fr-CA" sz="800" dirty="0">
                <a:solidFill>
                  <a:schemeClr val="tx1"/>
                </a:solidFill>
                <a:latin typeface="+mn-lt"/>
              </a:rPr>
              <a:t>Avez-vous acquis de l’expérience de travail en génie avant l’obtention de votre diplôme</a:t>
            </a:r>
            <a:r>
              <a:rPr lang="en-CA" sz="800" dirty="0" smtClean="0">
                <a:solidFill>
                  <a:schemeClr val="tx1"/>
                </a:solidFill>
                <a:latin typeface="+mn-lt"/>
              </a:rPr>
              <a:t>? </a:t>
            </a:r>
            <a:r>
              <a:rPr lang="fr-CA" sz="800" dirty="0" smtClean="0">
                <a:solidFill>
                  <a:schemeClr val="tx1"/>
                </a:solidFill>
                <a:latin typeface="+mn-lt"/>
              </a:rPr>
              <a:t>Base : Les répondants qui ont fait une demande de permis ou qui sont incertains, (n=195)</a:t>
            </a:r>
            <a:r>
              <a:rPr lang="en-US" sz="800" dirty="0" smtClean="0">
                <a:solidFill>
                  <a:schemeClr val="tx1"/>
                </a:solidFill>
                <a:latin typeface="+mn-lt"/>
              </a:rPr>
              <a:t>	</a:t>
            </a:r>
            <a:endParaRPr lang="en-US" sz="800" dirty="0">
              <a:solidFill>
                <a:schemeClr val="tx1"/>
              </a:solidFill>
              <a:latin typeface="+mn-lt"/>
            </a:endParaRPr>
          </a:p>
        </p:txBody>
      </p:sp>
      <p:sp>
        <p:nvSpPr>
          <p:cNvPr id="6" name="Content Placeholder 25"/>
          <p:cNvSpPr txBox="1">
            <a:spLocks/>
          </p:cNvSpPr>
          <p:nvPr>
            <p:custDataLst>
              <p:tags r:id="rId4"/>
            </p:custDataLst>
          </p:nvPr>
        </p:nvSpPr>
        <p:spPr>
          <a:xfrm>
            <a:off x="365124" y="739598"/>
            <a:ext cx="8410885"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fr-CA" sz="1400" b="0" dirty="0" smtClean="0">
                <a:solidFill>
                  <a:srgbClr val="1F497D"/>
                </a:solidFill>
                <a:latin typeface="Calibri"/>
              </a:rPr>
              <a:t>Près de six étudiants sur dix indiquent avoir acquis de l’expérience de travail avant l’obtention de leur diplôme, tandis que deux sur dix n’ont aucune expérience ou sont incertains quant à l’admissibilité de l’expérience acquise. </a:t>
            </a:r>
            <a:endParaRPr lang="fr-CA" sz="1400" b="0" dirty="0">
              <a:solidFill>
                <a:srgbClr val="1F497D"/>
              </a:solidFill>
              <a:latin typeface="Calibri"/>
            </a:endParaRPr>
          </a:p>
        </p:txBody>
      </p:sp>
      <p:graphicFrame>
        <p:nvGraphicFramePr>
          <p:cNvPr id="7" name="Object 4"/>
          <p:cNvGraphicFramePr>
            <a:graphicFrameLocks noGrp="1" noChangeAspect="1"/>
          </p:cNvGraphicFramePr>
          <p:nvPr>
            <p:ph idx="1"/>
            <p:custDataLst>
              <p:tags r:id="rId5"/>
            </p:custDataLst>
            <p:extLst>
              <p:ext uri="{D42A27DB-BD31-4B8C-83A1-F6EECF244321}">
                <p14:modId xmlns:p14="http://schemas.microsoft.com/office/powerpoint/2010/main" val="2645200577"/>
              </p:ext>
            </p:extLst>
          </p:nvPr>
        </p:nvGraphicFramePr>
        <p:xfrm>
          <a:off x="1036319" y="1417447"/>
          <a:ext cx="7424929" cy="4597516"/>
        </p:xfrm>
        <a:graphic>
          <a:graphicData uri="http://schemas.openxmlformats.org/drawingml/2006/chart">
            <c:chart xmlns:c="http://schemas.openxmlformats.org/drawingml/2006/chart" xmlns:r="http://schemas.openxmlformats.org/officeDocument/2006/relationships" r:id="rId10"/>
          </a:graphicData>
        </a:graphic>
      </p:graphicFrame>
      <p:sp>
        <p:nvSpPr>
          <p:cNvPr id="2" name="TextBox 1"/>
          <p:cNvSpPr txBox="1"/>
          <p:nvPr>
            <p:custDataLst>
              <p:tags r:id="rId6"/>
            </p:custDataLst>
          </p:nvPr>
        </p:nvSpPr>
        <p:spPr>
          <a:xfrm>
            <a:off x="1924050" y="5105400"/>
            <a:ext cx="685800" cy="215444"/>
          </a:xfrm>
          <a:prstGeom prst="rect">
            <a:avLst/>
          </a:prstGeom>
          <a:noFill/>
        </p:spPr>
        <p:txBody>
          <a:bodyPr wrap="square" rtlCol="0">
            <a:spAutoFit/>
          </a:bodyPr>
          <a:lstStyle/>
          <a:p>
            <a:r>
              <a:rPr lang="en-US" sz="800" dirty="0" smtClean="0"/>
              <a:t>(n=113)</a:t>
            </a:r>
            <a:endParaRPr lang="en-US" sz="800" dirty="0"/>
          </a:p>
        </p:txBody>
      </p:sp>
      <p:sp>
        <p:nvSpPr>
          <p:cNvPr id="8" name="TextBox 7"/>
          <p:cNvSpPr txBox="1"/>
          <p:nvPr>
            <p:custDataLst>
              <p:tags r:id="rId7"/>
            </p:custDataLst>
          </p:nvPr>
        </p:nvSpPr>
        <p:spPr>
          <a:xfrm>
            <a:off x="4421187" y="5105400"/>
            <a:ext cx="685800" cy="215444"/>
          </a:xfrm>
          <a:prstGeom prst="rect">
            <a:avLst/>
          </a:prstGeom>
          <a:noFill/>
        </p:spPr>
        <p:txBody>
          <a:bodyPr wrap="square" rtlCol="0">
            <a:spAutoFit/>
          </a:bodyPr>
          <a:lstStyle/>
          <a:p>
            <a:r>
              <a:rPr lang="en-US" sz="800" dirty="0" smtClean="0"/>
              <a:t>(n=39)</a:t>
            </a:r>
            <a:endParaRPr lang="en-US" sz="800" dirty="0"/>
          </a:p>
        </p:txBody>
      </p:sp>
      <p:sp>
        <p:nvSpPr>
          <p:cNvPr id="9" name="TextBox 8"/>
          <p:cNvSpPr txBox="1"/>
          <p:nvPr>
            <p:custDataLst>
              <p:tags r:id="rId8"/>
            </p:custDataLst>
          </p:nvPr>
        </p:nvSpPr>
        <p:spPr>
          <a:xfrm>
            <a:off x="6918324" y="5326738"/>
            <a:ext cx="685800" cy="215444"/>
          </a:xfrm>
          <a:prstGeom prst="rect">
            <a:avLst/>
          </a:prstGeom>
          <a:noFill/>
        </p:spPr>
        <p:txBody>
          <a:bodyPr wrap="square" rtlCol="0">
            <a:spAutoFit/>
          </a:bodyPr>
          <a:lstStyle/>
          <a:p>
            <a:r>
              <a:rPr lang="en-US" sz="800" dirty="0" smtClean="0"/>
              <a:t>(n=43)</a:t>
            </a:r>
            <a:endParaRPr lang="en-US" sz="800" dirty="0"/>
          </a:p>
        </p:txBody>
      </p:sp>
    </p:spTree>
    <p:extLst>
      <p:ext uri="{BB962C8B-B14F-4D97-AF65-F5344CB8AC3E}">
        <p14:creationId xmlns:p14="http://schemas.microsoft.com/office/powerpoint/2010/main" val="202880389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Object 7"/>
          <p:cNvGraphicFramePr>
            <a:graphicFrameLocks noGrp="1" noChangeAspect="1"/>
          </p:cNvGraphicFramePr>
          <p:nvPr>
            <p:ph sz="half" idx="4294967295"/>
            <p:custDataLst>
              <p:tags r:id="rId1"/>
            </p:custDataLst>
            <p:extLst>
              <p:ext uri="{D42A27DB-BD31-4B8C-83A1-F6EECF244321}">
                <p14:modId xmlns:p14="http://schemas.microsoft.com/office/powerpoint/2010/main" val="4223556397"/>
              </p:ext>
            </p:extLst>
          </p:nvPr>
        </p:nvGraphicFramePr>
        <p:xfrm>
          <a:off x="4767480" y="1345937"/>
          <a:ext cx="1690056" cy="4869436"/>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17" name="Object 7"/>
          <p:cNvGraphicFramePr>
            <a:graphicFrameLocks noGrp="1" noChangeAspect="1"/>
          </p:cNvGraphicFramePr>
          <p:nvPr>
            <p:ph sz="half" idx="4294967295"/>
            <p:custDataLst>
              <p:tags r:id="rId2"/>
            </p:custDataLst>
            <p:extLst>
              <p:ext uri="{D42A27DB-BD31-4B8C-83A1-F6EECF244321}">
                <p14:modId xmlns:p14="http://schemas.microsoft.com/office/powerpoint/2010/main" val="3079987077"/>
              </p:ext>
            </p:extLst>
          </p:nvPr>
        </p:nvGraphicFramePr>
        <p:xfrm>
          <a:off x="323384" y="1569377"/>
          <a:ext cx="4080833" cy="4643083"/>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25" name="Table 24"/>
          <p:cNvGraphicFramePr>
            <a:graphicFrameLocks noGrp="1"/>
          </p:cNvGraphicFramePr>
          <p:nvPr>
            <p:custDataLst>
              <p:tags r:id="rId3"/>
            </p:custDataLst>
            <p:extLst>
              <p:ext uri="{D42A27DB-BD31-4B8C-83A1-F6EECF244321}">
                <p14:modId xmlns:p14="http://schemas.microsoft.com/office/powerpoint/2010/main" val="3294716636"/>
              </p:ext>
            </p:extLst>
          </p:nvPr>
        </p:nvGraphicFramePr>
        <p:xfrm>
          <a:off x="1940226" y="1708570"/>
          <a:ext cx="2800350" cy="4157839"/>
        </p:xfrm>
        <a:graphic>
          <a:graphicData uri="http://schemas.openxmlformats.org/drawingml/2006/table">
            <a:tbl>
              <a:tblPr/>
              <a:tblGrid>
                <a:gridCol w="2800350"/>
              </a:tblGrid>
              <a:tr h="442216">
                <a:tc>
                  <a:txBody>
                    <a:bodyPr/>
                    <a:lstStyle/>
                    <a:p>
                      <a:pPr algn="r" fontAlgn="b"/>
                      <a:r>
                        <a:rPr lang="fr-CA" sz="1100" b="1" i="0" u="none" strike="noStrike" kern="1200" noProof="0" dirty="0" smtClean="0">
                          <a:solidFill>
                            <a:schemeClr val="tx1"/>
                          </a:solidFill>
                          <a:latin typeface="+mn-lt"/>
                          <a:ea typeface="+mn-ea"/>
                          <a:cs typeface="+mn-cs"/>
                        </a:rPr>
                        <a:t>Parent</a:t>
                      </a:r>
                    </a:p>
                  </a:txBody>
                  <a:tcPr marL="9525" marR="9525" marT="9525" marB="0" anchor="b">
                    <a:lnL>
                      <a:noFill/>
                    </a:lnL>
                    <a:lnR>
                      <a:noFill/>
                    </a:lnR>
                    <a:lnT>
                      <a:noFill/>
                    </a:lnT>
                    <a:lnB>
                      <a:noFill/>
                    </a:lnB>
                    <a:lnTlToBr w="12700" cmpd="sng">
                      <a:noFill/>
                      <a:prstDash val="solid"/>
                    </a:lnTlToBr>
                    <a:lnBlToTr w="12700" cmpd="sng">
                      <a:noFill/>
                      <a:prstDash val="solid"/>
                    </a:lnBlToTr>
                  </a:tcPr>
                </a:tc>
              </a:tr>
              <a:tr h="358631">
                <a:tc>
                  <a:txBody>
                    <a:bodyPr/>
                    <a:lstStyle/>
                    <a:p>
                      <a:pPr algn="r" fontAlgn="b"/>
                      <a:r>
                        <a:rPr lang="fr-CA" sz="800" b="0" i="0" u="none" strike="noStrike" noProof="0" dirty="0" smtClean="0">
                          <a:solidFill>
                            <a:schemeClr val="tx2"/>
                          </a:solidFill>
                          <a:latin typeface="Arial Narrow" pitchFamily="34" charset="0"/>
                        </a:rPr>
                        <a:t>(n=474)</a:t>
                      </a:r>
                    </a:p>
                    <a:p>
                      <a:pPr algn="r" fontAlgn="b"/>
                      <a:r>
                        <a:rPr lang="fr-CA" sz="800" b="0" i="0" u="none" strike="noStrike" noProof="0" dirty="0" smtClean="0">
                          <a:solidFill>
                            <a:schemeClr val="tx2"/>
                          </a:solidFill>
                          <a:latin typeface="Arial Narrow" pitchFamily="34" charset="0"/>
                        </a:rPr>
                        <a:t>(n=555)</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6576">
                <a:tc>
                  <a:txBody>
                    <a:bodyPr/>
                    <a:lstStyle/>
                    <a:p>
                      <a:pPr marL="0" algn="r" defTabSz="914400" rtl="0" eaLnBrk="1" fontAlgn="b" latinLnBrk="0" hangingPunct="1"/>
                      <a:r>
                        <a:rPr lang="fr-CA" sz="1200" b="1" i="0" u="none" strike="noStrike" kern="1200" noProof="0" dirty="0" smtClean="0">
                          <a:solidFill>
                            <a:schemeClr val="tx1"/>
                          </a:solidFill>
                          <a:latin typeface="+mn-lt"/>
                          <a:ea typeface="+mn-ea"/>
                          <a:cs typeface="+mn-cs"/>
                        </a:rPr>
                        <a:t>Autre membre</a:t>
                      </a:r>
                      <a:r>
                        <a:rPr lang="fr-CA" sz="1200" b="1" i="0" u="none" strike="noStrike" kern="1200" baseline="0" noProof="0" dirty="0" smtClean="0">
                          <a:solidFill>
                            <a:schemeClr val="tx1"/>
                          </a:solidFill>
                          <a:latin typeface="+mn-lt"/>
                          <a:ea typeface="+mn-ea"/>
                          <a:cs typeface="+mn-cs"/>
                        </a:rPr>
                        <a:t> de la famille</a:t>
                      </a:r>
                      <a:endParaRPr lang="fr-CA" sz="1200" b="1" i="0" u="none" strike="noStrike" kern="1200" noProof="0" dirty="0" smtClean="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58631">
                <a:tc>
                  <a:txBody>
                    <a:bodyPr/>
                    <a:lstStyle/>
                    <a:p>
                      <a:pPr algn="r" fontAlgn="b"/>
                      <a:r>
                        <a:rPr lang="fr-CA" sz="800" b="0" i="0" u="none" strike="noStrike" noProof="0" dirty="0" smtClean="0">
                          <a:latin typeface="Arial Narrow" pitchFamily="34" charset="0"/>
                        </a:rPr>
                        <a:t> </a:t>
                      </a:r>
                      <a:r>
                        <a:rPr lang="fr-CA" sz="800" b="0" i="0" u="none" strike="noStrike" noProof="0" dirty="0" smtClean="0">
                          <a:solidFill>
                            <a:schemeClr val="tx2"/>
                          </a:solidFill>
                          <a:latin typeface="Arial Narrow" pitchFamily="34" charset="0"/>
                        </a:rPr>
                        <a:t>(n=292)</a:t>
                      </a:r>
                    </a:p>
                    <a:p>
                      <a:pPr algn="r" fontAlgn="b"/>
                      <a:r>
                        <a:rPr lang="fr-CA" sz="800" b="0" i="0" u="none" strike="noStrike" noProof="0" dirty="0" smtClean="0">
                          <a:solidFill>
                            <a:schemeClr val="tx2"/>
                          </a:solidFill>
                          <a:latin typeface="Arial Narrow" pitchFamily="34" charset="0"/>
                        </a:rPr>
                        <a:t>(n=332)</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10934">
                <a:tc>
                  <a:txBody>
                    <a:bodyPr/>
                    <a:lstStyle/>
                    <a:p>
                      <a:pPr marL="0" algn="r" defTabSz="914400" rtl="0" eaLnBrk="1" fontAlgn="b" latinLnBrk="0" hangingPunct="1"/>
                      <a:r>
                        <a:rPr lang="fr-CA" sz="1200" b="1" i="0" u="none" strike="noStrike" kern="1200" noProof="0" dirty="0" smtClean="0">
                          <a:solidFill>
                            <a:schemeClr val="tx1"/>
                          </a:solidFill>
                          <a:latin typeface="+mn-lt"/>
                          <a:ea typeface="+mn-ea"/>
                          <a:cs typeface="+mn-cs"/>
                        </a:rPr>
                        <a:t>Professeur</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58631">
                <a:tc>
                  <a:txBody>
                    <a:bodyPr/>
                    <a:lstStyle/>
                    <a:p>
                      <a:pPr algn="r" fontAlgn="b"/>
                      <a:r>
                        <a:rPr lang="fr-CA" sz="800" b="0" i="0" u="none" strike="noStrike" noProof="0" dirty="0" smtClean="0">
                          <a:solidFill>
                            <a:schemeClr val="tx2"/>
                          </a:solidFill>
                          <a:latin typeface="Arial Narrow" pitchFamily="34" charset="0"/>
                        </a:rPr>
                        <a:t> (n=225)</a:t>
                      </a:r>
                    </a:p>
                    <a:p>
                      <a:pPr algn="r" fontAlgn="b"/>
                      <a:r>
                        <a:rPr lang="fr-CA" sz="800" b="0" i="0" u="none" strike="noStrike" noProof="0" dirty="0" smtClean="0">
                          <a:solidFill>
                            <a:schemeClr val="tx2"/>
                          </a:solidFill>
                          <a:latin typeface="Arial Narrow" pitchFamily="34" charset="0"/>
                        </a:rPr>
                        <a:t>(n=296)</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31638">
                <a:tc>
                  <a:txBody>
                    <a:bodyPr/>
                    <a:lstStyle/>
                    <a:p>
                      <a:pPr marL="0" algn="r" defTabSz="914400" rtl="0" eaLnBrk="1" fontAlgn="b" latinLnBrk="0" hangingPunct="1"/>
                      <a:r>
                        <a:rPr lang="fr-CA" sz="1100" b="1" i="0" u="none" strike="noStrike" kern="1200" noProof="0" dirty="0" smtClean="0">
                          <a:solidFill>
                            <a:schemeClr val="tx1"/>
                          </a:solidFill>
                          <a:latin typeface="+mn-lt"/>
                          <a:ea typeface="+mn-ea"/>
                          <a:cs typeface="+mn-cs"/>
                        </a:rPr>
                        <a:t>Ami ou connaissance</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58631">
                <a:tc>
                  <a:txBody>
                    <a:bodyPr/>
                    <a:lstStyle/>
                    <a:p>
                      <a:pPr algn="r" fontAlgn="b"/>
                      <a:r>
                        <a:rPr lang="fr-CA" sz="800" b="0" i="0" u="none" strike="noStrike" noProof="0" dirty="0" smtClean="0">
                          <a:solidFill>
                            <a:schemeClr val="tx2"/>
                          </a:solidFill>
                          <a:latin typeface="Arial Narrow" pitchFamily="34" charset="0"/>
                        </a:rPr>
                        <a:t>(n=219)</a:t>
                      </a:r>
                    </a:p>
                    <a:p>
                      <a:pPr algn="r" fontAlgn="b"/>
                      <a:r>
                        <a:rPr lang="fr-CA" sz="800" b="0" i="0" u="none" strike="noStrike" noProof="0" dirty="0" smtClean="0">
                          <a:solidFill>
                            <a:schemeClr val="tx2"/>
                          </a:solidFill>
                          <a:latin typeface="Arial Narrow" pitchFamily="34" charset="0"/>
                        </a:rPr>
                        <a:t>(n=236)</a:t>
                      </a:r>
                      <a:endParaRPr lang="fr-CA" sz="800" b="0" i="0" u="none" strike="noStrike" noProof="0"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90230">
                <a:tc>
                  <a:txBody>
                    <a:bodyPr/>
                    <a:lstStyle/>
                    <a:p>
                      <a:pPr algn="r" fontAlgn="b"/>
                      <a:r>
                        <a:rPr lang="fr-CA" sz="1100" b="1" i="0" u="none" strike="noStrike" kern="1200" noProof="0" dirty="0" smtClean="0">
                          <a:solidFill>
                            <a:schemeClr val="tx1"/>
                          </a:solidFill>
                          <a:latin typeface="+mn-lt"/>
                          <a:ea typeface="+mn-ea"/>
                          <a:cs typeface="+mn-cs"/>
                        </a:rPr>
                        <a:t>Autre</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1721">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(n=73)</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(n=11)</a:t>
                      </a:r>
                    </a:p>
                    <a:p>
                      <a:pPr algn="r" fontAlgn="b"/>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9" name="Pentagon 68"/>
          <p:cNvSpPr/>
          <p:nvPr>
            <p:custDataLst>
              <p:tags r:id="rId4"/>
            </p:custDataLst>
          </p:nvPr>
        </p:nvSpPr>
        <p:spPr>
          <a:xfrm>
            <a:off x="4767480" y="1898027"/>
            <a:ext cx="1362075" cy="598765"/>
          </a:xfrm>
          <a:prstGeom prst="homePlate">
            <a:avLst>
              <a:gd name="adj" fmla="val 4650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677" name="Rectangle 2"/>
          <p:cNvSpPr>
            <a:spLocks noGrp="1" noChangeArrowheads="1"/>
          </p:cNvSpPr>
          <p:nvPr>
            <p:ph type="title"/>
            <p:custDataLst>
              <p:tags r:id="rId5"/>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a:t>Incitation à faire des études en génie</a:t>
            </a:r>
            <a:endParaRPr lang="fr-CA" dirty="0" smtClean="0"/>
          </a:p>
        </p:txBody>
      </p:sp>
      <p:sp>
        <p:nvSpPr>
          <p:cNvPr id="28678" name="Slide Number Placeholder 4"/>
          <p:cNvSpPr>
            <a:spLocks noGrp="1"/>
          </p:cNvSpPr>
          <p:nvPr>
            <p:ph type="sldNum" sz="quarter" idx="11"/>
            <p:custDataLst>
              <p:tags r:id="rId6"/>
            </p:custDataLst>
          </p:nvPr>
        </p:nvSpPr>
        <p:spPr bwMode="auto">
          <a:noFill/>
          <a:ln>
            <a:miter lim="800000"/>
            <a:headEnd/>
            <a:tailEnd/>
          </a:ln>
        </p:spPr>
        <p:txBody>
          <a:bodyPr vert="horz" numCol="1" compatLnSpc="1">
            <a:prstTxWarp prst="textNoShape">
              <a:avLst/>
            </a:prstTxWarp>
          </a:bodyPr>
          <a:lstStyle/>
          <a:p>
            <a:fld id="{68D34426-FFFD-40FE-8E77-EBAF4587C9DA}" type="slidenum">
              <a:rPr lang="en-US"/>
              <a:pPr/>
              <a:t>51</a:t>
            </a:fld>
            <a:endParaRPr lang="en-US" dirty="0"/>
          </a:p>
        </p:txBody>
      </p:sp>
      <p:sp>
        <p:nvSpPr>
          <p:cNvPr id="28681" name="Text Box 5"/>
          <p:cNvSpPr txBox="1">
            <a:spLocks noChangeArrowheads="1"/>
          </p:cNvSpPr>
          <p:nvPr>
            <p:custDataLst>
              <p:tags r:id="rId7"/>
            </p:custDataLst>
          </p:nvPr>
        </p:nvSpPr>
        <p:spPr bwMode="auto">
          <a:xfrm>
            <a:off x="323384" y="6110598"/>
            <a:ext cx="8597592" cy="646331"/>
          </a:xfrm>
          <a:prstGeom prst="rect">
            <a:avLst/>
          </a:prstGeom>
          <a:noFill/>
          <a:ln w="25400">
            <a:noFill/>
            <a:miter lim="800000"/>
            <a:headEnd/>
            <a:tailEnd/>
          </a:ln>
        </p:spPr>
        <p:txBody>
          <a:bodyPr wrap="square">
            <a:spAutoFit/>
          </a:bodyPr>
          <a:lstStyle/>
          <a:p>
            <a:pPr algn="l">
              <a:defRPr/>
            </a:pPr>
            <a:r>
              <a:rPr lang="en-US" sz="800" dirty="0" smtClean="0">
                <a:solidFill>
                  <a:schemeClr val="tx1"/>
                </a:solidFill>
                <a:latin typeface="+mj-lt"/>
              </a:rPr>
              <a:t>Q33B. </a:t>
            </a:r>
            <a:r>
              <a:rPr lang="fr-CA" sz="800" dirty="0">
                <a:solidFill>
                  <a:schemeClr val="tx1"/>
                </a:solidFill>
                <a:latin typeface="+mj-lt"/>
              </a:rPr>
              <a:t>D’après vous, y a-t-il une personne ou un modèle de rôle en particulier qui vous a incité à faire des études en génie</a:t>
            </a:r>
            <a:r>
              <a:rPr lang="en-US" sz="800" dirty="0" smtClean="0">
                <a:solidFill>
                  <a:schemeClr val="tx1"/>
                </a:solidFill>
                <a:latin typeface="+mj-lt"/>
              </a:rPr>
              <a:t>? </a:t>
            </a:r>
            <a:r>
              <a:rPr lang="fr-CA" sz="800" dirty="0" smtClean="0">
                <a:solidFill>
                  <a:schemeClr val="tx1"/>
                </a:solidFill>
                <a:latin typeface="+mj-lt"/>
              </a:rPr>
              <a:t>Base : Tous les répondants, 2013 (n=2501); 2014 (n=2046) Q33C</a:t>
            </a:r>
            <a:r>
              <a:rPr lang="en-US" sz="800" dirty="0" smtClean="0">
                <a:solidFill>
                  <a:schemeClr val="tx1"/>
                </a:solidFill>
                <a:latin typeface="+mj-lt"/>
              </a:rPr>
              <a:t>. </a:t>
            </a:r>
            <a:r>
              <a:rPr lang="fr-CA" sz="800" dirty="0">
                <a:solidFill>
                  <a:schemeClr val="tx1"/>
                </a:solidFill>
                <a:latin typeface="+mj-lt"/>
              </a:rPr>
              <a:t>Quel était votre lien avec cette personne (ou ces personnes</a:t>
            </a:r>
            <a:r>
              <a:rPr lang="fr-CA" sz="800" dirty="0" smtClean="0">
                <a:solidFill>
                  <a:schemeClr val="tx1"/>
                </a:solidFill>
                <a:latin typeface="+mj-lt"/>
              </a:rPr>
              <a:t>)</a:t>
            </a:r>
            <a:r>
              <a:rPr lang="en-US" sz="800" dirty="0" smtClean="0">
                <a:solidFill>
                  <a:schemeClr val="tx1"/>
                </a:solidFill>
                <a:latin typeface="+mj-lt"/>
              </a:rPr>
              <a:t>? Base : </a:t>
            </a:r>
            <a:r>
              <a:rPr lang="fr-CA" sz="800" dirty="0" smtClean="0">
                <a:solidFill>
                  <a:schemeClr val="tx1"/>
                </a:solidFill>
                <a:latin typeface="+mj-lt"/>
              </a:rPr>
              <a:t>Les répondants </a:t>
            </a:r>
            <a:r>
              <a:rPr lang="fr-CA" sz="800" dirty="0">
                <a:solidFill>
                  <a:schemeClr val="tx1"/>
                </a:solidFill>
                <a:latin typeface="+mj-lt"/>
              </a:rPr>
              <a:t>qui ont été incités par quelqu’un à faire des études en génie</a:t>
            </a:r>
            <a:r>
              <a:rPr lang="en-US" sz="800" dirty="0" smtClean="0">
                <a:solidFill>
                  <a:schemeClr val="tx1"/>
                </a:solidFill>
                <a:latin typeface="+mj-lt"/>
              </a:rPr>
              <a:t>. 2013 n=1095. Q33D. </a:t>
            </a:r>
            <a:r>
              <a:rPr lang="fr-CA" sz="800" dirty="0">
                <a:solidFill>
                  <a:schemeClr val="tx1"/>
                </a:solidFill>
                <a:latin typeface="+mj-lt"/>
              </a:rPr>
              <a:t>Veuillez indiquer le sexe de chacune des personnes indiquées. </a:t>
            </a:r>
            <a:r>
              <a:rPr lang="en-US" sz="800" dirty="0" smtClean="0">
                <a:solidFill>
                  <a:srgbClr val="1F497D"/>
                </a:solidFill>
                <a:latin typeface="Calibri"/>
              </a:rPr>
              <a:t>Base : </a:t>
            </a:r>
            <a:r>
              <a:rPr lang="fr-CA" sz="800" dirty="0" smtClean="0">
                <a:solidFill>
                  <a:srgbClr val="1F497D"/>
                </a:solidFill>
                <a:latin typeface="Calibri"/>
              </a:rPr>
              <a:t>Les répondants </a:t>
            </a:r>
            <a:r>
              <a:rPr lang="fr-CA" sz="800" dirty="0">
                <a:solidFill>
                  <a:srgbClr val="1F497D"/>
                </a:solidFill>
                <a:latin typeface="Calibri"/>
              </a:rPr>
              <a:t>qui ont été incités par quelqu’un à faire des études en </a:t>
            </a:r>
            <a:r>
              <a:rPr lang="fr-CA" sz="800" dirty="0" smtClean="0">
                <a:solidFill>
                  <a:srgbClr val="1F497D"/>
                </a:solidFill>
                <a:latin typeface="Calibri"/>
              </a:rPr>
              <a:t>génie,</a:t>
            </a:r>
            <a:r>
              <a:rPr lang="en-US" sz="800" dirty="0" smtClean="0">
                <a:solidFill>
                  <a:srgbClr val="1F497D"/>
                </a:solidFill>
                <a:latin typeface="Calibri"/>
              </a:rPr>
              <a:t> 2014 (n=929)</a:t>
            </a:r>
            <a:endParaRPr lang="en-US" sz="800" dirty="0" smtClean="0">
              <a:solidFill>
                <a:schemeClr val="tx1"/>
              </a:solidFill>
              <a:latin typeface="+mj-lt"/>
            </a:endParaRPr>
          </a:p>
          <a:p>
            <a:pPr algn="l">
              <a:defRPr/>
            </a:pPr>
            <a:endParaRPr lang="en-US" sz="800" dirty="0">
              <a:solidFill>
                <a:schemeClr val="tx1"/>
              </a:solidFill>
              <a:latin typeface="+mj-lt"/>
            </a:endParaRPr>
          </a:p>
        </p:txBody>
      </p:sp>
      <p:sp>
        <p:nvSpPr>
          <p:cNvPr id="55" name="Content Placeholder 33"/>
          <p:cNvSpPr txBox="1">
            <a:spLocks/>
          </p:cNvSpPr>
          <p:nvPr>
            <p:custDataLst>
              <p:tags r:id="rId8"/>
            </p:custDataLst>
          </p:nvPr>
        </p:nvSpPr>
        <p:spPr>
          <a:xfrm>
            <a:off x="342899" y="707212"/>
            <a:ext cx="8479341"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Un peu moins de la moitié des étudiants ont été incités par quelqu’un à faire des études en génie.   </a:t>
            </a:r>
          </a:p>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Parmi les étudiants qui y ont été encouragés, la moitié l’a été par un parent, trois sur dix par un autre membre de la famille, un quart par un professeur et un peu moins par un ami ou une connaissance.  </a:t>
            </a:r>
          </a:p>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Ce sont majoritairement des hommes qui ont incité les étudiants à faire des études en génie. </a:t>
            </a:r>
            <a:endParaRPr lang="fr-CA" sz="1400" b="0" dirty="0">
              <a:solidFill>
                <a:schemeClr val="tx1"/>
              </a:solidFill>
              <a:latin typeface="+mj-lt"/>
            </a:endParaRPr>
          </a:p>
        </p:txBody>
      </p:sp>
      <p:graphicFrame>
        <p:nvGraphicFramePr>
          <p:cNvPr id="64" name="Object 7"/>
          <p:cNvGraphicFramePr>
            <a:graphicFrameLocks noGrp="1" noChangeAspect="1"/>
          </p:cNvGraphicFramePr>
          <p:nvPr>
            <p:ph sz="half" idx="4294967295"/>
            <p:custDataLst>
              <p:tags r:id="rId9"/>
            </p:custDataLst>
            <p:extLst>
              <p:ext uri="{D42A27DB-BD31-4B8C-83A1-F6EECF244321}">
                <p14:modId xmlns:p14="http://schemas.microsoft.com/office/powerpoint/2010/main" val="3411532945"/>
              </p:ext>
            </p:extLst>
          </p:nvPr>
        </p:nvGraphicFramePr>
        <p:xfrm>
          <a:off x="6364498" y="1590847"/>
          <a:ext cx="2251075" cy="4543425"/>
        </p:xfrm>
        <a:graphic>
          <a:graphicData uri="http://schemas.openxmlformats.org/drawingml/2006/chart">
            <c:chart xmlns:c="http://schemas.openxmlformats.org/drawingml/2006/chart" xmlns:r="http://schemas.openxmlformats.org/officeDocument/2006/relationships" r:id="rId22"/>
          </a:graphicData>
        </a:graphic>
      </p:graphicFrame>
      <p:sp>
        <p:nvSpPr>
          <p:cNvPr id="34" name="Pentagon 33"/>
          <p:cNvSpPr/>
          <p:nvPr>
            <p:custDataLst>
              <p:tags r:id="rId10"/>
            </p:custDataLst>
          </p:nvPr>
        </p:nvSpPr>
        <p:spPr>
          <a:xfrm>
            <a:off x="4777005" y="2724564"/>
            <a:ext cx="1362075" cy="598765"/>
          </a:xfrm>
          <a:prstGeom prst="homePlate">
            <a:avLst>
              <a:gd name="adj" fmla="val 4650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Pentagon 35"/>
          <p:cNvSpPr/>
          <p:nvPr>
            <p:custDataLst>
              <p:tags r:id="rId11"/>
            </p:custDataLst>
          </p:nvPr>
        </p:nvSpPr>
        <p:spPr>
          <a:xfrm>
            <a:off x="4777005" y="3563178"/>
            <a:ext cx="1362075" cy="598765"/>
          </a:xfrm>
          <a:prstGeom prst="homePlate">
            <a:avLst>
              <a:gd name="adj" fmla="val 4650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Pentagon 36"/>
          <p:cNvSpPr/>
          <p:nvPr>
            <p:custDataLst>
              <p:tags r:id="rId12"/>
            </p:custDataLst>
          </p:nvPr>
        </p:nvSpPr>
        <p:spPr>
          <a:xfrm>
            <a:off x="4777419" y="4400550"/>
            <a:ext cx="1362075" cy="598765"/>
          </a:xfrm>
          <a:prstGeom prst="homePlate">
            <a:avLst>
              <a:gd name="adj" fmla="val 4650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Pentagon 37"/>
          <p:cNvSpPr/>
          <p:nvPr>
            <p:custDataLst>
              <p:tags r:id="rId13"/>
            </p:custDataLst>
          </p:nvPr>
        </p:nvSpPr>
        <p:spPr>
          <a:xfrm>
            <a:off x="4767894" y="5238750"/>
            <a:ext cx="1362075" cy="598765"/>
          </a:xfrm>
          <a:prstGeom prst="homePlate">
            <a:avLst>
              <a:gd name="adj" fmla="val 4650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ext Box 4"/>
          <p:cNvSpPr txBox="1">
            <a:spLocks noChangeArrowheads="1"/>
          </p:cNvSpPr>
          <p:nvPr>
            <p:custDataLst>
              <p:tags r:id="rId14"/>
            </p:custDataLst>
          </p:nvPr>
        </p:nvSpPr>
        <p:spPr bwMode="auto">
          <a:xfrm>
            <a:off x="3484880" y="5866410"/>
            <a:ext cx="2946400" cy="215444"/>
          </a:xfrm>
          <a:prstGeom prst="rect">
            <a:avLst/>
          </a:prstGeom>
          <a:noFill/>
          <a:ln w="25400" algn="ctr">
            <a:noFill/>
            <a:miter lim="800000"/>
            <a:headEnd/>
            <a:tailEnd/>
          </a:ln>
        </p:spPr>
        <p:txBody>
          <a:bodyPr wrap="square">
            <a:spAutoFit/>
          </a:bodyPr>
          <a:lstStyle/>
          <a:p>
            <a:pPr algn="r">
              <a:defRPr/>
            </a:pPr>
            <a:r>
              <a:rPr lang="fr-CA" sz="800" i="1" dirty="0">
                <a:solidFill>
                  <a:schemeClr val="tx1"/>
                </a:solidFill>
                <a:latin typeface="+mj-lt"/>
              </a:rPr>
              <a:t>Les réponses totalisant moins de 5 % ne sont pas </a:t>
            </a:r>
            <a:r>
              <a:rPr lang="fr-CA" sz="800" i="1" dirty="0" smtClean="0">
                <a:solidFill>
                  <a:schemeClr val="tx1"/>
                </a:solidFill>
                <a:latin typeface="+mj-lt"/>
              </a:rPr>
              <a:t>représentées.</a:t>
            </a:r>
            <a:endParaRPr lang="en-CA" sz="800" i="1" dirty="0">
              <a:solidFill>
                <a:schemeClr val="tx1"/>
              </a:solidFill>
              <a:latin typeface="+mj-lt"/>
            </a:endParaRPr>
          </a:p>
        </p:txBody>
      </p:sp>
      <p:sp>
        <p:nvSpPr>
          <p:cNvPr id="18" name="Pentagon 17"/>
          <p:cNvSpPr/>
          <p:nvPr>
            <p:custDataLst>
              <p:tags r:id="rId15"/>
            </p:custDataLst>
          </p:nvPr>
        </p:nvSpPr>
        <p:spPr>
          <a:xfrm>
            <a:off x="324802" y="2073583"/>
            <a:ext cx="2904173" cy="3426557"/>
          </a:xfrm>
          <a:prstGeom prst="homePlate">
            <a:avLst>
              <a:gd name="adj" fmla="val 23278"/>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extBox 1"/>
          <p:cNvSpPr txBox="1"/>
          <p:nvPr>
            <p:custDataLst>
              <p:tags r:id="rId16"/>
            </p:custDataLst>
          </p:nvPr>
        </p:nvSpPr>
        <p:spPr>
          <a:xfrm>
            <a:off x="829627" y="2277470"/>
            <a:ext cx="1590675" cy="307777"/>
          </a:xfrm>
          <a:prstGeom prst="rect">
            <a:avLst/>
          </a:prstGeom>
          <a:noFill/>
        </p:spPr>
        <p:txBody>
          <a:bodyPr wrap="square" rtlCol="0">
            <a:spAutoFit/>
          </a:bodyPr>
          <a:lstStyle/>
          <a:p>
            <a:r>
              <a:rPr lang="fr-CA" sz="1400" dirty="0" smtClean="0">
                <a:solidFill>
                  <a:schemeClr val="tx1"/>
                </a:solidFill>
                <a:latin typeface="+mn-lt"/>
              </a:rPr>
              <a:t>Oui %</a:t>
            </a:r>
            <a:endParaRPr lang="fr-CA" sz="1400" dirty="0">
              <a:solidFill>
                <a:schemeClr val="tx1"/>
              </a:solidFill>
              <a:latin typeface="+mn-lt"/>
            </a:endParaRPr>
          </a:p>
        </p:txBody>
      </p:sp>
      <p:graphicFrame>
        <p:nvGraphicFramePr>
          <p:cNvPr id="20" name="Chart 19"/>
          <p:cNvGraphicFramePr/>
          <p:nvPr>
            <p:custDataLst>
              <p:tags r:id="rId17"/>
            </p:custDataLst>
            <p:extLst>
              <p:ext uri="{D42A27DB-BD31-4B8C-83A1-F6EECF244321}">
                <p14:modId xmlns:p14="http://schemas.microsoft.com/office/powerpoint/2010/main" val="2927505132"/>
              </p:ext>
            </p:extLst>
          </p:nvPr>
        </p:nvGraphicFramePr>
        <p:xfrm>
          <a:off x="390524" y="2443956"/>
          <a:ext cx="2683382" cy="2741958"/>
        </p:xfrm>
        <a:graphic>
          <a:graphicData uri="http://schemas.openxmlformats.org/drawingml/2006/chart">
            <c:chart xmlns:c="http://schemas.openxmlformats.org/drawingml/2006/chart" xmlns:r="http://schemas.openxmlformats.org/officeDocument/2006/relationships" r:id="rId23"/>
          </a:graphicData>
        </a:graphic>
      </p:graphicFrame>
      <p:sp>
        <p:nvSpPr>
          <p:cNvPr id="22" name="Isosceles Triangle 21"/>
          <p:cNvSpPr/>
          <p:nvPr>
            <p:custDataLst>
              <p:tags r:id="rId18"/>
            </p:custDataLst>
          </p:nvPr>
        </p:nvSpPr>
        <p:spPr>
          <a:xfrm rot="10800000">
            <a:off x="1548871" y="3275704"/>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Tree>
    <p:extLst>
      <p:ext uri="{BB962C8B-B14F-4D97-AF65-F5344CB8AC3E}">
        <p14:creationId xmlns:p14="http://schemas.microsoft.com/office/powerpoint/2010/main" val="299553390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Object 7"/>
          <p:cNvGraphicFramePr>
            <a:graphicFrameLocks noGrp="1" noChangeAspect="1"/>
          </p:cNvGraphicFramePr>
          <p:nvPr>
            <p:ph sz="half" idx="4294967295"/>
            <p:custDataLst>
              <p:tags r:id="rId1"/>
            </p:custDataLst>
            <p:extLst>
              <p:ext uri="{D42A27DB-BD31-4B8C-83A1-F6EECF244321}">
                <p14:modId xmlns:p14="http://schemas.microsoft.com/office/powerpoint/2010/main" val="1984951295"/>
              </p:ext>
            </p:extLst>
          </p:nvPr>
        </p:nvGraphicFramePr>
        <p:xfrm>
          <a:off x="5654675" y="1629240"/>
          <a:ext cx="3848100" cy="4527395"/>
        </p:xfrm>
        <a:graphic>
          <a:graphicData uri="http://schemas.openxmlformats.org/drawingml/2006/chart">
            <c:chart xmlns:c="http://schemas.openxmlformats.org/drawingml/2006/chart" xmlns:r="http://schemas.openxmlformats.org/officeDocument/2006/relationships" r:id="rId16"/>
          </a:graphicData>
        </a:graphic>
      </p:graphicFrame>
      <p:sp>
        <p:nvSpPr>
          <p:cNvPr id="28677" name="Rectangle 2"/>
          <p:cNvSpPr>
            <a:spLocks noGrp="1" noChangeArrowheads="1"/>
          </p:cNvSpPr>
          <p:nvPr>
            <p:ph type="title"/>
            <p:custDataLst>
              <p:tags r:id="rId2"/>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Résidence permanente</a:t>
            </a:r>
          </a:p>
        </p:txBody>
      </p:sp>
      <p:graphicFrame>
        <p:nvGraphicFramePr>
          <p:cNvPr id="56" name="Object 26"/>
          <p:cNvGraphicFramePr>
            <a:graphicFrameLocks noGrp="1" noChangeAspect="1"/>
          </p:cNvGraphicFramePr>
          <p:nvPr>
            <p:ph idx="1"/>
            <p:custDataLst>
              <p:tags r:id="rId3"/>
            </p:custDataLst>
            <p:extLst>
              <p:ext uri="{D42A27DB-BD31-4B8C-83A1-F6EECF244321}">
                <p14:modId xmlns:p14="http://schemas.microsoft.com/office/powerpoint/2010/main" val="1082948189"/>
              </p:ext>
            </p:extLst>
          </p:nvPr>
        </p:nvGraphicFramePr>
        <p:xfrm>
          <a:off x="290938" y="1774592"/>
          <a:ext cx="5062111" cy="3483208"/>
        </p:xfrm>
        <a:graphic>
          <a:graphicData uri="http://schemas.openxmlformats.org/drawingml/2006/chart">
            <c:chart xmlns:c="http://schemas.openxmlformats.org/drawingml/2006/chart" xmlns:r="http://schemas.openxmlformats.org/officeDocument/2006/relationships" r:id="rId17"/>
          </a:graphicData>
        </a:graphic>
      </p:graphicFrame>
      <p:sp>
        <p:nvSpPr>
          <p:cNvPr id="28678" name="Slide Number Placeholder 4"/>
          <p:cNvSpPr>
            <a:spLocks noGrp="1"/>
          </p:cNvSpPr>
          <p:nvPr>
            <p:ph type="sldNum" sz="quarter" idx="11"/>
            <p:custDataLst>
              <p:tags r:id="rId4"/>
            </p:custDataLst>
          </p:nvPr>
        </p:nvSpPr>
        <p:spPr bwMode="auto">
          <a:noFill/>
          <a:ln>
            <a:miter lim="800000"/>
            <a:headEnd/>
            <a:tailEnd/>
          </a:ln>
        </p:spPr>
        <p:txBody>
          <a:bodyPr vert="horz" numCol="1" compatLnSpc="1">
            <a:prstTxWarp prst="textNoShape">
              <a:avLst/>
            </a:prstTxWarp>
          </a:bodyPr>
          <a:lstStyle/>
          <a:p>
            <a:fld id="{68D34426-FFFD-40FE-8E77-EBAF4587C9DA}" type="slidenum">
              <a:rPr lang="en-US"/>
              <a:pPr/>
              <a:t>52</a:t>
            </a:fld>
            <a:endParaRPr lang="en-US" dirty="0"/>
          </a:p>
        </p:txBody>
      </p:sp>
      <p:sp>
        <p:nvSpPr>
          <p:cNvPr id="28680" name="Text Box 4"/>
          <p:cNvSpPr txBox="1">
            <a:spLocks noChangeArrowheads="1"/>
          </p:cNvSpPr>
          <p:nvPr>
            <p:custDataLst>
              <p:tags r:id="rId5"/>
            </p:custDataLst>
          </p:nvPr>
        </p:nvSpPr>
        <p:spPr bwMode="auto">
          <a:xfrm>
            <a:off x="5982668" y="5947507"/>
            <a:ext cx="2925762" cy="214313"/>
          </a:xfrm>
          <a:prstGeom prst="rect">
            <a:avLst/>
          </a:prstGeom>
          <a:noFill/>
          <a:ln w="25400" algn="ctr">
            <a:noFill/>
            <a:miter lim="800000"/>
            <a:headEnd/>
            <a:tailEnd/>
          </a:ln>
        </p:spPr>
        <p:txBody>
          <a:bodyPr>
            <a:spAutoFit/>
          </a:bodyPr>
          <a:lstStyle/>
          <a:p>
            <a:pPr algn="r">
              <a:defRPr/>
            </a:pPr>
            <a:r>
              <a:rPr lang="fr-CA" sz="800" i="1" dirty="0">
                <a:solidFill>
                  <a:schemeClr val="tx1"/>
                </a:solidFill>
                <a:latin typeface="+mj-lt"/>
              </a:rPr>
              <a:t>Les réponses totalisant moins de </a:t>
            </a:r>
            <a:r>
              <a:rPr lang="fr-CA" sz="800" i="1" dirty="0" smtClean="0">
                <a:solidFill>
                  <a:schemeClr val="tx1"/>
                </a:solidFill>
                <a:latin typeface="+mj-lt"/>
              </a:rPr>
              <a:t>2 % </a:t>
            </a:r>
            <a:r>
              <a:rPr lang="fr-CA" sz="800" i="1" dirty="0">
                <a:solidFill>
                  <a:schemeClr val="tx1"/>
                </a:solidFill>
                <a:latin typeface="+mj-lt"/>
              </a:rPr>
              <a:t>ne sont pas </a:t>
            </a:r>
            <a:r>
              <a:rPr lang="fr-CA" sz="800" i="1" dirty="0" smtClean="0">
                <a:solidFill>
                  <a:schemeClr val="tx1"/>
                </a:solidFill>
                <a:latin typeface="+mj-lt"/>
              </a:rPr>
              <a:t>représentées.</a:t>
            </a:r>
            <a:endParaRPr lang="en-CA" sz="800" i="1" dirty="0">
              <a:solidFill>
                <a:schemeClr val="tx1"/>
              </a:solidFill>
              <a:latin typeface="+mj-lt"/>
            </a:endParaRPr>
          </a:p>
        </p:txBody>
      </p:sp>
      <p:sp>
        <p:nvSpPr>
          <p:cNvPr id="28681" name="Text Box 5"/>
          <p:cNvSpPr txBox="1">
            <a:spLocks noChangeArrowheads="1"/>
          </p:cNvSpPr>
          <p:nvPr>
            <p:custDataLst>
              <p:tags r:id="rId6"/>
            </p:custDataLst>
          </p:nvPr>
        </p:nvSpPr>
        <p:spPr bwMode="auto">
          <a:xfrm>
            <a:off x="323384" y="6110598"/>
            <a:ext cx="8597592" cy="584775"/>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Q34. </a:t>
            </a:r>
            <a:r>
              <a:rPr lang="fr-CA" sz="800" dirty="0">
                <a:solidFill>
                  <a:schemeClr val="tx1"/>
                </a:solidFill>
                <a:latin typeface="+mj-lt"/>
              </a:rPr>
              <a:t>Nous désirons connaître votre lieu de résidence à des fins statistiques seulement</a:t>
            </a:r>
            <a:r>
              <a:rPr lang="en-US" sz="800" dirty="0" smtClean="0">
                <a:solidFill>
                  <a:schemeClr val="tx1"/>
                </a:solidFill>
                <a:latin typeface="+mj-lt"/>
              </a:rPr>
              <a:t>. </a:t>
            </a:r>
            <a:r>
              <a:rPr lang="fr-CA" sz="800" dirty="0">
                <a:solidFill>
                  <a:schemeClr val="tx1"/>
                </a:solidFill>
                <a:latin typeface="+mj-lt"/>
              </a:rPr>
              <a:t>Veuillez sélectionner l’énoncé qui correspond le mieux à votre statut </a:t>
            </a:r>
            <a:r>
              <a:rPr lang="fr-CA" sz="800" dirty="0" smtClean="0">
                <a:solidFill>
                  <a:schemeClr val="tx1"/>
                </a:solidFill>
                <a:latin typeface="+mj-lt"/>
              </a:rPr>
              <a:t>actuel </a:t>
            </a:r>
            <a:r>
              <a:rPr lang="en-US" sz="800" dirty="0" smtClean="0">
                <a:solidFill>
                  <a:schemeClr val="tx1"/>
                </a:solidFill>
                <a:latin typeface="+mj-lt"/>
              </a:rPr>
              <a:t>: </a:t>
            </a:r>
            <a:br>
              <a:rPr lang="en-US" sz="800" dirty="0" smtClean="0">
                <a:solidFill>
                  <a:schemeClr val="tx1"/>
                </a:solidFill>
                <a:latin typeface="+mj-lt"/>
              </a:rPr>
            </a:br>
            <a:r>
              <a:rPr lang="fr-CA" sz="800" dirty="0" smtClean="0">
                <a:solidFill>
                  <a:schemeClr val="tx1"/>
                </a:solidFill>
                <a:latin typeface="+mj-lt"/>
              </a:rPr>
              <a:t>Base : Tous les répondants, 2013 n=2501; 2014 (n=2046)</a:t>
            </a:r>
            <a:br>
              <a:rPr lang="fr-CA" sz="800" dirty="0" smtClean="0">
                <a:solidFill>
                  <a:schemeClr val="tx1"/>
                </a:solidFill>
                <a:latin typeface="+mj-lt"/>
              </a:rPr>
            </a:br>
            <a:r>
              <a:rPr lang="en-US" sz="800" dirty="0" smtClean="0">
                <a:solidFill>
                  <a:schemeClr val="tx1"/>
                </a:solidFill>
                <a:latin typeface="+mj-lt"/>
              </a:rPr>
              <a:t>Q35</a:t>
            </a:r>
            <a:r>
              <a:rPr lang="en-US" sz="800" dirty="0">
                <a:solidFill>
                  <a:schemeClr val="tx1"/>
                </a:solidFill>
                <a:latin typeface="+mj-lt"/>
              </a:rPr>
              <a:t>. </a:t>
            </a:r>
            <a:r>
              <a:rPr lang="fr-CA" sz="800" dirty="0">
                <a:solidFill>
                  <a:schemeClr val="tx1"/>
                </a:solidFill>
                <a:latin typeface="+mj-lt"/>
              </a:rPr>
              <a:t>Vous étudiez dans une université du [province/territoire</a:t>
            </a:r>
            <a:r>
              <a:rPr lang="fr-CA" sz="800" dirty="0" smtClean="0">
                <a:solidFill>
                  <a:schemeClr val="tx1"/>
                </a:solidFill>
                <a:latin typeface="+mj-lt"/>
              </a:rPr>
              <a:t>], mais </a:t>
            </a:r>
            <a:r>
              <a:rPr lang="fr-CA" sz="800" dirty="0">
                <a:solidFill>
                  <a:schemeClr val="tx1"/>
                </a:solidFill>
                <a:latin typeface="+mj-lt"/>
              </a:rPr>
              <a:t>votre lieu de résidence principale est situé dans une autre province ou un autre territoire. Veuillez sélectionner votre province ou territoire de résidence</a:t>
            </a:r>
            <a:r>
              <a:rPr lang="en-US" sz="800" dirty="0" smtClean="0">
                <a:solidFill>
                  <a:schemeClr val="tx1"/>
                </a:solidFill>
                <a:latin typeface="+mj-lt"/>
              </a:rPr>
              <a:t>. Base</a:t>
            </a:r>
            <a:r>
              <a:rPr lang="fr-CA" sz="800" dirty="0" smtClean="0">
                <a:solidFill>
                  <a:schemeClr val="tx1"/>
                </a:solidFill>
                <a:latin typeface="+mj-lt"/>
              </a:rPr>
              <a:t> : Les répondants qui ne sont pas résidents permanents, 2013 (n=195); 2014 (n=202</a:t>
            </a:r>
            <a:r>
              <a:rPr lang="en-US" sz="800" dirty="0" smtClean="0">
                <a:solidFill>
                  <a:schemeClr val="tx1"/>
                </a:solidFill>
                <a:latin typeface="+mj-lt"/>
              </a:rPr>
              <a:t>)</a:t>
            </a:r>
            <a:endParaRPr lang="en-US" sz="800" dirty="0">
              <a:solidFill>
                <a:schemeClr val="tx1"/>
              </a:solidFill>
              <a:latin typeface="+mj-lt"/>
            </a:endParaRPr>
          </a:p>
        </p:txBody>
      </p:sp>
      <p:sp>
        <p:nvSpPr>
          <p:cNvPr id="55" name="Content Placeholder 33"/>
          <p:cNvSpPr txBox="1">
            <a:spLocks/>
          </p:cNvSpPr>
          <p:nvPr>
            <p:custDataLst>
              <p:tags r:id="rId7"/>
            </p:custDataLst>
          </p:nvPr>
        </p:nvSpPr>
        <p:spPr>
          <a:xfrm>
            <a:off x="221629" y="625555"/>
            <a:ext cx="8601076" cy="1292662"/>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Huit étudiants sur dix sont des résidents permanents de la province ou du territoire où ils étudient, tandis qu’un sur dix réside dans autre province ou un autre territoire ou vient de l’étranger. </a:t>
            </a:r>
          </a:p>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Parmi ceux qui résident dans une autre province ou un autre territoire, environ la moitié vient de l’Ouest du Canada, soit de l’Alberta (33 %) ou de la Colombie-Britannique (16 %). Comparativement à 2013, les étudiants qui étudient dans une autre province ou un autre territoire que leur lieu de résidence sont moins susceptibles d’être originaires de la Colombie-Britannique et plus susceptibles de venir de la Nouvelle-Écosse. </a:t>
            </a:r>
            <a:endParaRPr lang="fr-CA" sz="1400" b="0" dirty="0">
              <a:solidFill>
                <a:schemeClr val="tx1"/>
              </a:solidFill>
              <a:latin typeface="+mj-lt"/>
            </a:endParaRPr>
          </a:p>
        </p:txBody>
      </p:sp>
      <p:sp>
        <p:nvSpPr>
          <p:cNvPr id="59" name="Rectangle 58"/>
          <p:cNvSpPr/>
          <p:nvPr>
            <p:custDataLst>
              <p:tags r:id="rId8"/>
            </p:custDataLst>
          </p:nvPr>
        </p:nvSpPr>
        <p:spPr>
          <a:xfrm>
            <a:off x="2053682" y="2682332"/>
            <a:ext cx="1544541" cy="2196791"/>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Arrow Connector 60"/>
          <p:cNvCxnSpPr/>
          <p:nvPr>
            <p:custDataLst>
              <p:tags r:id="rId9"/>
            </p:custDataLst>
          </p:nvPr>
        </p:nvCxnSpPr>
        <p:spPr>
          <a:xfrm flipV="1">
            <a:off x="2952053" y="2675697"/>
            <a:ext cx="2601022" cy="5807"/>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custDataLst>
              <p:tags r:id="rId10"/>
            </p:custDataLst>
          </p:nvPr>
        </p:nvSpPr>
        <p:spPr>
          <a:xfrm>
            <a:off x="2165291" y="2227464"/>
            <a:ext cx="2865864" cy="461665"/>
          </a:xfrm>
          <a:prstGeom prst="rect">
            <a:avLst/>
          </a:prstGeom>
          <a:noFill/>
        </p:spPr>
        <p:txBody>
          <a:bodyPr wrap="square" rtlCol="0">
            <a:spAutoFit/>
          </a:bodyPr>
          <a:lstStyle/>
          <a:p>
            <a:pPr algn="r"/>
            <a:r>
              <a:rPr lang="fr-CA" sz="1200" i="1" dirty="0" smtClean="0">
                <a:latin typeface="+mn-lt"/>
              </a:rPr>
              <a:t>Résident d’une autre province ou d’un autre territoire :</a:t>
            </a:r>
            <a:endParaRPr lang="fr-CA" sz="1200" i="1" dirty="0">
              <a:latin typeface="+mn-lt"/>
            </a:endParaRPr>
          </a:p>
        </p:txBody>
      </p:sp>
      <p:graphicFrame>
        <p:nvGraphicFramePr>
          <p:cNvPr id="22" name="Table 21"/>
          <p:cNvGraphicFramePr>
            <a:graphicFrameLocks noGrp="1"/>
          </p:cNvGraphicFramePr>
          <p:nvPr>
            <p:custDataLst>
              <p:tags r:id="rId11"/>
            </p:custDataLst>
            <p:extLst>
              <p:ext uri="{D42A27DB-BD31-4B8C-83A1-F6EECF244321}">
                <p14:modId xmlns:p14="http://schemas.microsoft.com/office/powerpoint/2010/main" val="3950770356"/>
              </p:ext>
            </p:extLst>
          </p:nvPr>
        </p:nvGraphicFramePr>
        <p:xfrm>
          <a:off x="523875" y="4883150"/>
          <a:ext cx="4543425" cy="1053465"/>
        </p:xfrm>
        <a:graphic>
          <a:graphicData uri="http://schemas.openxmlformats.org/drawingml/2006/table">
            <a:tbl>
              <a:tblPr/>
              <a:tblGrid>
                <a:gridCol w="1343025"/>
                <a:gridCol w="1828800"/>
                <a:gridCol w="1371600"/>
              </a:tblGrid>
              <a:tr h="596062">
                <a:tc>
                  <a:txBody>
                    <a:bodyPr/>
                    <a:lstStyle/>
                    <a:p>
                      <a:pPr algn="ctr" fontAlgn="ctr"/>
                      <a:r>
                        <a:rPr lang="fr-CA" sz="1000" b="1" i="0" u="none" strike="noStrike" kern="1200" dirty="0" smtClean="0">
                          <a:solidFill>
                            <a:schemeClr val="tx1"/>
                          </a:solidFill>
                          <a:latin typeface="+mn-lt"/>
                          <a:ea typeface="+mn-ea"/>
                          <a:cs typeface="+mn-cs"/>
                        </a:rPr>
                        <a:t>Mon lieu de résidence est [province/territoire]</a:t>
                      </a:r>
                      <a:endParaRPr lang="en-US" sz="1000" b="1" i="0" u="none" strike="noStrike" kern="1200" dirty="0" smtClean="0">
                        <a:solidFill>
                          <a:schemeClr val="tx1"/>
                        </a:solidFill>
                        <a:latin typeface="+mn-lt"/>
                        <a:ea typeface="+mn-ea"/>
                        <a:cs typeface="+mn-cs"/>
                      </a:endParaRPr>
                    </a:p>
                    <a:p>
                      <a:pPr algn="l" fontAlgn="ctr"/>
                      <a:r>
                        <a:rPr lang="en-US" sz="800" b="0" i="0" u="none" strike="noStrike" kern="1200" dirty="0" smtClean="0">
                          <a:solidFill>
                            <a:schemeClr val="tx2"/>
                          </a:solidFill>
                          <a:latin typeface="Arial Narrow" pitchFamily="34" charset="0"/>
                          <a:ea typeface="+mn-ea"/>
                          <a:cs typeface="+mn-cs"/>
                        </a:rPr>
                        <a:t>       (n=1675)               (n=2154)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1000" b="1" i="0" u="none" strike="noStrike" kern="1200" noProof="0" dirty="0" smtClean="0">
                          <a:solidFill>
                            <a:schemeClr val="tx1"/>
                          </a:solidFill>
                          <a:latin typeface="+mn-lt"/>
                          <a:ea typeface="+mn-ea"/>
                          <a:cs typeface="+mn-cs"/>
                        </a:rPr>
                        <a:t>J’étudie dans une université du [province/territoire],</a:t>
                      </a:r>
                      <a:r>
                        <a:rPr lang="fr-CA" sz="1000" b="1" i="0" u="none" strike="noStrike" kern="1200" baseline="0" noProof="0" dirty="0" smtClean="0">
                          <a:solidFill>
                            <a:schemeClr val="tx1"/>
                          </a:solidFill>
                          <a:latin typeface="+mn-lt"/>
                          <a:ea typeface="+mn-ea"/>
                          <a:cs typeface="+mn-cs"/>
                        </a:rPr>
                        <a:t> mais mon lieu de résidence principale est situé dans une autre province ou un autre territoire</a:t>
                      </a:r>
                      <a:endParaRPr lang="fr-CA" sz="1050" b="1" i="0" u="none" strike="noStrike" kern="1200" noProof="0" dirty="0" smtClean="0">
                        <a:solidFill>
                          <a:schemeClr val="tx1"/>
                        </a:solidFill>
                        <a:latin typeface="+mn-lt"/>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smtClean="0">
                          <a:solidFill>
                            <a:schemeClr val="tx2"/>
                          </a:solidFill>
                          <a:latin typeface="Arial Narrow" pitchFamily="34" charset="0"/>
                          <a:ea typeface="+mn-ea"/>
                          <a:cs typeface="+mn-cs"/>
                        </a:rPr>
                        <a:t>                    (n=202)                (n=195)</a:t>
                      </a:r>
                      <a:endParaRPr lang="en-US" sz="900" b="0" i="0" u="none" strike="noStrike" kern="1200" dirty="0" smtClean="0">
                        <a:solidFill>
                          <a:schemeClr val="tx2"/>
                        </a:solidFill>
                        <a:latin typeface="Arial Narrow" pitchFamily="34" charset="0"/>
                        <a:ea typeface="+mn-ea"/>
                        <a:cs typeface="+mn-cs"/>
                      </a:endParaRPr>
                    </a:p>
                    <a:p>
                      <a:pPr algn="ctr" fontAlgn="ctr"/>
                      <a:endParaRPr lang="en-US" sz="1050" b="1" i="0" u="none" strike="noStrike" kern="1200" dirty="0" smtClean="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1000" b="1" i="0" u="none" strike="noStrike" kern="1200" dirty="0" smtClean="0">
                          <a:solidFill>
                            <a:schemeClr val="tx1"/>
                          </a:solidFill>
                          <a:latin typeface="+mn-lt"/>
                          <a:ea typeface="+mn-ea"/>
                          <a:cs typeface="+mn-cs"/>
                        </a:rPr>
                        <a:t>Je suis un étudiant étranger qui étudie dans une université du [province/territoire]</a:t>
                      </a:r>
                      <a:r>
                        <a:rPr lang="en-US" sz="800" b="0" i="0" u="none" strike="noStrike" kern="1200" dirty="0" smtClean="0">
                          <a:solidFill>
                            <a:schemeClr val="tx2"/>
                          </a:solidFill>
                          <a:latin typeface="Arial Narrow" pitchFamily="34" charset="0"/>
                          <a:ea typeface="+mn-ea"/>
                          <a:cs typeface="+mn-cs"/>
                        </a:rPr>
                        <a:t>            (n=169)                (n=152)</a:t>
                      </a:r>
                    </a:p>
                    <a:p>
                      <a:pPr algn="ctr" fontAlgn="ctr"/>
                      <a:endParaRPr lang="en-US" sz="1050" b="1" i="0" u="none" strike="noStrike" kern="1200" dirty="0" smtClean="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3" name="Table 22"/>
          <p:cNvGraphicFramePr>
            <a:graphicFrameLocks noGrp="1"/>
          </p:cNvGraphicFramePr>
          <p:nvPr>
            <p:custDataLst>
              <p:tags r:id="rId12"/>
            </p:custDataLst>
            <p:extLst>
              <p:ext uri="{D42A27DB-BD31-4B8C-83A1-F6EECF244321}">
                <p14:modId xmlns:p14="http://schemas.microsoft.com/office/powerpoint/2010/main" val="3599114657"/>
              </p:ext>
            </p:extLst>
          </p:nvPr>
        </p:nvGraphicFramePr>
        <p:xfrm>
          <a:off x="5238750" y="2076453"/>
          <a:ext cx="1600200" cy="3918981"/>
        </p:xfrm>
        <a:graphic>
          <a:graphicData uri="http://schemas.openxmlformats.org/drawingml/2006/table">
            <a:tbl>
              <a:tblPr/>
              <a:tblGrid>
                <a:gridCol w="1600200"/>
              </a:tblGrid>
              <a:tr h="388664">
                <a:tc>
                  <a:txBody>
                    <a:bodyPr/>
                    <a:lstStyle/>
                    <a:p>
                      <a:pPr algn="r" fontAlgn="ctr"/>
                      <a:r>
                        <a:rPr lang="fr-CA" sz="1000" b="1" i="0" u="none" strike="noStrike" noProof="0" dirty="0" smtClean="0">
                          <a:latin typeface="+mn-lt"/>
                        </a:rPr>
                        <a:t>Alberta</a:t>
                      </a:r>
                      <a:br>
                        <a:rPr lang="fr-CA" sz="1000" b="1" i="0" u="none" strike="noStrike" noProof="0" dirty="0" smtClean="0">
                          <a:latin typeface="+mn-lt"/>
                        </a:rPr>
                      </a:br>
                      <a:r>
                        <a:rPr lang="fr-CA" sz="700" b="1" i="0" u="none" strike="noStrike" kern="1200" noProof="0" dirty="0" smtClean="0">
                          <a:solidFill>
                            <a:srgbClr val="969696"/>
                          </a:solidFill>
                          <a:latin typeface="Arial Narrow" pitchFamily="34" charset="0"/>
                          <a:ea typeface="+mn-ea"/>
                          <a:cs typeface="+mn-cs"/>
                        </a:rPr>
                        <a:t>(n=67)</a:t>
                      </a:r>
                    </a:p>
                    <a:p>
                      <a:pPr algn="r" fontAlgn="ctr"/>
                      <a:r>
                        <a:rPr lang="fr-CA" sz="700" b="1" i="0" u="none" strike="noStrike" noProof="0" dirty="0" smtClean="0">
                          <a:solidFill>
                            <a:srgbClr val="969696"/>
                          </a:solidFill>
                          <a:latin typeface="Arial Narrow" pitchFamily="34" charset="0"/>
                        </a:rPr>
                        <a:t>(n=57)</a:t>
                      </a:r>
                      <a:endParaRPr lang="fr-CA" sz="900" b="1" i="0" u="none" strike="noStrike" noProof="0" dirty="0">
                        <a:solidFill>
                          <a:srgbClr val="969696"/>
                        </a:solidFill>
                        <a:latin typeface="Arial Narrow" pitchFamily="34" charset="0"/>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88664">
                <a:tc>
                  <a:txBody>
                    <a:bodyPr/>
                    <a:lstStyle/>
                    <a:p>
                      <a:pPr algn="r" fontAlgn="ctr"/>
                      <a:r>
                        <a:rPr lang="fr-CA" sz="1000" b="1" i="0" u="none" strike="noStrike" noProof="0" dirty="0" smtClean="0">
                          <a:latin typeface="+mn-lt"/>
                        </a:rPr>
                        <a:t>Colombie-Britannique</a:t>
                      </a:r>
                      <a:br>
                        <a:rPr lang="fr-CA" sz="1000" b="1" i="0" u="none" strike="noStrike" noProof="0" dirty="0" smtClean="0">
                          <a:latin typeface="+mn-lt"/>
                        </a:rPr>
                      </a:br>
                      <a:r>
                        <a:rPr lang="fr-CA" sz="700" b="1" i="0" u="none" strike="noStrike" kern="1200" noProof="0" dirty="0" smtClean="0">
                          <a:solidFill>
                            <a:srgbClr val="969696"/>
                          </a:solidFill>
                          <a:latin typeface="Arial Narrow" pitchFamily="34" charset="0"/>
                          <a:ea typeface="+mn-ea"/>
                          <a:cs typeface="+mn-cs"/>
                        </a:rPr>
                        <a:t>(n=33)</a:t>
                      </a:r>
                    </a:p>
                    <a:p>
                      <a:pPr algn="r" fontAlgn="ctr"/>
                      <a:r>
                        <a:rPr lang="fr-CA" sz="700" b="1" i="0" u="none" strike="noStrike" kern="1200" noProof="0" dirty="0" smtClean="0">
                          <a:solidFill>
                            <a:srgbClr val="969696"/>
                          </a:solidFill>
                          <a:latin typeface="Arial Narrow" pitchFamily="34" charset="0"/>
                          <a:ea typeface="+mn-ea"/>
                          <a:cs typeface="+mn-cs"/>
                        </a:rPr>
                        <a:t>(n=49)</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88664">
                <a:tc>
                  <a:txBody>
                    <a:bodyPr/>
                    <a:lstStyle/>
                    <a:p>
                      <a:pPr marL="0" algn="r" defTabSz="914400" rtl="0" eaLnBrk="1" fontAlgn="ctr" latinLnBrk="0" hangingPunct="1"/>
                      <a:r>
                        <a:rPr lang="fr-CA" sz="1000" b="1" i="0" u="none" strike="noStrike" noProof="0" dirty="0" smtClean="0">
                          <a:latin typeface="+mn-lt"/>
                        </a:rPr>
                        <a:t>Ontario</a:t>
                      </a:r>
                      <a:br>
                        <a:rPr lang="fr-CA" sz="1000" b="1" i="0" u="none" strike="noStrike" noProof="0" dirty="0" smtClean="0">
                          <a:latin typeface="+mn-lt"/>
                        </a:rPr>
                      </a:br>
                      <a:r>
                        <a:rPr lang="fr-CA" sz="700" b="1" i="0" u="none" strike="noStrike" kern="1200" noProof="0" dirty="0" smtClean="0">
                          <a:solidFill>
                            <a:srgbClr val="969696"/>
                          </a:solidFill>
                          <a:latin typeface="Arial Narrow" pitchFamily="34" charset="0"/>
                          <a:ea typeface="+mn-ea"/>
                          <a:cs typeface="+mn-cs"/>
                        </a:rPr>
                        <a:t>(n=27)</a:t>
                      </a:r>
                    </a:p>
                    <a:p>
                      <a:pPr marL="0" algn="r" defTabSz="914400" rtl="0" eaLnBrk="1" fontAlgn="ctr" latinLnBrk="0" hangingPunct="1"/>
                      <a:r>
                        <a:rPr lang="fr-CA" sz="700" b="1" i="0" u="none" strike="noStrike" kern="1200" noProof="0" dirty="0" smtClean="0">
                          <a:solidFill>
                            <a:srgbClr val="969696"/>
                          </a:solidFill>
                          <a:latin typeface="Arial Narrow" pitchFamily="34" charset="0"/>
                          <a:ea typeface="+mn-ea"/>
                          <a:cs typeface="+mn-cs"/>
                        </a:rPr>
                        <a:t>(n=26)</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88664">
                <a:tc>
                  <a:txBody>
                    <a:bodyPr/>
                    <a:lstStyle/>
                    <a:p>
                      <a:pPr marL="0" algn="r" defTabSz="914400" rtl="0" eaLnBrk="1" fontAlgn="ctr" latinLnBrk="0" hangingPunct="1"/>
                      <a:r>
                        <a:rPr lang="fr-CA" sz="1000" b="1" i="0" u="none" strike="noStrike" noProof="0" dirty="0" smtClean="0">
                          <a:latin typeface="+mn-lt"/>
                        </a:rPr>
                        <a:t>Nouvelle-Écosse</a:t>
                      </a:r>
                    </a:p>
                    <a:p>
                      <a:pPr marL="0" algn="r" defTabSz="914400" rtl="0" eaLnBrk="1" fontAlgn="ctr" latinLnBrk="0" hangingPunct="1"/>
                      <a:r>
                        <a:rPr lang="fr-CA" sz="700" b="1" i="0" u="none" strike="noStrike" kern="1200" noProof="0" dirty="0" smtClean="0">
                          <a:solidFill>
                            <a:srgbClr val="969696"/>
                          </a:solidFill>
                          <a:latin typeface="Arial Narrow" pitchFamily="34" charset="0"/>
                          <a:ea typeface="+mn-ea"/>
                          <a:cs typeface="+mn-cs"/>
                        </a:rPr>
                        <a:t>(n=25)</a:t>
                      </a:r>
                    </a:p>
                    <a:p>
                      <a:pPr algn="r" fontAlgn="ctr"/>
                      <a:r>
                        <a:rPr lang="fr-CA" sz="700" b="1" i="0" u="none" strike="noStrike" kern="1200" noProof="0" dirty="0" smtClean="0">
                          <a:solidFill>
                            <a:srgbClr val="969696"/>
                          </a:solidFill>
                          <a:latin typeface="Arial Narrow" pitchFamily="34" charset="0"/>
                          <a:ea typeface="+mn-ea"/>
                          <a:cs typeface="+mn-cs"/>
                        </a:rPr>
                        <a:t>(n=18)</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88664">
                <a:tc>
                  <a:txBody>
                    <a:bodyPr/>
                    <a:lstStyle/>
                    <a:p>
                      <a:pPr algn="r" fontAlgn="ctr"/>
                      <a:r>
                        <a:rPr lang="fr-CA" sz="1000" b="1" i="0" u="none" strike="noStrike" noProof="0" dirty="0" smtClean="0">
                          <a:latin typeface="+mn-lt"/>
                        </a:rPr>
                        <a:t>Québec</a:t>
                      </a:r>
                    </a:p>
                    <a:p>
                      <a:pPr algn="r" fontAlgn="ctr"/>
                      <a:r>
                        <a:rPr lang="fr-CA" sz="700" b="1" i="0" u="none" strike="noStrike" kern="1200" noProof="0" dirty="0" smtClean="0">
                          <a:solidFill>
                            <a:srgbClr val="969696"/>
                          </a:solidFill>
                          <a:latin typeface="Arial Narrow" pitchFamily="34" charset="0"/>
                          <a:ea typeface="+mn-ea"/>
                          <a:cs typeface="+mn-cs"/>
                        </a:rPr>
                        <a:t>(n=19)</a:t>
                      </a:r>
                    </a:p>
                    <a:p>
                      <a:pPr algn="r" fontAlgn="ctr"/>
                      <a:r>
                        <a:rPr lang="fr-CA" sz="700" b="1" i="0" u="none" strike="noStrike" kern="1200" noProof="0" dirty="0" smtClean="0">
                          <a:solidFill>
                            <a:srgbClr val="969696"/>
                          </a:solidFill>
                          <a:latin typeface="Arial Narrow" pitchFamily="34" charset="0"/>
                          <a:ea typeface="+mn-ea"/>
                          <a:cs typeface="+mn-cs"/>
                        </a:rPr>
                        <a:t>(n=11)</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88664">
                <a:tc>
                  <a:txBody>
                    <a:bodyPr/>
                    <a:lstStyle/>
                    <a:p>
                      <a:pPr marL="0" algn="r" defTabSz="914400" rtl="0" eaLnBrk="1" fontAlgn="ctr" latinLnBrk="0" hangingPunct="1"/>
                      <a:r>
                        <a:rPr lang="fr-CA" sz="1000" b="1" i="0" u="none" strike="noStrike" noProof="0" dirty="0" smtClean="0">
                          <a:latin typeface="+mn-lt"/>
                        </a:rPr>
                        <a:t>Île-du-Prince-Édouard</a:t>
                      </a:r>
                      <a:br>
                        <a:rPr lang="fr-CA" sz="1000" b="1" i="0" u="none" strike="noStrike" noProof="0" dirty="0" smtClean="0">
                          <a:latin typeface="+mn-lt"/>
                        </a:rPr>
                      </a:br>
                      <a:r>
                        <a:rPr lang="fr-CA" sz="700" b="1" i="0" u="none" strike="noStrike" kern="1200" noProof="0" dirty="0" smtClean="0">
                          <a:solidFill>
                            <a:srgbClr val="969696"/>
                          </a:solidFill>
                          <a:latin typeface="Arial Narrow" pitchFamily="34" charset="0"/>
                          <a:ea typeface="+mn-ea"/>
                          <a:cs typeface="+mn-cs"/>
                        </a:rPr>
                        <a:t>(n=8)</a:t>
                      </a:r>
                    </a:p>
                    <a:p>
                      <a:pPr algn="r" fontAlgn="ctr"/>
                      <a:r>
                        <a:rPr lang="fr-CA" sz="700" b="1" i="0" u="none" strike="noStrike" kern="1200" noProof="0" dirty="0" smtClean="0">
                          <a:solidFill>
                            <a:srgbClr val="969696"/>
                          </a:solidFill>
                          <a:latin typeface="Arial Narrow" pitchFamily="34" charset="0"/>
                          <a:ea typeface="+mn-ea"/>
                          <a:cs typeface="+mn-cs"/>
                        </a:rPr>
                        <a:t>(n=10)</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88664">
                <a:tc>
                  <a:txBody>
                    <a:bodyPr/>
                    <a:lstStyle/>
                    <a:p>
                      <a:pPr marL="0" algn="r" defTabSz="914400" rtl="0" eaLnBrk="1" fontAlgn="ctr" latinLnBrk="0" hangingPunct="1"/>
                      <a:r>
                        <a:rPr lang="fr-CA" sz="1000" b="1" i="0" u="none" strike="noStrike" noProof="0" dirty="0" smtClean="0">
                          <a:latin typeface="+mn-lt"/>
                        </a:rPr>
                        <a:t>Manitoba</a:t>
                      </a:r>
                      <a:br>
                        <a:rPr lang="fr-CA" sz="1000" b="1" i="0" u="none" strike="noStrike" noProof="0" dirty="0" smtClean="0">
                          <a:latin typeface="+mn-lt"/>
                        </a:rPr>
                      </a:br>
                      <a:r>
                        <a:rPr lang="fr-CA" sz="700" b="1" i="0" u="none" strike="noStrike" kern="1200" noProof="0" dirty="0" smtClean="0">
                          <a:solidFill>
                            <a:srgbClr val="969696"/>
                          </a:solidFill>
                          <a:latin typeface="Arial Narrow" pitchFamily="34" charset="0"/>
                          <a:ea typeface="+mn-ea"/>
                          <a:cs typeface="+mn-cs"/>
                        </a:rPr>
                        <a:t>(n=8)</a:t>
                      </a:r>
                    </a:p>
                    <a:p>
                      <a:pPr marL="0" algn="r" defTabSz="914400" rtl="0" eaLnBrk="1" fontAlgn="ctr" latinLnBrk="0" hangingPunct="1"/>
                      <a:r>
                        <a:rPr lang="fr-CA" sz="700" b="1" i="0" u="none" strike="noStrike" kern="1200" noProof="0" dirty="0" smtClean="0">
                          <a:solidFill>
                            <a:srgbClr val="969696"/>
                          </a:solidFill>
                          <a:latin typeface="Arial Narrow" pitchFamily="34" charset="0"/>
                          <a:ea typeface="+mn-ea"/>
                          <a:cs typeface="+mn-cs"/>
                        </a:rPr>
                        <a:t>(n=9)</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88664">
                <a:tc>
                  <a:txBody>
                    <a:bodyPr/>
                    <a:lstStyle/>
                    <a:p>
                      <a:pPr marL="0" algn="r" defTabSz="914400" rtl="0" eaLnBrk="1" fontAlgn="ctr" latinLnBrk="0" hangingPunct="1"/>
                      <a:r>
                        <a:rPr lang="fr-CA" sz="1000" b="1" i="0" u="none" strike="noStrike" noProof="0" dirty="0" smtClean="0">
                          <a:latin typeface="+mn-lt"/>
                        </a:rPr>
                        <a:t>Nouveau-</a:t>
                      </a:r>
                      <a:r>
                        <a:rPr lang="fr-CA" sz="1000" b="1" i="0" u="none" strike="noStrike" baseline="0" noProof="0" dirty="0" smtClean="0">
                          <a:latin typeface="+mn-lt"/>
                        </a:rPr>
                        <a:t>Brunswick</a:t>
                      </a:r>
                    </a:p>
                    <a:p>
                      <a:pPr marL="0" algn="r" defTabSz="914400" rtl="0" eaLnBrk="1" fontAlgn="ctr" latinLnBrk="0" hangingPunct="1"/>
                      <a:r>
                        <a:rPr lang="fr-CA" sz="1000" b="1" i="0" u="none" strike="noStrike" noProof="0" dirty="0" smtClean="0">
                          <a:latin typeface="+mn-lt"/>
                        </a:rPr>
                        <a:t> </a:t>
                      </a:r>
                      <a:r>
                        <a:rPr lang="fr-CA" sz="700" b="1" i="0" u="none" strike="noStrike" kern="1200" noProof="0" dirty="0" smtClean="0">
                          <a:solidFill>
                            <a:srgbClr val="969696"/>
                          </a:solidFill>
                          <a:latin typeface="Arial Narrow" pitchFamily="34" charset="0"/>
                          <a:ea typeface="+mn-ea"/>
                          <a:cs typeface="+mn-cs"/>
                        </a:rPr>
                        <a:t>(n=5)</a:t>
                      </a:r>
                    </a:p>
                    <a:p>
                      <a:pPr marL="0" algn="r" defTabSz="914400" rtl="0" eaLnBrk="1" fontAlgn="ctr" latinLnBrk="0" hangingPunct="1"/>
                      <a:r>
                        <a:rPr lang="fr-CA" sz="700" b="1" i="0" u="none" strike="noStrike" kern="1200" noProof="0" dirty="0" smtClean="0">
                          <a:solidFill>
                            <a:srgbClr val="969696"/>
                          </a:solidFill>
                          <a:latin typeface="Arial Narrow" pitchFamily="34" charset="0"/>
                          <a:ea typeface="+mn-ea"/>
                          <a:cs typeface="+mn-cs"/>
                        </a:rPr>
                        <a:t>(n=1)</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88664">
                <a:tc>
                  <a:txBody>
                    <a:bodyPr/>
                    <a:lstStyle/>
                    <a:p>
                      <a:pPr marL="0" algn="r" defTabSz="914400" rtl="0" eaLnBrk="1" fontAlgn="ctr" latinLnBrk="0" hangingPunct="1"/>
                      <a:r>
                        <a:rPr lang="fr-CA" sz="1000" b="1" i="0" u="none" strike="noStrike" noProof="0" dirty="0" smtClean="0">
                          <a:latin typeface="+mn-lt"/>
                        </a:rPr>
                        <a:t>Saskatchewan</a:t>
                      </a:r>
                      <a:br>
                        <a:rPr lang="fr-CA" sz="1000" b="1" i="0" u="none" strike="noStrike" noProof="0" dirty="0" smtClean="0">
                          <a:latin typeface="+mn-lt"/>
                        </a:rPr>
                      </a:br>
                      <a:r>
                        <a:rPr lang="fr-CA" sz="700" b="1" i="0" u="none" strike="noStrike" kern="1200" noProof="0" dirty="0" smtClean="0">
                          <a:solidFill>
                            <a:srgbClr val="969696"/>
                          </a:solidFill>
                          <a:latin typeface="Arial Narrow" pitchFamily="34" charset="0"/>
                          <a:ea typeface="+mn-ea"/>
                          <a:cs typeface="+mn-cs"/>
                        </a:rPr>
                        <a:t>(n=4)</a:t>
                      </a:r>
                    </a:p>
                    <a:p>
                      <a:pPr marL="0" algn="r" defTabSz="914400" rtl="0" eaLnBrk="1" fontAlgn="ctr" latinLnBrk="0" hangingPunct="1"/>
                      <a:r>
                        <a:rPr lang="fr-CA" sz="700" b="1" i="0" u="none" strike="noStrike" kern="1200" noProof="0" dirty="0" smtClean="0">
                          <a:solidFill>
                            <a:srgbClr val="969696"/>
                          </a:solidFill>
                          <a:latin typeface="Arial Narrow" pitchFamily="34" charset="0"/>
                          <a:ea typeface="+mn-ea"/>
                          <a:cs typeface="+mn-cs"/>
                        </a:rPr>
                        <a:t>(n=6)</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388664">
                <a:tc>
                  <a:txBody>
                    <a:bodyPr/>
                    <a:lstStyle/>
                    <a:p>
                      <a:pPr marL="0" algn="r" defTabSz="914400" rtl="0" eaLnBrk="1" fontAlgn="ctr" latinLnBrk="0" hangingPunct="1"/>
                      <a:r>
                        <a:rPr lang="fr-CA" sz="1000" b="1" i="0" u="none" strike="noStrike" noProof="0" dirty="0" smtClean="0">
                          <a:latin typeface="+mn-lt"/>
                        </a:rPr>
                        <a:t>Terre-Neuve-et-Labrador</a:t>
                      </a:r>
                      <a:br>
                        <a:rPr lang="fr-CA" sz="1000" b="1" i="0" u="none" strike="noStrike" noProof="0" dirty="0" smtClean="0">
                          <a:latin typeface="+mn-lt"/>
                        </a:rPr>
                      </a:br>
                      <a:r>
                        <a:rPr lang="fr-CA" sz="700" b="1" i="0" u="none" strike="noStrike" kern="1200" noProof="0" dirty="0" smtClean="0">
                          <a:solidFill>
                            <a:srgbClr val="969696"/>
                          </a:solidFill>
                          <a:latin typeface="Arial Narrow" pitchFamily="34" charset="0"/>
                          <a:ea typeface="+mn-ea"/>
                          <a:cs typeface="+mn-cs"/>
                        </a:rPr>
                        <a:t>(n=4)</a:t>
                      </a:r>
                    </a:p>
                    <a:p>
                      <a:pPr marL="0" algn="r" defTabSz="914400" rtl="0" eaLnBrk="1" fontAlgn="ctr" latinLnBrk="0" hangingPunct="1"/>
                      <a:r>
                        <a:rPr lang="fr-CA" sz="700" b="1" i="0" u="none" strike="noStrike" kern="1200" noProof="0" dirty="0" smtClean="0">
                          <a:solidFill>
                            <a:srgbClr val="969696"/>
                          </a:solidFill>
                          <a:latin typeface="Arial Narrow" pitchFamily="34" charset="0"/>
                          <a:ea typeface="+mn-ea"/>
                          <a:cs typeface="+mn-cs"/>
                        </a:rPr>
                        <a:t>(n=4)</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4" name="Isosceles Triangle 13"/>
          <p:cNvSpPr/>
          <p:nvPr>
            <p:custDataLst>
              <p:tags r:id="rId13"/>
            </p:custDataLst>
          </p:nvPr>
        </p:nvSpPr>
        <p:spPr>
          <a:xfrm rot="10800000">
            <a:off x="7597246" y="2492800"/>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15" name="Isosceles Triangle 14"/>
          <p:cNvSpPr/>
          <p:nvPr>
            <p:custDataLst>
              <p:tags r:id="rId14"/>
            </p:custDataLst>
          </p:nvPr>
        </p:nvSpPr>
        <p:spPr>
          <a:xfrm rot="10800000" flipV="1">
            <a:off x="7513798" y="3253697"/>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
          <p:cNvGraphicFramePr>
            <a:graphicFrameLocks noGrp="1" noChangeAspect="1"/>
          </p:cNvGraphicFramePr>
          <p:nvPr>
            <p:ph idx="1"/>
            <p:custDataLst>
              <p:tags r:id="rId1"/>
            </p:custDataLst>
            <p:extLst>
              <p:ext uri="{D42A27DB-BD31-4B8C-83A1-F6EECF244321}">
                <p14:modId xmlns:p14="http://schemas.microsoft.com/office/powerpoint/2010/main" val="1571557491"/>
              </p:ext>
            </p:extLst>
          </p:nvPr>
        </p:nvGraphicFramePr>
        <p:xfrm>
          <a:off x="1906684" y="1513657"/>
          <a:ext cx="7639050" cy="4699542"/>
        </p:xfrm>
        <a:graphic>
          <a:graphicData uri="http://schemas.openxmlformats.org/drawingml/2006/chart">
            <c:chart xmlns:c="http://schemas.openxmlformats.org/drawingml/2006/chart" xmlns:r="http://schemas.openxmlformats.org/officeDocument/2006/relationships" r:id="rId9"/>
          </a:graphicData>
        </a:graphic>
      </p:graphicFrame>
      <p:sp>
        <p:nvSpPr>
          <p:cNvPr id="29699" name="Rectangle 21"/>
          <p:cNvSpPr>
            <a:spLocks noGrp="1" noChangeArrowheads="1"/>
          </p:cNvSpPr>
          <p:nvPr>
            <p:ph type="title"/>
            <p:custDataLst>
              <p:tags r:id="rId2"/>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Disciplines du génie</a:t>
            </a:r>
          </a:p>
        </p:txBody>
      </p:sp>
      <p:sp>
        <p:nvSpPr>
          <p:cNvPr id="29700"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5DEC4A3A-46B0-4309-8933-7D5160487096}" type="slidenum">
              <a:rPr lang="en-US"/>
              <a:pPr/>
              <a:t>53</a:t>
            </a:fld>
            <a:endParaRPr lang="en-US" dirty="0"/>
          </a:p>
        </p:txBody>
      </p:sp>
      <p:sp>
        <p:nvSpPr>
          <p:cNvPr id="29713" name="Text Box 22"/>
          <p:cNvSpPr txBox="1">
            <a:spLocks noChangeArrowheads="1"/>
          </p:cNvSpPr>
          <p:nvPr>
            <p:custDataLst>
              <p:tags r:id="rId4"/>
            </p:custDataLst>
          </p:nvPr>
        </p:nvSpPr>
        <p:spPr bwMode="auto">
          <a:xfrm>
            <a:off x="323347" y="6265592"/>
            <a:ext cx="8675688" cy="336550"/>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Q3/Q3B. </a:t>
            </a:r>
            <a:r>
              <a:rPr lang="fr-CA" sz="800" dirty="0">
                <a:solidFill>
                  <a:schemeClr val="tx1"/>
                </a:solidFill>
                <a:latin typeface="+mj-lt"/>
              </a:rPr>
              <a:t>Veuillez indiquer la discipline de votre programme d’études en génie en sélectionnant l’une des options </a:t>
            </a:r>
            <a:r>
              <a:rPr lang="fr-CA" sz="800" dirty="0" smtClean="0">
                <a:solidFill>
                  <a:schemeClr val="tx1"/>
                </a:solidFill>
                <a:latin typeface="+mj-lt"/>
              </a:rPr>
              <a:t>ci-dessous.</a:t>
            </a:r>
            <a:r>
              <a:rPr lang="en-US" sz="800" dirty="0" smtClean="0">
                <a:solidFill>
                  <a:schemeClr val="tx1"/>
                </a:solidFill>
                <a:latin typeface="+mj-lt"/>
              </a:rPr>
              <a:t> </a:t>
            </a:r>
            <a:r>
              <a:rPr lang="en-US" sz="800" dirty="0">
                <a:solidFill>
                  <a:schemeClr val="tx1"/>
                </a:solidFill>
                <a:latin typeface="+mj-lt"/>
              </a:rPr>
              <a:t/>
            </a:r>
            <a:br>
              <a:rPr lang="en-US" sz="800" dirty="0">
                <a:solidFill>
                  <a:schemeClr val="tx1"/>
                </a:solidFill>
                <a:latin typeface="+mj-lt"/>
              </a:rPr>
            </a:br>
            <a:r>
              <a:rPr lang="fr-CA" sz="800" dirty="0" smtClean="0">
                <a:solidFill>
                  <a:schemeClr val="tx1"/>
                </a:solidFill>
                <a:latin typeface="+mj-lt"/>
              </a:rPr>
              <a:t>Base : Tous les répondants, 2013 n=2501; 2014 (n=2046</a:t>
            </a:r>
            <a:r>
              <a:rPr lang="en-US" sz="800" dirty="0" smtClean="0">
                <a:solidFill>
                  <a:schemeClr val="tx1"/>
                </a:solidFill>
                <a:latin typeface="+mj-lt"/>
              </a:rPr>
              <a:t>)</a:t>
            </a:r>
            <a:endParaRPr lang="en-US" sz="800" dirty="0">
              <a:solidFill>
                <a:schemeClr val="tx1"/>
              </a:solidFill>
              <a:latin typeface="+mj-lt"/>
            </a:endParaRPr>
          </a:p>
        </p:txBody>
      </p:sp>
      <p:sp>
        <p:nvSpPr>
          <p:cNvPr id="29715" name="Text Box 25"/>
          <p:cNvSpPr txBox="1">
            <a:spLocks noChangeArrowheads="1"/>
          </p:cNvSpPr>
          <p:nvPr>
            <p:custDataLst>
              <p:tags r:id="rId5"/>
            </p:custDataLst>
          </p:nvPr>
        </p:nvSpPr>
        <p:spPr bwMode="auto">
          <a:xfrm>
            <a:off x="6124502" y="6184324"/>
            <a:ext cx="2925762" cy="215900"/>
          </a:xfrm>
          <a:prstGeom prst="rect">
            <a:avLst/>
          </a:prstGeom>
          <a:noFill/>
          <a:ln w="25400" algn="ctr">
            <a:noFill/>
            <a:miter lim="800000"/>
            <a:headEnd/>
            <a:tailEnd/>
          </a:ln>
        </p:spPr>
        <p:txBody>
          <a:bodyPr>
            <a:spAutoFit/>
          </a:bodyPr>
          <a:lstStyle/>
          <a:p>
            <a:pPr algn="r">
              <a:defRPr/>
            </a:pPr>
            <a:r>
              <a:rPr lang="fr-CA" sz="800" i="1" dirty="0">
                <a:solidFill>
                  <a:schemeClr val="tx1"/>
                </a:solidFill>
                <a:latin typeface="+mj-lt"/>
              </a:rPr>
              <a:t> Les réponses totalisant moins de 3 % ne sont pas </a:t>
            </a:r>
            <a:r>
              <a:rPr lang="fr-CA" sz="800" i="1" dirty="0" smtClean="0">
                <a:solidFill>
                  <a:schemeClr val="tx1"/>
                </a:solidFill>
                <a:latin typeface="+mj-lt"/>
              </a:rPr>
              <a:t>représentées.</a:t>
            </a:r>
            <a:endParaRPr lang="en-CA" sz="800" i="1" dirty="0">
              <a:solidFill>
                <a:schemeClr val="tx1"/>
              </a:solidFill>
              <a:latin typeface="+mj-lt"/>
            </a:endParaRPr>
          </a:p>
        </p:txBody>
      </p:sp>
      <p:sp>
        <p:nvSpPr>
          <p:cNvPr id="35" name="Content Placeholder 33"/>
          <p:cNvSpPr txBox="1">
            <a:spLocks/>
          </p:cNvSpPr>
          <p:nvPr>
            <p:custDataLst>
              <p:tags r:id="rId6"/>
            </p:custDataLst>
          </p:nvPr>
        </p:nvSpPr>
        <p:spPr>
          <a:xfrm>
            <a:off x="352425" y="739272"/>
            <a:ext cx="8546248"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fr-CA" sz="1400" b="0" dirty="0" smtClean="0">
                <a:solidFill>
                  <a:schemeClr val="tx1"/>
                </a:solidFill>
                <a:latin typeface="+mj-lt"/>
              </a:rPr>
              <a:t>Les disciplines les plus populaires continuent d’être le génie mécanique, le génie civil, le génie électrique et le génie chimique. </a:t>
            </a:r>
            <a:endParaRPr lang="en-US" sz="1400" b="0" dirty="0">
              <a:solidFill>
                <a:schemeClr val="tx1"/>
              </a:solidFill>
              <a:latin typeface="+mj-lt"/>
            </a:endParaRPr>
          </a:p>
        </p:txBody>
      </p:sp>
      <p:graphicFrame>
        <p:nvGraphicFramePr>
          <p:cNvPr id="17" name="Table 16"/>
          <p:cNvGraphicFramePr>
            <a:graphicFrameLocks noGrp="1"/>
          </p:cNvGraphicFramePr>
          <p:nvPr>
            <p:custDataLst>
              <p:tags r:id="rId7"/>
            </p:custDataLst>
            <p:extLst>
              <p:ext uri="{D42A27DB-BD31-4B8C-83A1-F6EECF244321}">
                <p14:modId xmlns:p14="http://schemas.microsoft.com/office/powerpoint/2010/main" val="929800230"/>
              </p:ext>
            </p:extLst>
          </p:nvPr>
        </p:nvGraphicFramePr>
        <p:xfrm>
          <a:off x="1577421" y="1645920"/>
          <a:ext cx="2066925" cy="4646353"/>
        </p:xfrm>
        <a:graphic>
          <a:graphicData uri="http://schemas.openxmlformats.org/drawingml/2006/table">
            <a:tbl>
              <a:tblPr/>
              <a:tblGrid>
                <a:gridCol w="2066925"/>
              </a:tblGrid>
              <a:tr h="778873">
                <a:tc>
                  <a:txBody>
                    <a:bodyPr/>
                    <a:lstStyle/>
                    <a:p>
                      <a:pPr algn="r" fontAlgn="b"/>
                      <a:r>
                        <a:rPr lang="fr-CA" sz="1200" b="1" i="0" u="none" strike="noStrike" noProof="0" dirty="0" smtClean="0">
                          <a:latin typeface="+mn-lt"/>
                        </a:rPr>
                        <a:t>Génie mécanique</a:t>
                      </a:r>
                    </a:p>
                    <a:p>
                      <a:pPr algn="r" fontAlgn="b"/>
                      <a:r>
                        <a:rPr lang="fr-CA" sz="900" b="1" i="0" u="none" strike="noStrike" kern="1200" noProof="0" dirty="0" smtClean="0">
                          <a:solidFill>
                            <a:srgbClr val="969696"/>
                          </a:solidFill>
                          <a:latin typeface="Arial Narrow" pitchFamily="34" charset="0"/>
                          <a:ea typeface="+mn-ea"/>
                          <a:cs typeface="+mn-cs"/>
                        </a:rPr>
                        <a:t>(n=404)</a:t>
                      </a:r>
                    </a:p>
                    <a:p>
                      <a:pPr algn="r" fontAlgn="b"/>
                      <a:r>
                        <a:rPr lang="fr-CA" sz="900" b="1" i="0" u="none" strike="noStrike" kern="1200" noProof="0" dirty="0" smtClean="0">
                          <a:solidFill>
                            <a:srgbClr val="969696"/>
                          </a:solidFill>
                          <a:latin typeface="Arial Narrow" pitchFamily="34" charset="0"/>
                          <a:ea typeface="+mn-ea"/>
                          <a:cs typeface="+mn-cs"/>
                        </a:rPr>
                        <a:t>(n=557)</a:t>
                      </a:r>
                    </a:p>
                  </a:txBody>
                  <a:tcPr marL="9525" marR="9525" marT="9525" marB="0">
                    <a:lnL>
                      <a:noFill/>
                    </a:lnL>
                    <a:lnR>
                      <a:noFill/>
                    </a:lnR>
                    <a:lnT>
                      <a:noFill/>
                    </a:lnT>
                    <a:lnB>
                      <a:noFill/>
                    </a:lnB>
                  </a:tcPr>
                </a:tc>
              </a:tr>
              <a:tr h="773496">
                <a:tc>
                  <a:txBody>
                    <a:bodyPr/>
                    <a:lstStyle/>
                    <a:p>
                      <a:pPr marL="0" algn="r" defTabSz="914400" rtl="0" eaLnBrk="1" fontAlgn="b" latinLnBrk="0" hangingPunct="1"/>
                      <a:r>
                        <a:rPr lang="fr-CA" sz="1200" b="1" i="0" u="none" strike="noStrike" noProof="0" dirty="0" smtClean="0">
                          <a:latin typeface="+mn-lt"/>
                        </a:rPr>
                        <a:t>Génie civil</a:t>
                      </a:r>
                      <a:br>
                        <a:rPr lang="fr-CA" sz="1200" b="1" i="0" u="none" strike="noStrike" noProof="0" dirty="0" smtClean="0">
                          <a:latin typeface="+mn-lt"/>
                        </a:rPr>
                      </a:br>
                      <a:r>
                        <a:rPr lang="fr-CA" sz="900" b="1" i="0" u="none" strike="noStrike" kern="1200" noProof="0" dirty="0" smtClean="0">
                          <a:solidFill>
                            <a:srgbClr val="969696"/>
                          </a:solidFill>
                          <a:latin typeface="Arial Narrow" pitchFamily="34" charset="0"/>
                          <a:ea typeface="+mn-ea"/>
                          <a:cs typeface="+mn-cs"/>
                        </a:rPr>
                        <a:t>(n=349)</a:t>
                      </a:r>
                    </a:p>
                    <a:p>
                      <a:pPr marL="0" algn="r" defTabSz="914400" rtl="0" eaLnBrk="1" fontAlgn="b" latinLnBrk="0" hangingPunct="1"/>
                      <a:r>
                        <a:rPr lang="fr-CA" sz="900" b="1" i="0" u="none" strike="noStrike" kern="1200" noProof="0" dirty="0" smtClean="0">
                          <a:solidFill>
                            <a:srgbClr val="969696"/>
                          </a:solidFill>
                          <a:latin typeface="Arial Narrow" pitchFamily="34" charset="0"/>
                          <a:ea typeface="+mn-ea"/>
                          <a:cs typeface="+mn-cs"/>
                        </a:rPr>
                        <a:t>(n=445)</a:t>
                      </a:r>
                    </a:p>
                  </a:txBody>
                  <a:tcPr marL="9525" marR="9525" marT="9525" marB="0">
                    <a:lnL>
                      <a:noFill/>
                    </a:lnL>
                    <a:lnR>
                      <a:noFill/>
                    </a:lnR>
                    <a:lnT>
                      <a:noFill/>
                    </a:lnT>
                    <a:lnB>
                      <a:noFill/>
                    </a:lnB>
                  </a:tcPr>
                </a:tc>
              </a:tr>
              <a:tr h="773496">
                <a:tc>
                  <a:txBody>
                    <a:bodyPr/>
                    <a:lstStyle/>
                    <a:p>
                      <a:pPr marL="0" algn="r" defTabSz="914400" rtl="0" eaLnBrk="1" fontAlgn="b" latinLnBrk="0" hangingPunct="1"/>
                      <a:r>
                        <a:rPr lang="fr-CA" sz="1200" b="1" i="0" u="none" strike="noStrike" noProof="0" dirty="0" smtClean="0">
                          <a:latin typeface="+mn-lt"/>
                        </a:rPr>
                        <a:t>Génie électrique</a:t>
                      </a:r>
                      <a:br>
                        <a:rPr lang="fr-CA" sz="1200" b="1" i="0" u="none" strike="noStrike" noProof="0" dirty="0" smtClean="0">
                          <a:latin typeface="+mn-lt"/>
                        </a:rPr>
                      </a:br>
                      <a:r>
                        <a:rPr lang="fr-CA" sz="900" b="1" i="0" u="none" strike="noStrike" kern="1200" noProof="0" dirty="0" smtClean="0">
                          <a:solidFill>
                            <a:srgbClr val="969696"/>
                          </a:solidFill>
                          <a:latin typeface="Arial Narrow" pitchFamily="34" charset="0"/>
                          <a:ea typeface="+mn-ea"/>
                          <a:cs typeface="+mn-cs"/>
                        </a:rPr>
                        <a:t>(n=277)</a:t>
                      </a:r>
                    </a:p>
                    <a:p>
                      <a:pPr marL="0" algn="r" defTabSz="914400" rtl="0" eaLnBrk="1" fontAlgn="b" latinLnBrk="0" hangingPunct="1"/>
                      <a:r>
                        <a:rPr lang="fr-CA" sz="900" b="1" i="0" u="none" strike="noStrike" kern="1200" noProof="0" dirty="0" smtClean="0">
                          <a:solidFill>
                            <a:srgbClr val="969696"/>
                          </a:solidFill>
                          <a:latin typeface="Arial Narrow" pitchFamily="34" charset="0"/>
                          <a:ea typeface="+mn-ea"/>
                          <a:cs typeface="+mn-cs"/>
                        </a:rPr>
                        <a:t>(n=368)</a:t>
                      </a:r>
                    </a:p>
                  </a:txBody>
                  <a:tcPr marL="9525" marR="9525" marT="9525" marB="0">
                    <a:lnL>
                      <a:noFill/>
                    </a:lnL>
                    <a:lnR>
                      <a:noFill/>
                    </a:lnR>
                    <a:lnT>
                      <a:noFill/>
                    </a:lnT>
                    <a:lnB>
                      <a:noFill/>
                    </a:lnB>
                  </a:tcPr>
                </a:tc>
              </a:tr>
              <a:tr h="773496">
                <a:tc>
                  <a:txBody>
                    <a:bodyPr/>
                    <a:lstStyle/>
                    <a:p>
                      <a:pPr marL="0" algn="r" defTabSz="914400" rtl="0" eaLnBrk="1" fontAlgn="b" latinLnBrk="0" hangingPunct="1"/>
                      <a:r>
                        <a:rPr lang="fr-CA" sz="1200" b="1" i="0" u="none" strike="noStrike" noProof="0" dirty="0" smtClean="0">
                          <a:latin typeface="+mn-lt"/>
                        </a:rPr>
                        <a:t>Génie chimique</a:t>
                      </a:r>
                      <a:br>
                        <a:rPr lang="fr-CA" sz="1200" b="1" i="0" u="none" strike="noStrike" noProof="0" dirty="0" smtClean="0">
                          <a:latin typeface="+mn-lt"/>
                        </a:rPr>
                      </a:br>
                      <a:r>
                        <a:rPr lang="fr-CA" sz="900" b="1" i="0" u="none" strike="noStrike" kern="1200" noProof="0" dirty="0" smtClean="0">
                          <a:solidFill>
                            <a:srgbClr val="969696"/>
                          </a:solidFill>
                          <a:latin typeface="Arial Narrow" pitchFamily="34" charset="0"/>
                          <a:ea typeface="+mn-ea"/>
                          <a:cs typeface="+mn-cs"/>
                        </a:rPr>
                        <a:t>(n=221)</a:t>
                      </a:r>
                    </a:p>
                    <a:p>
                      <a:pPr marL="0" algn="r" defTabSz="914400" rtl="0" eaLnBrk="1" fontAlgn="b" latinLnBrk="0" hangingPunct="1"/>
                      <a:r>
                        <a:rPr lang="fr-CA" sz="900" b="1" i="0" u="none" strike="noStrike" kern="1200" noProof="0" dirty="0" smtClean="0">
                          <a:solidFill>
                            <a:srgbClr val="969696"/>
                          </a:solidFill>
                          <a:latin typeface="Arial Narrow" pitchFamily="34" charset="0"/>
                          <a:ea typeface="+mn-ea"/>
                          <a:cs typeface="+mn-cs"/>
                        </a:rPr>
                        <a:t>(n=208)</a:t>
                      </a:r>
                    </a:p>
                  </a:txBody>
                  <a:tcPr marL="9525" marR="9525" marT="9525" marB="0">
                    <a:lnL>
                      <a:noFill/>
                    </a:lnL>
                    <a:lnR>
                      <a:noFill/>
                    </a:lnR>
                    <a:lnT>
                      <a:noFill/>
                    </a:lnT>
                    <a:lnB>
                      <a:noFill/>
                    </a:lnB>
                  </a:tcPr>
                </a:tc>
              </a:tr>
              <a:tr h="773496">
                <a:tc>
                  <a:txBody>
                    <a:bodyPr/>
                    <a:lstStyle/>
                    <a:p>
                      <a:pPr marL="0" algn="r" defTabSz="914400" rtl="0" eaLnBrk="1" fontAlgn="b" latinLnBrk="0" hangingPunct="1"/>
                      <a:r>
                        <a:rPr lang="fr-CA" sz="1200" b="1" i="0" u="none" strike="noStrike" noProof="0" dirty="0" smtClean="0">
                          <a:latin typeface="+mn-lt"/>
                        </a:rPr>
                        <a:t>Génie informatique</a:t>
                      </a:r>
                      <a:br>
                        <a:rPr lang="fr-CA" sz="1200" b="1" i="0" u="none" strike="noStrike" noProof="0" dirty="0" smtClean="0">
                          <a:latin typeface="+mn-lt"/>
                        </a:rPr>
                      </a:br>
                      <a:r>
                        <a:rPr lang="fr-CA" sz="900" b="1" i="0" u="none" strike="noStrike" kern="1200" noProof="0" dirty="0" smtClean="0">
                          <a:solidFill>
                            <a:srgbClr val="969696"/>
                          </a:solidFill>
                          <a:latin typeface="Arial Narrow" pitchFamily="34" charset="0"/>
                          <a:ea typeface="+mn-ea"/>
                          <a:cs typeface="+mn-cs"/>
                        </a:rPr>
                        <a:t>(n=79)</a:t>
                      </a:r>
                    </a:p>
                    <a:p>
                      <a:pPr marL="0" algn="r" defTabSz="914400" rtl="0" eaLnBrk="1" fontAlgn="b" latinLnBrk="0" hangingPunct="1"/>
                      <a:r>
                        <a:rPr lang="fr-CA" sz="900" b="1" i="0" u="none" strike="noStrike" kern="1200" noProof="0" dirty="0" smtClean="0">
                          <a:solidFill>
                            <a:srgbClr val="969696"/>
                          </a:solidFill>
                          <a:latin typeface="Arial Narrow" pitchFamily="34" charset="0"/>
                          <a:ea typeface="+mn-ea"/>
                          <a:cs typeface="+mn-cs"/>
                        </a:rPr>
                        <a:t>(n=101)</a:t>
                      </a:r>
                    </a:p>
                  </a:txBody>
                  <a:tcPr marL="9525" marR="9525" marT="9525" marB="0">
                    <a:lnL>
                      <a:noFill/>
                    </a:lnL>
                    <a:lnR>
                      <a:noFill/>
                    </a:lnR>
                    <a:lnT>
                      <a:noFill/>
                    </a:lnT>
                    <a:lnB>
                      <a:noFill/>
                    </a:lnB>
                  </a:tcPr>
                </a:tc>
              </a:tr>
              <a:tr h="773496">
                <a:tc>
                  <a:txBody>
                    <a:bodyPr/>
                    <a:lstStyle/>
                    <a:p>
                      <a:pPr marL="0" algn="r" defTabSz="914400" rtl="0" eaLnBrk="1" fontAlgn="b" latinLnBrk="0" hangingPunct="1"/>
                      <a:r>
                        <a:rPr lang="fr-CA" sz="1200" b="1" i="0" u="none" strike="noStrike" noProof="0" dirty="0" smtClean="0">
                          <a:latin typeface="+mn-lt"/>
                        </a:rPr>
                        <a:t>Génie logiciel</a:t>
                      </a:r>
                      <a:br>
                        <a:rPr lang="fr-CA" sz="1200" b="1" i="0" u="none" strike="noStrike" noProof="0" dirty="0" smtClean="0">
                          <a:latin typeface="+mn-lt"/>
                        </a:rPr>
                      </a:br>
                      <a:r>
                        <a:rPr lang="fr-CA" sz="900" b="1" i="0" u="none" strike="noStrike" kern="1200" noProof="0" dirty="0" smtClean="0">
                          <a:solidFill>
                            <a:srgbClr val="969696"/>
                          </a:solidFill>
                          <a:latin typeface="Arial Narrow" pitchFamily="34" charset="0"/>
                          <a:ea typeface="+mn-ea"/>
                          <a:cs typeface="+mn-cs"/>
                        </a:rPr>
                        <a:t>(n=89)</a:t>
                      </a:r>
                    </a:p>
                    <a:p>
                      <a:pPr marL="0" algn="r" defTabSz="914400" rtl="0" eaLnBrk="1" fontAlgn="b" latinLnBrk="0" hangingPunct="1"/>
                      <a:r>
                        <a:rPr lang="fr-CA" sz="900" b="1" i="0" u="none" strike="noStrike" kern="1200" noProof="0" dirty="0" smtClean="0">
                          <a:solidFill>
                            <a:srgbClr val="969696"/>
                          </a:solidFill>
                          <a:latin typeface="Arial Narrow" pitchFamily="34" charset="0"/>
                          <a:ea typeface="+mn-ea"/>
                          <a:cs typeface="+mn-cs"/>
                        </a:rPr>
                        <a:t>(n=99)</a:t>
                      </a:r>
                    </a:p>
                  </a:txBody>
                  <a:tcPr marL="9525" marR="9525" marT="9525" marB="0">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4"/>
          <p:cNvSpPr>
            <a:spLocks noGrp="1" noChangeArrowheads="1"/>
          </p:cNvSpPr>
          <p:nvPr>
            <p:ph type="ctrTitle"/>
            <p:custDataLst>
              <p:tags r:id="rId1"/>
            </p:custDataLst>
          </p:nvPr>
        </p:nvSpPr>
        <p:spPr>
          <a:xfrm>
            <a:off x="144463" y="2879764"/>
            <a:ext cx="4416425" cy="1107996"/>
          </a:xfrm>
        </p:spPr>
        <p:txBody>
          <a:bodyPr/>
          <a:lstStyle/>
          <a:p>
            <a:pPr fontAlgn="auto">
              <a:lnSpc>
                <a:spcPct val="100000"/>
              </a:lnSpc>
              <a:spcAft>
                <a:spcPts val="0"/>
              </a:spcAft>
              <a:defRPr/>
            </a:pPr>
            <a:r>
              <a:rPr lang="fr-CA" sz="2400" dirty="0">
                <a:solidFill>
                  <a:schemeClr val="accent6"/>
                </a:solidFill>
              </a:rPr>
              <a:t>Impact de la participation à un atelier ou un séminaire donné par un ordre </a:t>
            </a:r>
            <a:r>
              <a:rPr lang="fr-CA" sz="2400" dirty="0" smtClean="0">
                <a:solidFill>
                  <a:schemeClr val="accent6"/>
                </a:solidFill>
              </a:rPr>
              <a:t>provincial ou territorial </a:t>
            </a:r>
          </a:p>
        </p:txBody>
      </p:sp>
      <p:sp>
        <p:nvSpPr>
          <p:cNvPr id="95235"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1B292123-3730-4447-925E-23964817212C}" type="slidenum">
              <a:rPr lang="en-US"/>
              <a:pPr/>
              <a:t>54</a:t>
            </a:fld>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custDataLst>
              <p:tags r:id="rId1"/>
            </p:custDataLst>
          </p:nvPr>
        </p:nvSpPr>
        <p:spPr bwMode="auto">
          <a:xfrm>
            <a:off x="838200" y="63683"/>
            <a:ext cx="8162925" cy="664797"/>
          </a:xfrm>
          <a:noFill/>
          <a:ln>
            <a:miter lim="800000"/>
            <a:headEnd/>
            <a:tailEnd/>
          </a:ln>
        </p:spPr>
        <p:txBody>
          <a:bodyPr vert="horz" numCol="1" compatLnSpc="1">
            <a:prstTxWarp prst="textNoShape">
              <a:avLst/>
            </a:prstTxWarp>
          </a:bodyPr>
          <a:lstStyle/>
          <a:p>
            <a:r>
              <a:rPr lang="fr-CA" sz="2400" dirty="0" smtClean="0"/>
              <a:t>Participation à un atelier ou un séminaire </a:t>
            </a:r>
            <a:br>
              <a:rPr lang="fr-CA" sz="2400" dirty="0" smtClean="0"/>
            </a:br>
            <a:r>
              <a:rPr lang="fr-CA" sz="2400" dirty="0" smtClean="0"/>
              <a:t>et intention de faire carrière en génie</a:t>
            </a:r>
          </a:p>
        </p:txBody>
      </p:sp>
      <p:sp>
        <p:nvSpPr>
          <p:cNvPr id="96259" name="Content Placeholder 6"/>
          <p:cNvSpPr>
            <a:spLocks noGrp="1"/>
          </p:cNvSpPr>
          <p:nvPr>
            <p:ph idx="1"/>
            <p:custDataLst>
              <p:tags r:id="rId2"/>
            </p:custDataLst>
          </p:nvPr>
        </p:nvSpPr>
        <p:spPr bwMode="auto">
          <a:xfrm>
            <a:off x="352424" y="838159"/>
            <a:ext cx="8501643" cy="8617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dirty="0" smtClean="0"/>
              <a:t>Dans l’ensemble, les intentions de faire carrière dans le domaine du génie sont les mêmes, que les étudiants aient assisté ou non à un atelier ou un séminaire.  </a:t>
            </a:r>
          </a:p>
          <a:p>
            <a:pPr>
              <a:lnSpc>
                <a:spcPct val="100000"/>
              </a:lnSpc>
              <a:spcBef>
                <a:spcPts val="0"/>
              </a:spcBef>
            </a:pPr>
            <a:r>
              <a:rPr lang="fr-CA" sz="1400" dirty="0" smtClean="0"/>
              <a:t>Comparativement à 2013, les étudiants qui ont assisté à un atelier ou un séminaire sont moins nombreux à avoir absolument l’intention de faire carrière en génie et plus nombreux à en avoir probablement l’intention. </a:t>
            </a:r>
          </a:p>
        </p:txBody>
      </p:sp>
      <p:sp>
        <p:nvSpPr>
          <p:cNvPr id="96260" name="Slide Number Placeholder 2"/>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42EA3C5F-D7D7-4600-A92A-51AE72AC6B3A}" type="slidenum">
              <a:rPr lang="en-US"/>
              <a:pPr/>
              <a:t>55</a:t>
            </a:fld>
            <a:endParaRPr lang="en-US" dirty="0"/>
          </a:p>
        </p:txBody>
      </p:sp>
      <p:graphicFrame>
        <p:nvGraphicFramePr>
          <p:cNvPr id="1570955" name="Group 139"/>
          <p:cNvGraphicFramePr>
            <a:graphicFrameLocks noGrp="1"/>
          </p:cNvGraphicFramePr>
          <p:nvPr>
            <p:custDataLst>
              <p:tags r:id="rId4"/>
            </p:custDataLst>
            <p:extLst>
              <p:ext uri="{D42A27DB-BD31-4B8C-83A1-F6EECF244321}">
                <p14:modId xmlns:p14="http://schemas.microsoft.com/office/powerpoint/2010/main" val="2240724795"/>
              </p:ext>
            </p:extLst>
          </p:nvPr>
        </p:nvGraphicFramePr>
        <p:xfrm>
          <a:off x="319517" y="1823819"/>
          <a:ext cx="8576453" cy="4089120"/>
        </p:xfrm>
        <a:graphic>
          <a:graphicData uri="http://schemas.openxmlformats.org/drawingml/2006/table">
            <a:tbl>
              <a:tblPr/>
              <a:tblGrid>
                <a:gridCol w="3844109"/>
                <a:gridCol w="1183086"/>
                <a:gridCol w="1183086"/>
                <a:gridCol w="1183086"/>
                <a:gridCol w="1183086"/>
              </a:tblGrid>
              <a:tr h="364734">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rgbClr val="333399"/>
                          </a:solidFill>
                          <a:effectLst/>
                          <a:latin typeface="Arial" charset="0"/>
                        </a:rPr>
                        <a:t>A ASSISTÉ À UN ATELIER OU UN SÉMINAIRE D’UN ORDRE PROVINCIAL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fr-CA" sz="1200" b="1" i="0" u="none" strike="noStrike" cap="none" normalizeH="0" baseline="0" noProof="0" dirty="0" smtClean="0">
                          <a:ln>
                            <a:noFill/>
                          </a:ln>
                          <a:solidFill>
                            <a:srgbClr val="339999"/>
                          </a:solidFill>
                          <a:effectLst/>
                          <a:latin typeface="Arial" charset="0"/>
                        </a:rPr>
                        <a:t>N’A ASSISTÉ À AUCUN ATELIER OU SÉMINAIRE D’UN ORDRE PROVINCIAL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dirty="0"/>
                    </a:p>
                  </a:txBody>
                  <a:tcPr/>
                </a:tc>
              </a:tr>
              <a:tr h="21884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A</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0" i="0" u="none" strike="noStrike" kern="1200" cap="none" normalizeH="0" baseline="0" dirty="0" smtClean="0">
                        <a:ln>
                          <a:noFill/>
                        </a:ln>
                        <a:solidFill>
                          <a:schemeClr val="tx1"/>
                        </a:solidFill>
                        <a:effectLst/>
                        <a:latin typeface="+mn-lt"/>
                        <a:ea typeface="+mn-ea"/>
                        <a:cs typeface="+mn-cs"/>
                      </a:endParaRP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B</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mn-cs"/>
                      </a:endParaRP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n=893</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n=907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n=1508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n=1062</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Oui, absolument</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70 %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64 %</a:t>
                      </a:r>
                      <a:endParaRPr kumimoji="0" lang="en-US" sz="1100" b="0" i="0" u="none" strike="noStrike" kern="1200" cap="none" normalizeH="0" baseline="0" dirty="0">
                        <a:ln>
                          <a:noFill/>
                        </a:ln>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63 %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60 %</a:t>
                      </a:r>
                      <a:endParaRPr kumimoji="0" lang="en-US" sz="1100" b="0" i="0" u="none" strike="noStrike" kern="1200" cap="none" normalizeH="0" baseline="0" dirty="0">
                        <a:ln>
                          <a:noFill/>
                        </a:ln>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625</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578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948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639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Oui, probablement</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25 %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30 %</a:t>
                      </a:r>
                      <a:endParaRPr kumimoji="0" lang="en-US" sz="1100" b="0" i="0" u="none" strike="noStrike" kern="1200" cap="none" normalizeH="0" baseline="0" dirty="0">
                        <a:ln>
                          <a:noFill/>
                        </a:ln>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32 %A</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33 %</a:t>
                      </a:r>
                      <a:endParaRPr kumimoji="0" lang="en-US" sz="1100" b="0" i="0" u="none" strike="noStrike" kern="1200" cap="none" normalizeH="0" baseline="0" dirty="0">
                        <a:ln>
                          <a:noFill/>
                        </a:ln>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225</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269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477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345</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Non, probablement pas</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4 %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6 %</a:t>
                      </a:r>
                      <a:endParaRPr kumimoji="0" lang="en-US" sz="1100" b="0" i="0" u="none" strike="noStrike" kern="1200" cap="none" normalizeH="0" baseline="0" dirty="0">
                        <a:ln>
                          <a:noFill/>
                        </a:ln>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5 %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7 %</a:t>
                      </a:r>
                      <a:endParaRPr kumimoji="0" lang="en-US" sz="1100" b="0" i="0" u="none" strike="noStrike" kern="1200" cap="none" normalizeH="0" baseline="0" dirty="0">
                        <a:ln>
                          <a:noFill/>
                        </a:ln>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32</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50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72</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71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Non, absolument pas</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1 %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1 %</a:t>
                      </a:r>
                      <a:endParaRPr kumimoji="0" lang="en-US" sz="1100" b="0" i="0" u="none" strike="noStrike" kern="1200" cap="none" normalizeH="0" baseline="0" dirty="0">
                        <a:ln>
                          <a:noFill/>
                        </a:ln>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1 %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1 %</a:t>
                      </a:r>
                      <a:endParaRPr kumimoji="0" lang="en-US" sz="1100" b="0" i="0" u="none" strike="noStrike" kern="1200" cap="none" normalizeH="0" baseline="0" dirty="0">
                        <a:ln>
                          <a:noFill/>
                        </a:ln>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11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10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11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Oui, 2 cotes supérieures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95 %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93 %</a:t>
                      </a:r>
                      <a:endParaRPr kumimoji="0" lang="en-US" sz="1100" b="0" i="0" u="none" strike="noStrike" kern="1200" cap="none" normalizeH="0" baseline="0" dirty="0">
                        <a:ln>
                          <a:noFill/>
                        </a:ln>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95 %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93 %</a:t>
                      </a:r>
                      <a:endParaRPr kumimoji="0" lang="en-US" sz="1100" b="0" i="0" u="none" strike="noStrike" kern="1200" cap="none" normalizeH="0" baseline="0" dirty="0">
                        <a:ln>
                          <a:noFill/>
                        </a:ln>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850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847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1425</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984</a:t>
                      </a:r>
                    </a:p>
                  </a:txBody>
                  <a:tcPr marT="18288" marB="18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Non, 2 cotes inférieures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6 %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7 %</a:t>
                      </a:r>
                      <a:endParaRPr kumimoji="0" lang="en-US" sz="1100" b="0" i="0" u="none" strike="noStrike" kern="1200" cap="none" normalizeH="0" baseline="0" dirty="0">
                        <a:ln>
                          <a:noFill/>
                        </a:ln>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6 %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7 %</a:t>
                      </a:r>
                      <a:endParaRPr kumimoji="0" lang="en-US" sz="1100" b="0" i="0" u="none" strike="noStrike" kern="1200" cap="none" normalizeH="0" baseline="0" dirty="0">
                        <a:ln>
                          <a:noFill/>
                        </a:ln>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43</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60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83</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78</a:t>
                      </a:r>
                    </a:p>
                  </a:txBody>
                  <a:tcPr marT="18288" marB="18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6373" name="Text Box 140"/>
          <p:cNvSpPr txBox="1">
            <a:spLocks noChangeArrowheads="1"/>
          </p:cNvSpPr>
          <p:nvPr>
            <p:custDataLst>
              <p:tags r:id="rId5"/>
            </p:custDataLst>
          </p:nvPr>
        </p:nvSpPr>
        <p:spPr bwMode="auto">
          <a:xfrm>
            <a:off x="0" y="6170034"/>
            <a:ext cx="9058275" cy="246221"/>
          </a:xfrm>
          <a:prstGeom prst="rect">
            <a:avLst/>
          </a:prstGeom>
          <a:noFill/>
          <a:ln w="25400" algn="ctr">
            <a:noFill/>
            <a:miter lim="800000"/>
            <a:headEnd/>
            <a:tailEnd/>
          </a:ln>
        </p:spPr>
        <p:txBody>
          <a:bodyPr>
            <a:spAutoFit/>
          </a:bodyPr>
          <a:lstStyle/>
          <a:p>
            <a:r>
              <a:rPr lang="fr-CA" sz="1000" dirty="0" smtClean="0">
                <a:solidFill>
                  <a:schemeClr val="tx1"/>
                </a:solidFill>
              </a:rPr>
              <a:t>Intention de faire carrière dans le domaine du génie</a:t>
            </a:r>
            <a:endParaRPr lang="fr-CA" sz="1000" dirty="0">
              <a:solidFill>
                <a:schemeClr val="tx1"/>
              </a:solidFill>
            </a:endParaRPr>
          </a:p>
        </p:txBody>
      </p:sp>
      <p:sp>
        <p:nvSpPr>
          <p:cNvPr id="8" name="Isosceles Triangle 7"/>
          <p:cNvSpPr/>
          <p:nvPr>
            <p:custDataLst>
              <p:tags r:id="rId6"/>
            </p:custDataLst>
          </p:nvPr>
        </p:nvSpPr>
        <p:spPr>
          <a:xfrm rot="10800000">
            <a:off x="6088626" y="3534950"/>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11" name="Isosceles Triangle 10"/>
          <p:cNvSpPr/>
          <p:nvPr>
            <p:custDataLst>
              <p:tags r:id="rId7"/>
            </p:custDataLst>
          </p:nvPr>
        </p:nvSpPr>
        <p:spPr>
          <a:xfrm rot="10800000" flipV="1">
            <a:off x="6099010" y="3954870"/>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custDataLst>
              <p:tags r:id="rId1"/>
            </p:custDataLst>
          </p:nvPr>
        </p:nvSpPr>
        <p:spPr bwMode="auto">
          <a:xfrm>
            <a:off x="838200" y="63683"/>
            <a:ext cx="8162925" cy="664797"/>
          </a:xfrm>
          <a:noFill/>
          <a:ln>
            <a:miter lim="800000"/>
            <a:headEnd/>
            <a:tailEnd/>
          </a:ln>
        </p:spPr>
        <p:txBody>
          <a:bodyPr vert="horz" numCol="1" compatLnSpc="1">
            <a:prstTxWarp prst="textNoShape">
              <a:avLst/>
            </a:prstTxWarp>
          </a:bodyPr>
          <a:lstStyle/>
          <a:p>
            <a:r>
              <a:rPr lang="fr-CA" sz="2400" dirty="0" smtClean="0"/>
              <a:t>Participation à un atelier ou un séminaire</a:t>
            </a:r>
            <a:br>
              <a:rPr lang="fr-CA" sz="2400" dirty="0" smtClean="0"/>
            </a:br>
            <a:r>
              <a:rPr lang="fr-CA" sz="2400" dirty="0" smtClean="0"/>
              <a:t>et intention de faire une demande de permis</a:t>
            </a:r>
          </a:p>
        </p:txBody>
      </p:sp>
      <p:sp>
        <p:nvSpPr>
          <p:cNvPr id="97283" name="Content Placeholder 6"/>
          <p:cNvSpPr>
            <a:spLocks noGrp="1"/>
          </p:cNvSpPr>
          <p:nvPr>
            <p:ph idx="1"/>
            <p:custDataLst>
              <p:tags r:id="rId2"/>
            </p:custDataLst>
          </p:nvPr>
        </p:nvSpPr>
        <p:spPr bwMode="auto">
          <a:xfrm>
            <a:off x="274365" y="834522"/>
            <a:ext cx="8602005" cy="818686"/>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r>
              <a:rPr lang="fr-CA" sz="1400" dirty="0" smtClean="0"/>
              <a:t>Les intentions de faire une demande de permis sont les mêmes, que les étudiants aient assisté ou non à un atelier ou un séminaire.   </a:t>
            </a:r>
          </a:p>
          <a:p>
            <a:pPr>
              <a:lnSpc>
                <a:spcPct val="100000"/>
              </a:lnSpc>
              <a:spcBef>
                <a:spcPts val="0"/>
              </a:spcBef>
            </a:pPr>
            <a:r>
              <a:rPr lang="fr-CA" sz="1400" dirty="0" smtClean="0"/>
              <a:t>Comparativement à 2013, l’intention générale de faire une demande de permis d’exercice a diminué, principalement chez les étudiants qui ont assisté à un atelier ou un séminaire.</a:t>
            </a:r>
            <a:endParaRPr lang="fr-CA" sz="1400" dirty="0"/>
          </a:p>
        </p:txBody>
      </p:sp>
      <p:sp>
        <p:nvSpPr>
          <p:cNvPr id="97284" name="Slide Number Placeholder 2"/>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30FF391C-2842-4AE0-872C-C07E324D6FB4}" type="slidenum">
              <a:rPr lang="en-US"/>
              <a:pPr/>
              <a:t>56</a:t>
            </a:fld>
            <a:endParaRPr lang="en-US" dirty="0"/>
          </a:p>
        </p:txBody>
      </p:sp>
      <p:graphicFrame>
        <p:nvGraphicFramePr>
          <p:cNvPr id="55441" name="Group 145"/>
          <p:cNvGraphicFramePr>
            <a:graphicFrameLocks noGrp="1"/>
          </p:cNvGraphicFramePr>
          <p:nvPr>
            <p:custDataLst>
              <p:tags r:id="rId4"/>
            </p:custDataLst>
            <p:extLst>
              <p:ext uri="{D42A27DB-BD31-4B8C-83A1-F6EECF244321}">
                <p14:modId xmlns:p14="http://schemas.microsoft.com/office/powerpoint/2010/main" val="2782558229"/>
              </p:ext>
            </p:extLst>
          </p:nvPr>
        </p:nvGraphicFramePr>
        <p:xfrm>
          <a:off x="479504" y="1877189"/>
          <a:ext cx="8260737" cy="4148731"/>
        </p:xfrm>
        <a:graphic>
          <a:graphicData uri="http://schemas.openxmlformats.org/drawingml/2006/table">
            <a:tbl>
              <a:tblPr/>
              <a:tblGrid>
                <a:gridCol w="3740149"/>
                <a:gridCol w="1130147"/>
                <a:gridCol w="1130147"/>
                <a:gridCol w="1130147"/>
                <a:gridCol w="1130147"/>
              </a:tblGrid>
              <a:tr h="407004">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rgbClr val="333399"/>
                          </a:solidFill>
                          <a:effectLst/>
                          <a:latin typeface="Arial" charset="0"/>
                        </a:rPr>
                        <a:t>A ASSISTÉ À UN ATELIER OU UN SÉMINAIRE D’UN ORDRE PROVINCIAL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200" b="1" i="0" u="none" strike="noStrike" cap="none" normalizeH="0" baseline="0" dirty="0" smtClean="0">
                          <a:ln>
                            <a:noFill/>
                          </a:ln>
                          <a:solidFill>
                            <a:srgbClr val="339999"/>
                          </a:solidFill>
                          <a:effectLst/>
                          <a:latin typeface="Arial" charset="0"/>
                        </a:rPr>
                        <a:t>N’A ASSISTÉ À AUCUN ATELIER OU SÉMINAIRE D’UN ORDRE PROVINCIAL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dirty="0"/>
                    </a:p>
                  </a:txBody>
                  <a:tcPr/>
                </a:tc>
              </a:tr>
              <a:tr h="29081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654">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654">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n=893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n=907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n=1508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n=1062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717">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Oui, absolument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61 %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51 %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52 %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48 %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3502">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545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459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779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506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717">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Oui, probablement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24 %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30 %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30 %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30 %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3502">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216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274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446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320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717">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Non, probablement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6 %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8 %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9 %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10 %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3502">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57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75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130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101</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717">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Non, absolument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2 %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4 %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3 %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4 %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3502">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19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32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47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37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717">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Ne sait pas / incertain(e)</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6 %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7 %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7 %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9 %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3502">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56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67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106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98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77717">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Oui, 2 cotes supérieures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85 %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81 %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81 %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78 %</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3502">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761</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733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1225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826</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717">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charset="0"/>
                        </a:rPr>
                        <a:t>Non, 2 cotes inférieures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9 %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12 %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12 %</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13 %</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3502">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76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107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177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mn-cs"/>
                        </a:rPr>
                        <a:t>138</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7411" name="Text Box 106"/>
          <p:cNvSpPr txBox="1">
            <a:spLocks noChangeArrowheads="1"/>
          </p:cNvSpPr>
          <p:nvPr>
            <p:custDataLst>
              <p:tags r:id="rId5"/>
            </p:custDataLst>
          </p:nvPr>
        </p:nvSpPr>
        <p:spPr bwMode="auto">
          <a:xfrm>
            <a:off x="0" y="6242815"/>
            <a:ext cx="9058275" cy="246221"/>
          </a:xfrm>
          <a:prstGeom prst="rect">
            <a:avLst/>
          </a:prstGeom>
          <a:noFill/>
          <a:ln w="25400" algn="ctr">
            <a:noFill/>
            <a:miter lim="800000"/>
            <a:headEnd/>
            <a:tailEnd/>
          </a:ln>
        </p:spPr>
        <p:txBody>
          <a:bodyPr>
            <a:spAutoFit/>
          </a:bodyPr>
          <a:lstStyle/>
          <a:p>
            <a:r>
              <a:rPr lang="fr-CA" sz="1000" dirty="0" smtClean="0">
                <a:solidFill>
                  <a:schemeClr val="tx1"/>
                </a:solidFill>
              </a:rPr>
              <a:t>Intention de faire une demande de permis d’exercice</a:t>
            </a:r>
            <a:endParaRPr lang="fr-CA" sz="1000" dirty="0">
              <a:solidFill>
                <a:schemeClr val="tx1"/>
              </a:solidFill>
            </a:endParaRPr>
          </a:p>
        </p:txBody>
      </p:sp>
      <p:sp>
        <p:nvSpPr>
          <p:cNvPr id="7" name="Isosceles Triangle 6"/>
          <p:cNvSpPr/>
          <p:nvPr>
            <p:custDataLst>
              <p:tags r:id="rId6"/>
            </p:custDataLst>
          </p:nvPr>
        </p:nvSpPr>
        <p:spPr>
          <a:xfrm rot="10800000">
            <a:off x="6071321" y="3573679"/>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9" name="Isosceles Triangle 8"/>
          <p:cNvSpPr/>
          <p:nvPr>
            <p:custDataLst>
              <p:tags r:id="rId7"/>
            </p:custDataLst>
          </p:nvPr>
        </p:nvSpPr>
        <p:spPr>
          <a:xfrm rot="10800000">
            <a:off x="6071321" y="5499239"/>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10" name="Isosceles Triangle 9"/>
          <p:cNvSpPr/>
          <p:nvPr>
            <p:custDataLst>
              <p:tags r:id="rId8"/>
            </p:custDataLst>
          </p:nvPr>
        </p:nvSpPr>
        <p:spPr>
          <a:xfrm rot="10800000" flipV="1">
            <a:off x="6071320" y="5859767"/>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Isosceles Triangle 10"/>
          <p:cNvSpPr/>
          <p:nvPr>
            <p:custDataLst>
              <p:tags r:id="rId9"/>
            </p:custDataLst>
          </p:nvPr>
        </p:nvSpPr>
        <p:spPr>
          <a:xfrm rot="10800000">
            <a:off x="8341061" y="3585335"/>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12" name="Isosceles Triangle 11"/>
          <p:cNvSpPr/>
          <p:nvPr>
            <p:custDataLst>
              <p:tags r:id="rId10"/>
            </p:custDataLst>
          </p:nvPr>
        </p:nvSpPr>
        <p:spPr>
          <a:xfrm rot="10800000" flipV="1">
            <a:off x="6071321" y="3955810"/>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Isosceles Triangle 12"/>
          <p:cNvSpPr/>
          <p:nvPr>
            <p:custDataLst>
              <p:tags r:id="rId11"/>
            </p:custDataLst>
          </p:nvPr>
        </p:nvSpPr>
        <p:spPr>
          <a:xfrm rot="10800000">
            <a:off x="8349346" y="5485389"/>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ctrTitle"/>
            <p:custDataLst>
              <p:tags r:id="rId1"/>
            </p:custDataLst>
          </p:nvPr>
        </p:nvSpPr>
        <p:spPr>
          <a:xfrm>
            <a:off x="-46037" y="3049042"/>
            <a:ext cx="4779962" cy="769441"/>
          </a:xfrm>
        </p:spPr>
        <p:txBody>
          <a:bodyPr/>
          <a:lstStyle/>
          <a:p>
            <a:pPr fontAlgn="auto">
              <a:lnSpc>
                <a:spcPct val="100000"/>
              </a:lnSpc>
              <a:spcAft>
                <a:spcPts val="0"/>
              </a:spcAft>
              <a:defRPr/>
            </a:pPr>
            <a:r>
              <a:rPr lang="fr-CA" sz="2500" dirty="0" smtClean="0">
                <a:solidFill>
                  <a:schemeClr val="accent6"/>
                </a:solidFill>
              </a:rPr>
              <a:t>Impact de la connaissance de la </a:t>
            </a:r>
            <a:br>
              <a:rPr lang="fr-CA" sz="2500" dirty="0" smtClean="0">
                <a:solidFill>
                  <a:schemeClr val="accent6"/>
                </a:solidFill>
              </a:rPr>
            </a:br>
            <a:r>
              <a:rPr lang="fr-CA" sz="2500" i="1" dirty="0" smtClean="0">
                <a:solidFill>
                  <a:schemeClr val="accent6"/>
                </a:solidFill>
              </a:rPr>
              <a:t>Loi sur les ingénieurs</a:t>
            </a:r>
            <a:r>
              <a:rPr lang="fr-CA" sz="2500" dirty="0" smtClean="0">
                <a:solidFill>
                  <a:schemeClr val="accent6"/>
                </a:solidFill>
              </a:rPr>
              <a:t> </a:t>
            </a:r>
            <a:endParaRPr lang="fr-CA" sz="3000" dirty="0" smtClean="0">
              <a:solidFill>
                <a:schemeClr val="accent6"/>
              </a:solidFill>
            </a:endParaRPr>
          </a:p>
        </p:txBody>
      </p:sp>
      <p:sp>
        <p:nvSpPr>
          <p:cNvPr id="98307"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7E3B2C33-862B-4595-A215-E28E1E7C673A}" type="slidenum">
              <a:rPr lang="en-US"/>
              <a:pPr/>
              <a:t>57</a:t>
            </a:fld>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custDataLst>
              <p:tags r:id="rId1"/>
            </p:custDataLst>
          </p:nvPr>
        </p:nvSpPr>
        <p:spPr bwMode="auto">
          <a:xfrm>
            <a:off x="838200" y="91383"/>
            <a:ext cx="8162925" cy="609398"/>
          </a:xfrm>
          <a:noFill/>
          <a:ln>
            <a:miter lim="800000"/>
            <a:headEnd/>
            <a:tailEnd/>
          </a:ln>
        </p:spPr>
        <p:txBody>
          <a:bodyPr vert="horz" numCol="1" compatLnSpc="1">
            <a:prstTxWarp prst="textNoShape">
              <a:avLst/>
            </a:prstTxWarp>
          </a:bodyPr>
          <a:lstStyle/>
          <a:p>
            <a:r>
              <a:rPr lang="fr-CA" sz="2200" dirty="0" smtClean="0"/>
              <a:t>Connaissance de la </a:t>
            </a:r>
            <a:r>
              <a:rPr lang="fr-CA" sz="2200" i="1" dirty="0" smtClean="0"/>
              <a:t>Loi sur les ingénieurs</a:t>
            </a:r>
            <a:r>
              <a:rPr lang="fr-CA" sz="2200" dirty="0" smtClean="0"/>
              <a:t> </a:t>
            </a:r>
            <a:br>
              <a:rPr lang="fr-CA" sz="2200" dirty="0" smtClean="0"/>
            </a:br>
            <a:r>
              <a:rPr lang="fr-CA" sz="2200" dirty="0" smtClean="0"/>
              <a:t>et intention de faire carrière en génie</a:t>
            </a:r>
          </a:p>
        </p:txBody>
      </p:sp>
      <p:graphicFrame>
        <p:nvGraphicFramePr>
          <p:cNvPr id="57507" name="Group 163"/>
          <p:cNvGraphicFramePr>
            <a:graphicFrameLocks noGrp="1"/>
          </p:cNvGraphicFramePr>
          <p:nvPr>
            <p:ph idx="1"/>
            <p:custDataLst>
              <p:tags r:id="rId2"/>
            </p:custDataLst>
            <p:extLst>
              <p:ext uri="{D42A27DB-BD31-4B8C-83A1-F6EECF244321}">
                <p14:modId xmlns:p14="http://schemas.microsoft.com/office/powerpoint/2010/main" val="1119460701"/>
              </p:ext>
            </p:extLst>
          </p:nvPr>
        </p:nvGraphicFramePr>
        <p:xfrm>
          <a:off x="237316" y="1665728"/>
          <a:ext cx="8538549" cy="4368315"/>
        </p:xfrm>
        <a:graphic>
          <a:graphicData uri="http://schemas.openxmlformats.org/drawingml/2006/table">
            <a:tbl>
              <a:tblPr/>
              <a:tblGrid>
                <a:gridCol w="2921797"/>
                <a:gridCol w="903448"/>
                <a:gridCol w="903448"/>
                <a:gridCol w="952464"/>
                <a:gridCol w="952464"/>
                <a:gridCol w="952464"/>
                <a:gridCol w="952464"/>
              </a:tblGrid>
              <a:tr h="632253">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L="87906" marR="87906"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lumMod val="50000"/>
                            </a:schemeClr>
                          </a:solidFill>
                          <a:effectLst/>
                          <a:latin typeface="+mj-lt"/>
                        </a:rPr>
                        <a:t> TRÈS BIEN / ASSEZ BIEN</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accent1">
                              <a:lumMod val="50000"/>
                            </a:schemeClr>
                          </a:solidFill>
                          <a:effectLst/>
                          <a:latin typeface="+mj-lt"/>
                        </a:rPr>
                        <a:t>UN PEU</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400" b="1" i="0" u="none" strike="noStrike" cap="none" normalizeH="0" baseline="0" noProof="0" dirty="0" smtClean="0">
                          <a:ln>
                            <a:noFill/>
                          </a:ln>
                          <a:solidFill>
                            <a:schemeClr val="bg2">
                              <a:lumMod val="50000"/>
                            </a:schemeClr>
                          </a:solidFill>
                          <a:effectLst/>
                          <a:latin typeface="+mj-lt"/>
                        </a:rPr>
                        <a:t>RIEN / N’EN A JAMAIS ENTENDU PARLER</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01478">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L="87906" marR="87906" marT="0" marB="0"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1478">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L="87906" marR="87906" marT="0" marB="0"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A</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B</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C</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1478">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L="87906" marR="87906" marT="0" marB="0"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n=809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n=764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n=1256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n=975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n=436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n=307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5226">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Oui, absolument</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73 % BC</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70 % BC</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63 % C</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59 % C</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55 %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51 %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640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590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532</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795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570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240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155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5226">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Oui, probablement</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23 %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25 %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31 % A</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33 %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38 % AB</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42 % AB</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640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185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189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390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326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166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128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5226">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Non, probablement pas</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7 % A</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628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71</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5226">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Non, absolument pas</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030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95226">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Oui, 2 cotes supérieures </a:t>
                      </a:r>
                    </a:p>
                  </a:txBody>
                  <a:tcPr marL="87906" marR="879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96 %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94 % B</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94 %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92 %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93 %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92 %</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6408">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775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721</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1185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896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406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283</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5226">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Non, 2 cotes inférieures </a:t>
                      </a:r>
                    </a:p>
                  </a:txBody>
                  <a:tcPr marL="87906" marR="879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8 % A</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7 %</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8 %</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466">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71</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24</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9486" name="Slide Number Placeholder 3"/>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BC00F832-EEDD-4AAD-B852-E63CB560EAF4}" type="slidenum">
              <a:rPr lang="en-US"/>
              <a:pPr/>
              <a:t>58</a:t>
            </a:fld>
            <a:endParaRPr lang="en-US" dirty="0"/>
          </a:p>
        </p:txBody>
      </p:sp>
      <p:sp>
        <p:nvSpPr>
          <p:cNvPr id="99487" name="Text Box 133"/>
          <p:cNvSpPr txBox="1">
            <a:spLocks noChangeArrowheads="1"/>
          </p:cNvSpPr>
          <p:nvPr>
            <p:custDataLst>
              <p:tags r:id="rId4"/>
            </p:custDataLst>
          </p:nvPr>
        </p:nvSpPr>
        <p:spPr bwMode="auto">
          <a:xfrm>
            <a:off x="0" y="6072753"/>
            <a:ext cx="9058275" cy="246221"/>
          </a:xfrm>
          <a:prstGeom prst="rect">
            <a:avLst/>
          </a:prstGeom>
          <a:noFill/>
          <a:ln w="25400" algn="ctr">
            <a:noFill/>
            <a:miter lim="800000"/>
            <a:headEnd/>
            <a:tailEnd/>
          </a:ln>
        </p:spPr>
        <p:txBody>
          <a:bodyPr>
            <a:spAutoFit/>
          </a:bodyPr>
          <a:lstStyle/>
          <a:p>
            <a:r>
              <a:rPr lang="fr-CA" sz="1000" dirty="0" smtClean="0">
                <a:solidFill>
                  <a:schemeClr val="tx1"/>
                </a:solidFill>
              </a:rPr>
              <a:t>Intention de faire carrière dans le domaine du génie</a:t>
            </a:r>
            <a:endParaRPr lang="fr-CA" sz="1000" dirty="0">
              <a:solidFill>
                <a:schemeClr val="tx1"/>
              </a:solidFill>
            </a:endParaRPr>
          </a:p>
        </p:txBody>
      </p:sp>
      <p:sp>
        <p:nvSpPr>
          <p:cNvPr id="7" name="Content Placeholder 6"/>
          <p:cNvSpPr txBox="1">
            <a:spLocks/>
          </p:cNvSpPr>
          <p:nvPr>
            <p:custDataLst>
              <p:tags r:id="rId5"/>
            </p:custDataLst>
          </p:nvPr>
        </p:nvSpPr>
        <p:spPr>
          <a:xfrm>
            <a:off x="352425" y="902591"/>
            <a:ext cx="8523946" cy="387798"/>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lnSpc>
                <a:spcPct val="90000"/>
              </a:lnSpc>
              <a:spcBef>
                <a:spcPts val="800"/>
              </a:spcBef>
              <a:spcAft>
                <a:spcPts val="0"/>
              </a:spcAft>
              <a:buFont typeface="Wingdings" pitchFamily="2" charset="2"/>
              <a:buChar char="§"/>
              <a:defRPr/>
            </a:pPr>
            <a:r>
              <a:rPr lang="fr-CA" sz="1400" b="0" dirty="0" smtClean="0">
                <a:solidFill>
                  <a:schemeClr val="tx1"/>
                </a:solidFill>
                <a:latin typeface="+mn-lt"/>
              </a:rPr>
              <a:t>Plus les étudiants ont un niveau de connaissance élevé de la </a:t>
            </a:r>
            <a:r>
              <a:rPr lang="fr-CA" sz="1400" b="0" i="1" dirty="0" smtClean="0">
                <a:solidFill>
                  <a:schemeClr val="tx1"/>
                </a:solidFill>
                <a:latin typeface="+mn-lt"/>
              </a:rPr>
              <a:t>Loi sur les ingénieurs, </a:t>
            </a:r>
            <a:r>
              <a:rPr lang="fr-CA" sz="1400" b="0" dirty="0" smtClean="0">
                <a:solidFill>
                  <a:schemeClr val="tx1"/>
                </a:solidFill>
                <a:latin typeface="+mn-lt"/>
              </a:rPr>
              <a:t>plus ils sont susceptibles d’avoir absolument l’intention de faire carrière en génie. </a:t>
            </a:r>
            <a:endParaRPr lang="en-US" sz="1400" b="0"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custDataLst>
              <p:tags r:id="rId1"/>
            </p:custDataLst>
          </p:nvPr>
        </p:nvSpPr>
        <p:spPr bwMode="auto">
          <a:xfrm>
            <a:off x="838200" y="91382"/>
            <a:ext cx="8162925" cy="609398"/>
          </a:xfrm>
          <a:noFill/>
          <a:ln>
            <a:miter lim="800000"/>
            <a:headEnd/>
            <a:tailEnd/>
          </a:ln>
        </p:spPr>
        <p:txBody>
          <a:bodyPr vert="horz" numCol="1" compatLnSpc="1">
            <a:prstTxWarp prst="textNoShape">
              <a:avLst/>
            </a:prstTxWarp>
          </a:bodyPr>
          <a:lstStyle/>
          <a:p>
            <a:r>
              <a:rPr lang="fr-CA" sz="2200" dirty="0" smtClean="0"/>
              <a:t>Connaissance de la </a:t>
            </a:r>
            <a:r>
              <a:rPr lang="fr-CA" sz="2200" i="1" dirty="0" smtClean="0"/>
              <a:t>Loi sur les ingénieurs </a:t>
            </a:r>
            <a:br>
              <a:rPr lang="fr-CA" sz="2200" i="1" dirty="0" smtClean="0"/>
            </a:br>
            <a:r>
              <a:rPr lang="fr-CA" sz="2200" dirty="0" smtClean="0"/>
              <a:t>et intention de faire une demande de permis d’exercice</a:t>
            </a:r>
            <a:endParaRPr lang="fr-CA" sz="2400" dirty="0" smtClean="0"/>
          </a:p>
        </p:txBody>
      </p:sp>
      <p:sp>
        <p:nvSpPr>
          <p:cNvPr id="100355" name="Content Placeholder 6"/>
          <p:cNvSpPr>
            <a:spLocks noGrp="1"/>
          </p:cNvSpPr>
          <p:nvPr>
            <p:ph idx="1"/>
            <p:custDataLst>
              <p:tags r:id="rId2"/>
            </p:custDataLst>
          </p:nvPr>
        </p:nvSpPr>
        <p:spPr bwMode="auto">
          <a:xfrm>
            <a:off x="349172" y="782047"/>
            <a:ext cx="8390131" cy="8617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dirty="0" smtClean="0"/>
              <a:t>Plus les étudiants ont un niveau de connaissance élevé de la </a:t>
            </a:r>
            <a:r>
              <a:rPr lang="fr-CA" sz="1400" i="1" dirty="0" smtClean="0"/>
              <a:t>Loi sur les ingénieurs, </a:t>
            </a:r>
            <a:r>
              <a:rPr lang="fr-CA" sz="1400" dirty="0" smtClean="0"/>
              <a:t>plus ils sont susceptibles d’avoir l’intention de faire une demande de permis (absolument ou probablement). Cependant, la majorité des étudiants ont l’intention de faire une demande de permis après avoir obtenu leur diplôme, peu importe leur niveau de connaissance de la </a:t>
            </a:r>
            <a:r>
              <a:rPr lang="fr-CA" sz="1400" i="1" dirty="0" smtClean="0"/>
              <a:t>Loi.</a:t>
            </a:r>
            <a:endParaRPr lang="fr-CA" dirty="0" smtClean="0"/>
          </a:p>
        </p:txBody>
      </p:sp>
      <p:sp>
        <p:nvSpPr>
          <p:cNvPr id="100356" name="Slide Number Placeholder 2"/>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C1700D48-50E6-4A78-8D4A-6C2E0EFBD5BD}" type="slidenum">
              <a:rPr lang="en-US"/>
              <a:pPr/>
              <a:t>59</a:t>
            </a:fld>
            <a:endParaRPr lang="en-US" dirty="0"/>
          </a:p>
        </p:txBody>
      </p:sp>
      <p:graphicFrame>
        <p:nvGraphicFramePr>
          <p:cNvPr id="58550" name="Group 182"/>
          <p:cNvGraphicFramePr>
            <a:graphicFrameLocks noGrp="1"/>
          </p:cNvGraphicFramePr>
          <p:nvPr>
            <p:custDataLst>
              <p:tags r:id="rId4"/>
            </p:custDataLst>
            <p:extLst>
              <p:ext uri="{D42A27DB-BD31-4B8C-83A1-F6EECF244321}">
                <p14:modId xmlns:p14="http://schemas.microsoft.com/office/powerpoint/2010/main" val="3105292950"/>
              </p:ext>
            </p:extLst>
          </p:nvPr>
        </p:nvGraphicFramePr>
        <p:xfrm>
          <a:off x="519686" y="1694688"/>
          <a:ext cx="7971173" cy="4383035"/>
        </p:xfrm>
        <a:graphic>
          <a:graphicData uri="http://schemas.openxmlformats.org/drawingml/2006/table">
            <a:tbl>
              <a:tblPr/>
              <a:tblGrid>
                <a:gridCol w="2582919"/>
                <a:gridCol w="938655"/>
                <a:gridCol w="938655"/>
                <a:gridCol w="877736"/>
                <a:gridCol w="877736"/>
                <a:gridCol w="877736"/>
                <a:gridCol w="877736"/>
              </a:tblGrid>
              <a:tr h="484134">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333399"/>
                          </a:solidFill>
                          <a:effectLst/>
                          <a:latin typeface="+mj-lt"/>
                        </a:rPr>
                        <a:t> TRÈS BIEN / ASSEZ BIEN</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339999"/>
                          </a:solidFill>
                          <a:effectLst/>
                          <a:latin typeface="+mj-lt"/>
                        </a:rPr>
                        <a:t>UN PEU</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fr-CA" sz="1200" b="1" i="0" u="none" strike="noStrike" cap="none" normalizeH="0" baseline="0" noProof="0" dirty="0" smtClean="0">
                          <a:ln>
                            <a:noFill/>
                          </a:ln>
                          <a:solidFill>
                            <a:srgbClr val="969696"/>
                          </a:solidFill>
                          <a:effectLst/>
                          <a:latin typeface="+mj-lt"/>
                        </a:rPr>
                        <a:t>RIEN / N’EN A JAMAIS ENTENDU PARLER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90481">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0481">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A</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B</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C</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0481">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n=809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n=764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n=1256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n=975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n=436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n=307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247">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Oui, absolument</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64 % BC</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56 % BC</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52 % C</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47 % C</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44 %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37 %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247">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519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424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656</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457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192</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114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247">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Oui, probablement</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23 %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28 %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30 % A</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31 %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31 % A</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35 % A</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247">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188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211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374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304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134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107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247">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Non, probablement pas</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9 % A</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10 % A</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10 % A</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12 % A</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247">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46</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52</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107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95</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45</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247">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Non, absolument pas</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247">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16</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247">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Ne sait pas / incertain(e)</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4 %</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8 %</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7 % A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11 % AB</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12 % AB</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247">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16247">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Oui, 2 cotes supérieures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87 % BC</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83 % BC</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82 % C</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78 % C</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75 %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72 %</a:t>
                      </a:r>
                    </a:p>
                  </a:txBody>
                  <a:tcPr marT="18288" marB="18288"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247">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705</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635</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1030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761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326</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221</a:t>
                      </a:r>
                    </a:p>
                  </a:txBody>
                  <a:tcPr marT="18288" marB="18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247">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Non, 2 cotes inférieures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11 %</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14 % A</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14 % A</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16 % A</a:t>
                      </a:r>
                    </a:p>
                  </a:txBody>
                  <a:tcPr marT="18288" marB="18288"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247">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72</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137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136</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48</a:t>
                      </a:r>
                    </a:p>
                  </a:txBody>
                  <a:tcPr marT="18288" marB="18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0532" name="Text Box 147"/>
          <p:cNvSpPr txBox="1">
            <a:spLocks noChangeArrowheads="1"/>
          </p:cNvSpPr>
          <p:nvPr>
            <p:custDataLst>
              <p:tags r:id="rId5"/>
            </p:custDataLst>
          </p:nvPr>
        </p:nvSpPr>
        <p:spPr bwMode="auto">
          <a:xfrm>
            <a:off x="1141476" y="6233452"/>
            <a:ext cx="6502400" cy="246221"/>
          </a:xfrm>
          <a:prstGeom prst="rect">
            <a:avLst/>
          </a:prstGeom>
          <a:noFill/>
          <a:ln w="25400" algn="ctr">
            <a:noFill/>
            <a:miter lim="800000"/>
            <a:headEnd/>
            <a:tailEnd/>
          </a:ln>
        </p:spPr>
        <p:txBody>
          <a:bodyPr wrap="square">
            <a:spAutoFit/>
          </a:bodyPr>
          <a:lstStyle/>
          <a:p>
            <a:r>
              <a:rPr lang="fr-CA" sz="1000" dirty="0" smtClean="0">
                <a:solidFill>
                  <a:schemeClr val="tx1"/>
                </a:solidFill>
              </a:rPr>
              <a:t>Intention de faire une demande de permis d’exercice</a:t>
            </a:r>
            <a:endParaRPr lang="fr-CA" sz="1000" dirty="0">
              <a:solidFill>
                <a:schemeClr val="tx1"/>
              </a:solidFill>
            </a:endParaRPr>
          </a:p>
        </p:txBody>
      </p:sp>
      <p:sp>
        <p:nvSpPr>
          <p:cNvPr id="7" name="Isosceles Triangle 6"/>
          <p:cNvSpPr/>
          <p:nvPr>
            <p:custDataLst>
              <p:tags r:id="rId6"/>
            </p:custDataLst>
          </p:nvPr>
        </p:nvSpPr>
        <p:spPr>
          <a:xfrm rot="10800000">
            <a:off x="6533043" y="3119477"/>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9" name="Isosceles Triangle 8"/>
          <p:cNvSpPr/>
          <p:nvPr>
            <p:custDataLst>
              <p:tags r:id="rId7"/>
            </p:custDataLst>
          </p:nvPr>
        </p:nvSpPr>
        <p:spPr>
          <a:xfrm rot="10800000">
            <a:off x="4759661" y="5273236"/>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10" name="Isosceles Triangle 9"/>
          <p:cNvSpPr/>
          <p:nvPr>
            <p:custDataLst>
              <p:tags r:id="rId8"/>
            </p:custDataLst>
          </p:nvPr>
        </p:nvSpPr>
        <p:spPr>
          <a:xfrm rot="10800000" flipV="1">
            <a:off x="6533413" y="5714542"/>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Isosceles Triangle 10"/>
          <p:cNvSpPr/>
          <p:nvPr>
            <p:custDataLst>
              <p:tags r:id="rId9"/>
            </p:custDataLst>
          </p:nvPr>
        </p:nvSpPr>
        <p:spPr>
          <a:xfrm rot="10800000">
            <a:off x="4778711" y="3109952"/>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12" name="Isosceles Triangle 11"/>
          <p:cNvSpPr/>
          <p:nvPr>
            <p:custDataLst>
              <p:tags r:id="rId10"/>
            </p:custDataLst>
          </p:nvPr>
        </p:nvSpPr>
        <p:spPr>
          <a:xfrm rot="10800000" flipV="1">
            <a:off x="4683461" y="3551255"/>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Isosceles Triangle 13"/>
          <p:cNvSpPr/>
          <p:nvPr>
            <p:custDataLst>
              <p:tags r:id="rId11"/>
            </p:custDataLst>
          </p:nvPr>
        </p:nvSpPr>
        <p:spPr>
          <a:xfrm rot="10800000">
            <a:off x="6525806" y="5273236"/>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Points saillants</a:t>
            </a:r>
          </a:p>
        </p:txBody>
      </p:sp>
      <p:sp>
        <p:nvSpPr>
          <p:cNvPr id="36868" name="Rectangle 3"/>
          <p:cNvSpPr>
            <a:spLocks noGrp="1" noChangeArrowheads="1"/>
          </p:cNvSpPr>
          <p:nvPr>
            <p:ph idx="1"/>
            <p:custDataLst>
              <p:tags r:id="rId2"/>
            </p:custDataLst>
          </p:nvPr>
        </p:nvSpPr>
        <p:spPr>
          <a:xfrm>
            <a:off x="417436" y="877090"/>
            <a:ext cx="8472564" cy="5489575"/>
          </a:xfrm>
        </p:spPr>
        <p:txBody>
          <a:bodyPr/>
          <a:lstStyle/>
          <a:p>
            <a:pPr marL="0" indent="0" fontAlgn="auto">
              <a:lnSpc>
                <a:spcPct val="100000"/>
              </a:lnSpc>
              <a:spcBef>
                <a:spcPts val="600"/>
              </a:spcBef>
              <a:spcAft>
                <a:spcPts val="0"/>
              </a:spcAft>
              <a:buFontTx/>
              <a:buNone/>
              <a:defRPr/>
            </a:pPr>
            <a:r>
              <a:rPr lang="fr-CA" sz="1400" dirty="0"/>
              <a:t>Par rapport à 2013, le nombre de </a:t>
            </a:r>
            <a:r>
              <a:rPr lang="fr-CA" sz="1400" dirty="0" smtClean="0"/>
              <a:t>finissants </a:t>
            </a:r>
            <a:r>
              <a:rPr lang="fr-CA" sz="1400" dirty="0"/>
              <a:t>en génie qui ont l’intention de faire carrière en génie a diminué, tout comme </a:t>
            </a:r>
            <a:r>
              <a:rPr lang="fr-CA" sz="1400" dirty="0" smtClean="0"/>
              <a:t>ceux qui ont l’intention </a:t>
            </a:r>
            <a:r>
              <a:rPr lang="fr-CA" sz="1400" dirty="0"/>
              <a:t>de faire une demande de permis </a:t>
            </a:r>
            <a:r>
              <a:rPr lang="fr-CA" sz="1400" dirty="0" smtClean="0"/>
              <a:t>d’exercice. Bien que les </a:t>
            </a:r>
            <a:r>
              <a:rPr lang="fr-CA" sz="1400" dirty="0"/>
              <a:t>intentions générales quant à ces mesures demeurent </a:t>
            </a:r>
            <a:r>
              <a:rPr lang="fr-CA" sz="1400" dirty="0" smtClean="0"/>
              <a:t>fortes, </a:t>
            </a:r>
            <a:r>
              <a:rPr lang="fr-CA" sz="1400" dirty="0"/>
              <a:t>il convient </a:t>
            </a:r>
            <a:r>
              <a:rPr lang="fr-CA" sz="1400" dirty="0" smtClean="0"/>
              <a:t>d’en </a:t>
            </a:r>
            <a:r>
              <a:rPr lang="fr-CA" sz="1400" dirty="0"/>
              <a:t>signaler </a:t>
            </a:r>
            <a:r>
              <a:rPr lang="fr-CA" sz="1400" dirty="0" smtClean="0"/>
              <a:t>la diminution qu’il faudra </a:t>
            </a:r>
            <a:r>
              <a:rPr lang="fr-CA" sz="1400" dirty="0"/>
              <a:t>surveiller </a:t>
            </a:r>
            <a:r>
              <a:rPr lang="fr-CA" sz="1400" dirty="0" smtClean="0"/>
              <a:t>de près. </a:t>
            </a:r>
            <a:endParaRPr lang="fr-CA" sz="1400" dirty="0"/>
          </a:p>
          <a:p>
            <a:pPr fontAlgn="auto">
              <a:lnSpc>
                <a:spcPct val="100000"/>
              </a:lnSpc>
              <a:spcBef>
                <a:spcPts val="600"/>
              </a:spcBef>
              <a:spcAft>
                <a:spcPts val="0"/>
              </a:spcAft>
              <a:defRPr/>
            </a:pPr>
            <a:r>
              <a:rPr lang="fr-CA" sz="1400" dirty="0"/>
              <a:t>La vaste majorité des </a:t>
            </a:r>
            <a:r>
              <a:rPr lang="fr-CA" sz="1400" dirty="0" smtClean="0"/>
              <a:t>étudiants </a:t>
            </a:r>
            <a:r>
              <a:rPr lang="fr-CA" sz="1400" dirty="0"/>
              <a:t>continuent d’indiquer qu’ils ont probablement ou absolument l’intention de faire carrière en génie (93 % par rapport à 95  % en 2013). Il y a cependant moins </a:t>
            </a:r>
            <a:r>
              <a:rPr lang="fr-CA" sz="1400" dirty="0" smtClean="0"/>
              <a:t>d’étudiants </a:t>
            </a:r>
            <a:r>
              <a:rPr lang="fr-CA" sz="1400" dirty="0"/>
              <a:t>qui en ont </a:t>
            </a:r>
            <a:r>
              <a:rPr lang="fr-CA" sz="1400" i="1" dirty="0"/>
              <a:t>absolument</a:t>
            </a:r>
            <a:r>
              <a:rPr lang="fr-CA" sz="1400" dirty="0"/>
              <a:t> l’intention (</a:t>
            </a:r>
            <a:r>
              <a:rPr lang="fr-CA" sz="1400" dirty="0" smtClean="0"/>
              <a:t>61 % </a:t>
            </a:r>
            <a:r>
              <a:rPr lang="fr-CA" sz="1400" dirty="0"/>
              <a:t>par rapport à </a:t>
            </a:r>
            <a:r>
              <a:rPr lang="fr-CA" sz="1400" dirty="0" smtClean="0"/>
              <a:t>65</a:t>
            </a:r>
            <a:r>
              <a:rPr lang="fr-CA" sz="1400" dirty="0"/>
              <a:t>  % en 2013).</a:t>
            </a:r>
          </a:p>
          <a:p>
            <a:pPr lvl="1" fontAlgn="auto">
              <a:lnSpc>
                <a:spcPct val="100000"/>
              </a:lnSpc>
              <a:spcBef>
                <a:spcPts val="600"/>
              </a:spcBef>
              <a:spcAft>
                <a:spcPts val="0"/>
              </a:spcAft>
              <a:defRPr/>
            </a:pPr>
            <a:r>
              <a:rPr lang="fr-CA" sz="1400" dirty="0"/>
              <a:t>Parmi </a:t>
            </a:r>
            <a:r>
              <a:rPr lang="fr-CA" sz="1400" dirty="0" smtClean="0"/>
              <a:t>ceux qui </a:t>
            </a:r>
            <a:r>
              <a:rPr lang="fr-CA" sz="1400" dirty="0"/>
              <a:t>ne prévoient probablement pas faire carrière en génie, le nombre de ceux qui indiquent avoir des attentes différentes par rapport au génie a augmenté </a:t>
            </a:r>
            <a:r>
              <a:rPr lang="fr-CA" sz="1400" dirty="0" smtClean="0"/>
              <a:t>(38 % </a:t>
            </a:r>
            <a:r>
              <a:rPr lang="fr-CA" sz="1400" dirty="0"/>
              <a:t>par rapport à </a:t>
            </a:r>
            <a:r>
              <a:rPr lang="fr-CA" sz="1400" dirty="0" smtClean="0"/>
              <a:t>27 %).</a:t>
            </a:r>
            <a:endParaRPr lang="fr-CA" sz="1400" dirty="0"/>
          </a:p>
          <a:p>
            <a:pPr>
              <a:lnSpc>
                <a:spcPct val="100000"/>
              </a:lnSpc>
              <a:spcBef>
                <a:spcPts val="600"/>
              </a:spcBef>
            </a:pPr>
            <a:r>
              <a:rPr lang="fr-CA" sz="1400" dirty="0"/>
              <a:t>Les trois quarts (75 %) des </a:t>
            </a:r>
            <a:r>
              <a:rPr lang="fr-CA" sz="1400" dirty="0" smtClean="0"/>
              <a:t>finissants </a:t>
            </a:r>
            <a:r>
              <a:rPr lang="fr-CA" sz="1400" dirty="0"/>
              <a:t>ont l’intention d’entrer sur le marché du travail immédiatement après avoir obtenu leur baccalauréat en </a:t>
            </a:r>
            <a:r>
              <a:rPr lang="fr-CA" sz="1400" dirty="0" smtClean="0"/>
              <a:t>génie, ce </a:t>
            </a:r>
            <a:r>
              <a:rPr lang="fr-CA" sz="1400" dirty="0"/>
              <a:t>qui représente une baisse par rapport à l’an dernier </a:t>
            </a:r>
            <a:r>
              <a:rPr lang="fr-CA" sz="1400" dirty="0" smtClean="0"/>
              <a:t>(78 %). </a:t>
            </a:r>
            <a:endParaRPr lang="fr-CA" sz="1400" dirty="0"/>
          </a:p>
          <a:p>
            <a:pPr lvl="1">
              <a:lnSpc>
                <a:spcPct val="100000"/>
              </a:lnSpc>
              <a:spcBef>
                <a:spcPts val="600"/>
              </a:spcBef>
            </a:pPr>
            <a:r>
              <a:rPr lang="fr-CA" sz="1400" dirty="0"/>
              <a:t>Parmi les deux finissants sur dix qui prévoient poursuivre des études, nous observons une baisse de ceux qui prévoient faire une MBA </a:t>
            </a:r>
            <a:r>
              <a:rPr lang="fr-CA" sz="1400" dirty="0" smtClean="0"/>
              <a:t>(5 % </a:t>
            </a:r>
            <a:r>
              <a:rPr lang="fr-CA" sz="1400" dirty="0"/>
              <a:t>par rapport à </a:t>
            </a:r>
            <a:r>
              <a:rPr lang="fr-CA" sz="1400" dirty="0" smtClean="0"/>
              <a:t>9 %) </a:t>
            </a:r>
            <a:r>
              <a:rPr lang="fr-CA" sz="1400" dirty="0"/>
              <a:t>et de ceux qui prévoient poursuivre des études de cycle supérieur, particulièrement au Québec </a:t>
            </a:r>
            <a:r>
              <a:rPr lang="fr-CA" sz="1400" dirty="0" smtClean="0"/>
              <a:t>(17 % </a:t>
            </a:r>
            <a:r>
              <a:rPr lang="fr-CA" sz="1400" dirty="0"/>
              <a:t>par rapport à </a:t>
            </a:r>
            <a:r>
              <a:rPr lang="fr-CA" sz="1400" dirty="0" smtClean="0"/>
              <a:t>27 %).</a:t>
            </a:r>
            <a:endParaRPr lang="fr-CA" sz="1400" dirty="0"/>
          </a:p>
          <a:p>
            <a:pPr fontAlgn="auto">
              <a:lnSpc>
                <a:spcPct val="100000"/>
              </a:lnSpc>
              <a:spcBef>
                <a:spcPts val="600"/>
              </a:spcBef>
              <a:spcAft>
                <a:spcPts val="0"/>
              </a:spcAft>
              <a:defRPr/>
            </a:pPr>
            <a:r>
              <a:rPr lang="fr-CA" sz="1400" dirty="0"/>
              <a:t>Parmi </a:t>
            </a:r>
            <a:r>
              <a:rPr lang="fr-CA" sz="1400" u="sng" dirty="0"/>
              <a:t>tous</a:t>
            </a:r>
            <a:r>
              <a:rPr lang="fr-CA" sz="1400" dirty="0"/>
              <a:t> les </a:t>
            </a:r>
            <a:r>
              <a:rPr lang="fr-CA" sz="1400" dirty="0" smtClean="0"/>
              <a:t>finissants</a:t>
            </a:r>
            <a:r>
              <a:rPr lang="fr-CA" sz="1400" dirty="0"/>
              <a:t>, huit sur dix indiquent qu’ils feront </a:t>
            </a:r>
            <a:r>
              <a:rPr lang="fr-CA" sz="1400" i="1" dirty="0"/>
              <a:t>absolument </a:t>
            </a:r>
            <a:r>
              <a:rPr lang="fr-CA" sz="1400" dirty="0"/>
              <a:t>ou </a:t>
            </a:r>
            <a:r>
              <a:rPr lang="fr-CA" sz="1400" i="1" dirty="0"/>
              <a:t>probablement</a:t>
            </a:r>
            <a:r>
              <a:rPr lang="fr-CA" sz="1400" dirty="0"/>
              <a:t> une demande de permis d’exercice </a:t>
            </a:r>
            <a:r>
              <a:rPr lang="fr-CA" sz="1400" dirty="0" smtClean="0"/>
              <a:t>(79 % </a:t>
            </a:r>
            <a:r>
              <a:rPr lang="fr-CA" sz="1400" dirty="0"/>
              <a:t>par rapport </a:t>
            </a:r>
            <a:r>
              <a:rPr lang="fr-CA" sz="1400" dirty="0" smtClean="0"/>
              <a:t>à 82 % </a:t>
            </a:r>
            <a:r>
              <a:rPr lang="fr-CA" sz="1400" dirty="0"/>
              <a:t>en 2013), mais la proportion de ceux qui le feront </a:t>
            </a:r>
            <a:r>
              <a:rPr lang="fr-CA" sz="1400" i="1" dirty="0"/>
              <a:t>absolument</a:t>
            </a:r>
            <a:r>
              <a:rPr lang="fr-CA" sz="1400" dirty="0"/>
              <a:t> a diminué par rapport à 2013 </a:t>
            </a:r>
            <a:r>
              <a:rPr lang="fr-CA" sz="1400" dirty="0" smtClean="0"/>
              <a:t>(49 % </a:t>
            </a:r>
            <a:r>
              <a:rPr lang="fr-CA" sz="1400" dirty="0"/>
              <a:t>par rapport à </a:t>
            </a:r>
            <a:r>
              <a:rPr lang="fr-CA" sz="1400" dirty="0" smtClean="0"/>
              <a:t>55 %) </a:t>
            </a:r>
            <a:r>
              <a:rPr lang="fr-CA" sz="1400" dirty="0"/>
              <a:t>tandis que la proportion </a:t>
            </a:r>
            <a:r>
              <a:rPr lang="fr-CA" sz="1400" dirty="0" smtClean="0"/>
              <a:t>de ceux qui </a:t>
            </a:r>
            <a:r>
              <a:rPr lang="fr-CA" sz="1400" dirty="0"/>
              <a:t>le feront </a:t>
            </a:r>
            <a:r>
              <a:rPr lang="fr-CA" sz="1400" i="1" dirty="0"/>
              <a:t>probablement</a:t>
            </a:r>
            <a:r>
              <a:rPr lang="fr-CA" sz="1400" dirty="0"/>
              <a:t> a légèrement augmenté </a:t>
            </a:r>
            <a:r>
              <a:rPr lang="fr-CA" sz="1400" dirty="0" smtClean="0"/>
              <a:t>(30 % </a:t>
            </a:r>
            <a:r>
              <a:rPr lang="fr-CA" sz="1400" dirty="0"/>
              <a:t>par rapport à </a:t>
            </a:r>
            <a:r>
              <a:rPr lang="fr-CA" sz="1400" dirty="0" smtClean="0"/>
              <a:t>28 %). </a:t>
            </a:r>
            <a:endParaRPr lang="fr-CA" sz="1400" dirty="0"/>
          </a:p>
          <a:p>
            <a:pPr fontAlgn="auto">
              <a:lnSpc>
                <a:spcPct val="100000"/>
              </a:lnSpc>
              <a:spcBef>
                <a:spcPts val="600"/>
              </a:spcBef>
              <a:spcAft>
                <a:spcPts val="0"/>
              </a:spcAft>
              <a:defRPr/>
            </a:pPr>
            <a:r>
              <a:rPr lang="fr-CA" sz="1400" dirty="0"/>
              <a:t>La proportion de </a:t>
            </a:r>
            <a:r>
              <a:rPr lang="fr-CA" sz="1400" dirty="0" smtClean="0"/>
              <a:t>finissants </a:t>
            </a:r>
            <a:r>
              <a:rPr lang="fr-CA" sz="1400" dirty="0"/>
              <a:t>qui indiquent avoir commencé </a:t>
            </a:r>
            <a:r>
              <a:rPr lang="fr-CA" sz="1400" dirty="0" smtClean="0"/>
              <a:t>leurs </a:t>
            </a:r>
            <a:r>
              <a:rPr lang="fr-CA" sz="1400" dirty="0"/>
              <a:t>études en ayant </a:t>
            </a:r>
            <a:r>
              <a:rPr lang="fr-CA" sz="1400" i="1" dirty="0"/>
              <a:t>absolument </a:t>
            </a:r>
            <a:r>
              <a:rPr lang="fr-CA" sz="1400" dirty="0"/>
              <a:t>l’intention </a:t>
            </a:r>
            <a:r>
              <a:rPr lang="fr-CA" sz="1400" dirty="0" smtClean="0"/>
              <a:t>de faire </a:t>
            </a:r>
            <a:r>
              <a:rPr lang="fr-CA" sz="1400" dirty="0"/>
              <a:t>carrière en génie a </a:t>
            </a:r>
            <a:r>
              <a:rPr lang="fr-CA" sz="1400" dirty="0" smtClean="0"/>
              <a:t>diminué (57 % </a:t>
            </a:r>
            <a:r>
              <a:rPr lang="fr-CA" sz="1400" dirty="0"/>
              <a:t>par rapport à </a:t>
            </a:r>
            <a:r>
              <a:rPr lang="fr-CA" sz="1400" dirty="0" smtClean="0"/>
              <a:t>62 %), </a:t>
            </a:r>
            <a:r>
              <a:rPr lang="fr-CA" sz="1400" dirty="0"/>
              <a:t>tandis </a:t>
            </a:r>
            <a:r>
              <a:rPr lang="fr-CA" sz="1400" dirty="0" smtClean="0"/>
              <a:t>la proportion d’étudiants </a:t>
            </a:r>
            <a:r>
              <a:rPr lang="fr-CA" sz="1400" dirty="0"/>
              <a:t>qui indiquent avoir </a:t>
            </a:r>
            <a:r>
              <a:rPr lang="fr-CA" sz="1400" i="1" dirty="0"/>
              <a:t>probablement</a:t>
            </a:r>
            <a:r>
              <a:rPr lang="fr-CA" sz="1400" dirty="0"/>
              <a:t> l’intention de le faire a augmenté </a:t>
            </a:r>
            <a:r>
              <a:rPr lang="fr-CA" sz="1400" dirty="0" smtClean="0"/>
              <a:t>(36 % </a:t>
            </a:r>
            <a:r>
              <a:rPr lang="fr-CA" sz="1400" dirty="0"/>
              <a:t>par rapport à </a:t>
            </a:r>
            <a:r>
              <a:rPr lang="fr-CA" sz="1400" dirty="0" smtClean="0"/>
              <a:t>30 %).</a:t>
            </a:r>
            <a:endParaRPr lang="fr-CA" sz="1400" dirty="0"/>
          </a:p>
          <a:p>
            <a:endParaRPr lang="fr-CA" sz="1400" dirty="0"/>
          </a:p>
        </p:txBody>
      </p:sp>
      <p:sp>
        <p:nvSpPr>
          <p:cNvPr id="79876"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C70E2486-0B4F-4D31-A2AC-A1688272D568}" type="slidenum">
              <a:rPr lang="en-US"/>
              <a:pPr/>
              <a:t>6</a:t>
            </a:fld>
            <a:endParaRPr lang="en-US" dirty="0"/>
          </a:p>
        </p:txBody>
      </p:sp>
    </p:spTree>
    <p:extLst>
      <p:ext uri="{BB962C8B-B14F-4D97-AF65-F5344CB8AC3E}">
        <p14:creationId xmlns:p14="http://schemas.microsoft.com/office/powerpoint/2010/main" val="125215928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Grp="1" noChangeArrowheads="1"/>
          </p:cNvSpPr>
          <p:nvPr>
            <p:ph type="ctrTitle"/>
            <p:custDataLst>
              <p:tags r:id="rId1"/>
            </p:custDataLst>
          </p:nvPr>
        </p:nvSpPr>
        <p:spPr>
          <a:xfrm>
            <a:off x="144463" y="3064431"/>
            <a:ext cx="4416425" cy="738664"/>
          </a:xfrm>
        </p:spPr>
        <p:txBody>
          <a:bodyPr/>
          <a:lstStyle/>
          <a:p>
            <a:pPr fontAlgn="auto">
              <a:lnSpc>
                <a:spcPct val="100000"/>
              </a:lnSpc>
              <a:spcAft>
                <a:spcPts val="0"/>
              </a:spcAft>
              <a:defRPr/>
            </a:pPr>
            <a:r>
              <a:rPr lang="fr-CA" sz="2400" dirty="0" smtClean="0">
                <a:solidFill>
                  <a:schemeClr val="accent6"/>
                </a:solidFill>
              </a:rPr>
              <a:t>Impact de la connaissance du permis d’ingénieur et des rôles</a:t>
            </a:r>
            <a:endParaRPr lang="fr-CA" sz="2000" dirty="0" smtClean="0">
              <a:solidFill>
                <a:schemeClr val="accent6"/>
              </a:solidFill>
            </a:endParaRPr>
          </a:p>
        </p:txBody>
      </p:sp>
      <p:sp>
        <p:nvSpPr>
          <p:cNvPr id="101379"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198F2EAB-44B4-45A2-A426-F66DB4D10C73}" type="slidenum">
              <a:rPr lang="en-US"/>
              <a:pPr/>
              <a:t>60</a:t>
            </a:fld>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custDataLst>
              <p:tags r:id="rId1"/>
            </p:custDataLst>
          </p:nvPr>
        </p:nvSpPr>
        <p:spPr bwMode="auto">
          <a:xfrm>
            <a:off x="838200" y="119082"/>
            <a:ext cx="8162925" cy="553998"/>
          </a:xfrm>
          <a:noFill/>
          <a:ln>
            <a:miter lim="800000"/>
            <a:headEnd/>
            <a:tailEnd/>
          </a:ln>
        </p:spPr>
        <p:txBody>
          <a:bodyPr vert="horz" numCol="1" compatLnSpc="1">
            <a:prstTxWarp prst="textNoShape">
              <a:avLst/>
            </a:prstTxWarp>
          </a:bodyPr>
          <a:lstStyle/>
          <a:p>
            <a:r>
              <a:rPr lang="fr-CA" dirty="0" smtClean="0"/>
              <a:t>Connaissance du permis d’ingénieur et des rôles </a:t>
            </a:r>
            <a:br>
              <a:rPr lang="fr-CA" dirty="0" smtClean="0"/>
            </a:br>
            <a:r>
              <a:rPr lang="fr-CA" dirty="0" smtClean="0"/>
              <a:t>et intention de faire carrière en génie</a:t>
            </a:r>
          </a:p>
        </p:txBody>
      </p:sp>
      <p:sp>
        <p:nvSpPr>
          <p:cNvPr id="102403" name="Content Placeholder 6"/>
          <p:cNvSpPr>
            <a:spLocks noGrp="1"/>
          </p:cNvSpPr>
          <p:nvPr>
            <p:ph idx="1"/>
            <p:custDataLst>
              <p:tags r:id="rId2"/>
            </p:custDataLst>
          </p:nvPr>
        </p:nvSpPr>
        <p:spPr bwMode="auto">
          <a:xfrm>
            <a:off x="162855" y="758888"/>
            <a:ext cx="8825028" cy="8617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dirty="0" smtClean="0"/>
              <a:t>Dans l’ensemble, la connaissance des rôles dans l’exercice de la profession et des exigences en matière de permis n’influence pas l’intention de faire carrière dans le domaine du génie.   </a:t>
            </a:r>
          </a:p>
          <a:p>
            <a:pPr>
              <a:lnSpc>
                <a:spcPct val="100000"/>
              </a:lnSpc>
              <a:spcBef>
                <a:spcPts val="0"/>
              </a:spcBef>
            </a:pPr>
            <a:r>
              <a:rPr lang="fr-CA" sz="1400" dirty="0"/>
              <a:t>L</a:t>
            </a:r>
            <a:r>
              <a:rPr lang="fr-CA" sz="1400" dirty="0" smtClean="0"/>
              <a:t>es étudiants qui ont un niveau de connaissance élevé du permis d’ingénieur et des rôles sont plus susceptibles d’avoir absolument l’intention de faire carrière dans le domaine du génie qu’en 2013.</a:t>
            </a:r>
          </a:p>
        </p:txBody>
      </p:sp>
      <p:sp>
        <p:nvSpPr>
          <p:cNvPr id="102404" name="Slide Number Placeholder 2"/>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F20632F7-63B8-4053-85E3-B0825035A091}" type="slidenum">
              <a:rPr lang="en-US"/>
              <a:pPr/>
              <a:t>61</a:t>
            </a:fld>
            <a:endParaRPr lang="en-US" dirty="0"/>
          </a:p>
        </p:txBody>
      </p:sp>
      <p:graphicFrame>
        <p:nvGraphicFramePr>
          <p:cNvPr id="60622" name="Group 206"/>
          <p:cNvGraphicFramePr>
            <a:graphicFrameLocks noGrp="1"/>
          </p:cNvGraphicFramePr>
          <p:nvPr>
            <p:custDataLst>
              <p:tags r:id="rId4"/>
            </p:custDataLst>
            <p:extLst>
              <p:ext uri="{D42A27DB-BD31-4B8C-83A1-F6EECF244321}">
                <p14:modId xmlns:p14="http://schemas.microsoft.com/office/powerpoint/2010/main" val="1356501028"/>
              </p:ext>
            </p:extLst>
          </p:nvPr>
        </p:nvGraphicFramePr>
        <p:xfrm>
          <a:off x="678071" y="2015181"/>
          <a:ext cx="8109669" cy="4247616"/>
        </p:xfrm>
        <a:graphic>
          <a:graphicData uri="http://schemas.openxmlformats.org/drawingml/2006/table">
            <a:tbl>
              <a:tblPr/>
              <a:tblGrid>
                <a:gridCol w="2213857"/>
                <a:gridCol w="789763"/>
                <a:gridCol w="789763"/>
                <a:gridCol w="719381"/>
                <a:gridCol w="719381"/>
                <a:gridCol w="719381"/>
                <a:gridCol w="719381"/>
                <a:gridCol w="719381"/>
                <a:gridCol w="719381"/>
              </a:tblGrid>
              <a:tr h="518658">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tx1">
                              <a:lumMod val="50000"/>
                            </a:schemeClr>
                          </a:solidFill>
                          <a:effectLst/>
                          <a:latin typeface="+mj-lt"/>
                        </a:rPr>
                        <a:t>CONNAISSANCE ÉLEVÉE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1">
                              <a:lumMod val="50000"/>
                            </a:schemeClr>
                          </a:solidFill>
                          <a:effectLst/>
                          <a:latin typeface="+mj-lt"/>
                        </a:rPr>
                        <a:t>CONNAISSANCE MOYENNE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bg2">
                              <a:lumMod val="50000"/>
                            </a:schemeClr>
                          </a:solidFill>
                          <a:effectLst/>
                          <a:latin typeface="+mj-lt"/>
                        </a:rPr>
                        <a:t>CONNAISSANCE LIMITÉE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6">
                              <a:lumMod val="90000"/>
                              <a:lumOff val="10000"/>
                            </a:schemeClr>
                          </a:solidFill>
                          <a:effectLst/>
                          <a:latin typeface="+mj-lt"/>
                        </a:rPr>
                        <a:t>AUCUNE CONNAISSANCE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89931">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9329">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F</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G</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9329">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n=1183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n=1017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n=1043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n=825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n=196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N=147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n=79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n=57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6435">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Oui, absolument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66 % F</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66 % F</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255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780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623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690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45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36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6435">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Oui, probablement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29 %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38 % DE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39 % 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39 % 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255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346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290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246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449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Non, probablement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942">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6435">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Non, absolument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255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86435">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Oui, 2 cotes supérieures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98 %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255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1126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943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980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762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184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139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56</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6435">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Non, 2 cotes inférieures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255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2604" name="Text Box 138"/>
          <p:cNvSpPr txBox="1">
            <a:spLocks noChangeArrowheads="1"/>
          </p:cNvSpPr>
          <p:nvPr>
            <p:custDataLst>
              <p:tags r:id="rId5"/>
            </p:custDataLst>
          </p:nvPr>
        </p:nvSpPr>
        <p:spPr bwMode="auto">
          <a:xfrm>
            <a:off x="19878" y="6369669"/>
            <a:ext cx="9058275" cy="244475"/>
          </a:xfrm>
          <a:prstGeom prst="rect">
            <a:avLst/>
          </a:prstGeom>
          <a:noFill/>
          <a:ln w="25400" algn="ctr">
            <a:noFill/>
            <a:miter lim="800000"/>
            <a:headEnd/>
            <a:tailEnd/>
          </a:ln>
        </p:spPr>
        <p:txBody>
          <a:bodyPr>
            <a:spAutoFit/>
          </a:bodyPr>
          <a:lstStyle/>
          <a:p>
            <a:r>
              <a:rPr lang="fr-CA" sz="1000" dirty="0" smtClean="0">
                <a:solidFill>
                  <a:schemeClr val="tx1"/>
                </a:solidFill>
              </a:rPr>
              <a:t>Intention de faire carrière dans le domaine du génie</a:t>
            </a:r>
            <a:endParaRPr lang="fr-CA" sz="1000" dirty="0">
              <a:solidFill>
                <a:schemeClr val="tx1"/>
              </a:solidFill>
            </a:endParaRPr>
          </a:p>
        </p:txBody>
      </p:sp>
      <p:sp>
        <p:nvSpPr>
          <p:cNvPr id="15" name="Isosceles Triangle 14"/>
          <p:cNvSpPr/>
          <p:nvPr>
            <p:custDataLst>
              <p:tags r:id="rId6"/>
            </p:custDataLst>
          </p:nvPr>
        </p:nvSpPr>
        <p:spPr>
          <a:xfrm rot="10800000">
            <a:off x="4216364" y="3388647"/>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9" name="Text Box 9"/>
          <p:cNvSpPr txBox="1">
            <a:spLocks noChangeArrowheads="1"/>
          </p:cNvSpPr>
          <p:nvPr>
            <p:custDataLst>
              <p:tags r:id="rId7"/>
            </p:custDataLst>
          </p:nvPr>
        </p:nvSpPr>
        <p:spPr bwMode="auto">
          <a:xfrm>
            <a:off x="721360" y="2184773"/>
            <a:ext cx="1852737" cy="1015663"/>
          </a:xfrm>
          <a:prstGeom prst="rect">
            <a:avLst/>
          </a:prstGeom>
          <a:noFill/>
          <a:ln w="3175" algn="ctr">
            <a:solidFill>
              <a:schemeClr val="tx1"/>
            </a:solidFill>
            <a:prstDash val="dash"/>
            <a:miter lim="800000"/>
            <a:headEnd/>
            <a:tailEnd/>
          </a:ln>
        </p:spPr>
        <p:txBody>
          <a:bodyPr wrap="square">
            <a:spAutoFit/>
          </a:bodyPr>
          <a:lstStyle/>
          <a:p>
            <a:pPr algn="l">
              <a:spcBef>
                <a:spcPts val="0"/>
              </a:spcBef>
            </a:pPr>
            <a:r>
              <a:rPr lang="en-CA" sz="1000" u="sng" dirty="0" smtClean="0"/>
              <a:t>*</a:t>
            </a:r>
            <a:r>
              <a:rPr lang="fr-CA" sz="1000" u="sng" dirty="0" smtClean="0">
                <a:latin typeface="+mj-lt"/>
              </a:rPr>
              <a:t>Définition des niveaux de connaissance</a:t>
            </a:r>
            <a:r>
              <a:rPr lang="en-CA" sz="1000" i="1" dirty="0">
                <a:latin typeface="+mj-lt"/>
              </a:rPr>
              <a:t/>
            </a:r>
            <a:br>
              <a:rPr lang="en-CA" sz="1000" i="1" dirty="0">
                <a:latin typeface="+mj-lt"/>
              </a:rPr>
            </a:br>
            <a:r>
              <a:rPr lang="fr-CA" sz="1000" i="1" dirty="0" smtClean="0">
                <a:latin typeface="+mj-lt"/>
              </a:rPr>
              <a:t>Élevé</a:t>
            </a:r>
            <a:r>
              <a:rPr lang="en-CA" sz="1000" i="1" dirty="0" smtClean="0">
                <a:latin typeface="+mj-lt"/>
              </a:rPr>
              <a:t> </a:t>
            </a:r>
            <a:r>
              <a:rPr lang="fr-CA" sz="1000" i="1" dirty="0" smtClean="0">
                <a:latin typeface="+mj-lt"/>
              </a:rPr>
              <a:t>: </a:t>
            </a:r>
            <a:r>
              <a:rPr lang="fr-CA" sz="1000" dirty="0" smtClean="0">
                <a:latin typeface="+mj-lt"/>
              </a:rPr>
              <a:t>Tous exacts (3) à la Q8</a:t>
            </a:r>
            <a:br>
              <a:rPr lang="fr-CA" sz="1000" dirty="0" smtClean="0">
                <a:latin typeface="+mj-lt"/>
              </a:rPr>
            </a:br>
            <a:r>
              <a:rPr lang="fr-CA" sz="1000" i="1" dirty="0" smtClean="0">
                <a:latin typeface="+mj-lt"/>
              </a:rPr>
              <a:t>Moyen </a:t>
            </a:r>
            <a:r>
              <a:rPr lang="fr-CA" sz="1000" dirty="0" smtClean="0">
                <a:latin typeface="+mj-lt"/>
              </a:rPr>
              <a:t>: 2 exacts à la Q8</a:t>
            </a:r>
            <a:br>
              <a:rPr lang="fr-CA" sz="1000" dirty="0" smtClean="0">
                <a:latin typeface="+mj-lt"/>
              </a:rPr>
            </a:br>
            <a:r>
              <a:rPr lang="fr-CA" sz="1000" i="1" dirty="0" smtClean="0">
                <a:latin typeface="+mj-lt"/>
              </a:rPr>
              <a:t>Limité </a:t>
            </a:r>
            <a:r>
              <a:rPr lang="fr-CA" sz="1000" dirty="0" smtClean="0">
                <a:latin typeface="+mj-lt"/>
              </a:rPr>
              <a:t>: 1 exact à la Q8</a:t>
            </a:r>
            <a:br>
              <a:rPr lang="fr-CA" sz="1000" dirty="0" smtClean="0">
                <a:latin typeface="+mj-lt"/>
              </a:rPr>
            </a:br>
            <a:r>
              <a:rPr lang="fr-CA" sz="1000" i="1" dirty="0" smtClean="0">
                <a:latin typeface="+mj-lt"/>
              </a:rPr>
              <a:t>Nul :</a:t>
            </a:r>
            <a:r>
              <a:rPr lang="fr-CA" sz="1000" dirty="0" smtClean="0">
                <a:latin typeface="+mj-lt"/>
              </a:rPr>
              <a:t> Tous inexacts (0) à la Q8</a:t>
            </a:r>
            <a:endParaRPr lang="fr-CA" sz="1000" i="1" dirty="0">
              <a:latin typeface="+mj-lt"/>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custDataLst>
              <p:tags r:id="rId1"/>
            </p:custDataLst>
          </p:nvPr>
        </p:nvSpPr>
        <p:spPr bwMode="auto">
          <a:xfrm>
            <a:off x="838200" y="119082"/>
            <a:ext cx="8162925" cy="553998"/>
          </a:xfrm>
          <a:noFill/>
          <a:ln>
            <a:miter lim="800000"/>
            <a:headEnd/>
            <a:tailEnd/>
          </a:ln>
        </p:spPr>
        <p:txBody>
          <a:bodyPr vert="horz" numCol="1" compatLnSpc="1">
            <a:prstTxWarp prst="textNoShape">
              <a:avLst/>
            </a:prstTxWarp>
          </a:bodyPr>
          <a:lstStyle/>
          <a:p>
            <a:r>
              <a:rPr lang="fr-CA" dirty="0" smtClean="0"/>
              <a:t>Connaissance du permis d’ingénieur et des rôles </a:t>
            </a:r>
            <a:br>
              <a:rPr lang="fr-CA" dirty="0" smtClean="0"/>
            </a:br>
            <a:r>
              <a:rPr lang="fr-CA" dirty="0" smtClean="0"/>
              <a:t>et intention de faire une demande de permis d’exercice</a:t>
            </a:r>
          </a:p>
        </p:txBody>
      </p:sp>
      <p:sp>
        <p:nvSpPr>
          <p:cNvPr id="103427" name="Content Placeholder 6"/>
          <p:cNvSpPr>
            <a:spLocks noGrp="1"/>
          </p:cNvSpPr>
          <p:nvPr>
            <p:ph idx="1"/>
            <p:custDataLst>
              <p:tags r:id="rId2"/>
            </p:custDataLst>
          </p:nvPr>
        </p:nvSpPr>
        <p:spPr bwMode="auto">
          <a:xfrm>
            <a:off x="263215" y="715343"/>
            <a:ext cx="8691213" cy="1077218"/>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dirty="0"/>
              <a:t>Les </a:t>
            </a:r>
            <a:r>
              <a:rPr lang="fr-CA" sz="1400" dirty="0" smtClean="0"/>
              <a:t>étudiants </a:t>
            </a:r>
            <a:r>
              <a:rPr lang="fr-CA" sz="1400" dirty="0"/>
              <a:t>qui ont un niveau de connaissance élevé ou moyen des rôles dans l’exercice de la profession et des exigences en matière de permis sont beaucoup plus susceptibles d’avoir l’intention de faire une demande de permis que ceux </a:t>
            </a:r>
            <a:r>
              <a:rPr lang="fr-CA" sz="1400" dirty="0" smtClean="0"/>
              <a:t>dont </a:t>
            </a:r>
            <a:r>
              <a:rPr lang="fr-CA" sz="1400" dirty="0"/>
              <a:t>le niveau de connaissance est </a:t>
            </a:r>
            <a:r>
              <a:rPr lang="fr-CA" sz="1400" dirty="0" smtClean="0"/>
              <a:t>limité.</a:t>
            </a:r>
          </a:p>
          <a:p>
            <a:pPr>
              <a:lnSpc>
                <a:spcPct val="100000"/>
              </a:lnSpc>
              <a:spcBef>
                <a:spcPts val="0"/>
              </a:spcBef>
            </a:pPr>
            <a:r>
              <a:rPr lang="fr-CA" sz="1400" dirty="0" smtClean="0"/>
              <a:t>Les étudiants qui ont un niveau de connaissance moyen ou élevé du permis d’ingénieur et des rôles sont moins susceptibles d’avoir absolument l’intention de faire une demande de permis d’exercice qu’en 2013. </a:t>
            </a:r>
            <a:endParaRPr lang="fr-CA" dirty="0" smtClean="0"/>
          </a:p>
        </p:txBody>
      </p:sp>
      <p:sp>
        <p:nvSpPr>
          <p:cNvPr id="103428" name="Slide Number Placeholder 2"/>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0944B58A-C114-4529-B954-5DAA2B4CD963}" type="slidenum">
              <a:rPr lang="en-US"/>
              <a:pPr/>
              <a:t>62</a:t>
            </a:fld>
            <a:endParaRPr lang="en-US" dirty="0"/>
          </a:p>
        </p:txBody>
      </p:sp>
      <p:sp>
        <p:nvSpPr>
          <p:cNvPr id="103654" name="Text Box 168"/>
          <p:cNvSpPr txBox="1">
            <a:spLocks noChangeArrowheads="1"/>
          </p:cNvSpPr>
          <p:nvPr>
            <p:custDataLst>
              <p:tags r:id="rId4"/>
            </p:custDataLst>
          </p:nvPr>
        </p:nvSpPr>
        <p:spPr bwMode="auto">
          <a:xfrm>
            <a:off x="85725" y="6157981"/>
            <a:ext cx="9058275" cy="244475"/>
          </a:xfrm>
          <a:prstGeom prst="rect">
            <a:avLst/>
          </a:prstGeom>
          <a:noFill/>
          <a:ln w="25400" algn="ctr">
            <a:noFill/>
            <a:miter lim="800000"/>
            <a:headEnd/>
            <a:tailEnd/>
          </a:ln>
        </p:spPr>
        <p:txBody>
          <a:bodyPr>
            <a:spAutoFit/>
          </a:bodyPr>
          <a:lstStyle/>
          <a:p>
            <a:r>
              <a:rPr lang="fr-CA" sz="1000" dirty="0" smtClean="0">
                <a:solidFill>
                  <a:schemeClr val="tx1"/>
                </a:solidFill>
              </a:rPr>
              <a:t>Intention de faire une demande de permis d’exercice</a:t>
            </a:r>
            <a:endParaRPr lang="fr-CA" sz="1000" dirty="0">
              <a:solidFill>
                <a:schemeClr val="tx1"/>
              </a:solidFill>
            </a:endParaRPr>
          </a:p>
        </p:txBody>
      </p:sp>
      <p:graphicFrame>
        <p:nvGraphicFramePr>
          <p:cNvPr id="8" name="Group 206"/>
          <p:cNvGraphicFramePr>
            <a:graphicFrameLocks noGrp="1"/>
          </p:cNvGraphicFramePr>
          <p:nvPr>
            <p:custDataLst>
              <p:tags r:id="rId5"/>
            </p:custDataLst>
            <p:extLst>
              <p:ext uri="{D42A27DB-BD31-4B8C-83A1-F6EECF244321}">
                <p14:modId xmlns:p14="http://schemas.microsoft.com/office/powerpoint/2010/main" val="2372279793"/>
              </p:ext>
            </p:extLst>
          </p:nvPr>
        </p:nvGraphicFramePr>
        <p:xfrm>
          <a:off x="621616" y="2118840"/>
          <a:ext cx="8178002" cy="3965792"/>
        </p:xfrm>
        <a:graphic>
          <a:graphicData uri="http://schemas.openxmlformats.org/drawingml/2006/table">
            <a:tbl>
              <a:tblPr/>
              <a:tblGrid>
                <a:gridCol w="2232510"/>
                <a:gridCol w="796417"/>
                <a:gridCol w="796417"/>
                <a:gridCol w="725443"/>
                <a:gridCol w="725443"/>
                <a:gridCol w="725443"/>
                <a:gridCol w="725443"/>
                <a:gridCol w="725443"/>
                <a:gridCol w="725443"/>
              </a:tblGrid>
              <a:tr h="496375">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tx1">
                              <a:lumMod val="50000"/>
                            </a:schemeClr>
                          </a:solidFill>
                          <a:effectLst/>
                          <a:latin typeface="+mj-lt"/>
                        </a:rPr>
                        <a:t>CONNAISSANCE ÉLEVÉE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1">
                              <a:lumMod val="50000"/>
                            </a:schemeClr>
                          </a:solidFill>
                          <a:effectLst/>
                          <a:latin typeface="+mj-lt"/>
                        </a:rPr>
                        <a:t>CONNAISSANCE MOYENNE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bg2">
                              <a:lumMod val="50000"/>
                            </a:schemeClr>
                          </a:solidFill>
                          <a:effectLst/>
                          <a:latin typeface="+mj-lt"/>
                        </a:rPr>
                        <a:t>CONNAISSANCE LIMITÉE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6">
                              <a:lumMod val="90000"/>
                              <a:lumOff val="10000"/>
                            </a:schemeClr>
                          </a:solidFill>
                          <a:effectLst/>
                          <a:latin typeface="+mj-lt"/>
                        </a:rPr>
                        <a:t>AUCUNE CONNAISSANCE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19099">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4149">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F</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G</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4149">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n=1183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n=1017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n=1043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n=759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n=196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n=131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n=79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n=48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273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Oui, absolument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49 % F</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50 % F</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1507">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674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497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577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34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273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Oui, probablement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29 %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2733">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294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283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260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0262">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Non, probablement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10 % 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13 % EG</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2829">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106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9631">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Non, absolument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2733">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33265">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Oui, 2 cotes supérieures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77 %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924">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994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791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860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676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148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106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44</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193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Non, 2 cotes inférieures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14 % 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17 % 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2733">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144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Isosceles Triangle 10"/>
          <p:cNvSpPr/>
          <p:nvPr>
            <p:custDataLst>
              <p:tags r:id="rId6"/>
            </p:custDataLst>
          </p:nvPr>
        </p:nvSpPr>
        <p:spPr>
          <a:xfrm rot="10800000" flipV="1">
            <a:off x="5703187" y="3914317"/>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Isosceles Triangle 11"/>
          <p:cNvSpPr/>
          <p:nvPr>
            <p:custDataLst>
              <p:tags r:id="rId7"/>
            </p:custDataLst>
          </p:nvPr>
        </p:nvSpPr>
        <p:spPr>
          <a:xfrm rot="10800000" flipV="1">
            <a:off x="4264789" y="5705512"/>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Isosceles Triangle 12"/>
          <p:cNvSpPr/>
          <p:nvPr>
            <p:custDataLst>
              <p:tags r:id="rId8"/>
            </p:custDataLst>
          </p:nvPr>
        </p:nvSpPr>
        <p:spPr>
          <a:xfrm rot="10800000" flipV="1">
            <a:off x="4283839" y="4349745"/>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Text Box 9"/>
          <p:cNvSpPr txBox="1">
            <a:spLocks noChangeArrowheads="1"/>
          </p:cNvSpPr>
          <p:nvPr>
            <p:custDataLst>
              <p:tags r:id="rId9"/>
            </p:custDataLst>
          </p:nvPr>
        </p:nvSpPr>
        <p:spPr bwMode="auto">
          <a:xfrm>
            <a:off x="609600" y="2268236"/>
            <a:ext cx="1831147" cy="1015663"/>
          </a:xfrm>
          <a:prstGeom prst="rect">
            <a:avLst/>
          </a:prstGeom>
          <a:noFill/>
          <a:ln w="3175" algn="ctr">
            <a:solidFill>
              <a:schemeClr val="tx1"/>
            </a:solidFill>
            <a:prstDash val="dash"/>
            <a:miter lim="800000"/>
            <a:headEnd/>
            <a:tailEnd/>
          </a:ln>
        </p:spPr>
        <p:txBody>
          <a:bodyPr wrap="square">
            <a:spAutoFit/>
          </a:bodyPr>
          <a:lstStyle/>
          <a:p>
            <a:pPr algn="l">
              <a:spcBef>
                <a:spcPts val="0"/>
              </a:spcBef>
            </a:pPr>
            <a:r>
              <a:rPr lang="en-CA" sz="1000" u="sng" dirty="0" smtClean="0"/>
              <a:t>*</a:t>
            </a:r>
            <a:r>
              <a:rPr lang="fr-CA" sz="1000" u="sng" dirty="0" smtClean="0">
                <a:latin typeface="+mj-lt"/>
              </a:rPr>
              <a:t>Définition des niveaux de connaissance</a:t>
            </a:r>
            <a:r>
              <a:rPr lang="en-CA" sz="1000" i="1" dirty="0">
                <a:latin typeface="+mj-lt"/>
              </a:rPr>
              <a:t/>
            </a:r>
            <a:br>
              <a:rPr lang="en-CA" sz="1000" i="1" dirty="0">
                <a:latin typeface="+mj-lt"/>
              </a:rPr>
            </a:br>
            <a:r>
              <a:rPr lang="fr-CA" sz="1000" i="1" dirty="0" smtClean="0">
                <a:latin typeface="+mj-lt"/>
              </a:rPr>
              <a:t>Élevé : </a:t>
            </a:r>
            <a:r>
              <a:rPr lang="fr-CA" sz="1000" dirty="0" smtClean="0">
                <a:latin typeface="+mj-lt"/>
              </a:rPr>
              <a:t>Tous exacts (3) à la Q8</a:t>
            </a:r>
            <a:br>
              <a:rPr lang="fr-CA" sz="1000" dirty="0" smtClean="0">
                <a:latin typeface="+mj-lt"/>
              </a:rPr>
            </a:br>
            <a:r>
              <a:rPr lang="fr-CA" sz="1000" i="1" dirty="0" smtClean="0">
                <a:latin typeface="+mj-lt"/>
              </a:rPr>
              <a:t>Moyen </a:t>
            </a:r>
            <a:r>
              <a:rPr lang="fr-CA" sz="1000" dirty="0" smtClean="0">
                <a:latin typeface="+mj-lt"/>
              </a:rPr>
              <a:t>: 2 exacts à la Q8</a:t>
            </a:r>
            <a:br>
              <a:rPr lang="fr-CA" sz="1000" dirty="0" smtClean="0">
                <a:latin typeface="+mj-lt"/>
              </a:rPr>
            </a:br>
            <a:r>
              <a:rPr lang="fr-CA" sz="1000" i="1" dirty="0" smtClean="0">
                <a:latin typeface="+mj-lt"/>
              </a:rPr>
              <a:t>Limité </a:t>
            </a:r>
            <a:r>
              <a:rPr lang="fr-CA" sz="1000" dirty="0" smtClean="0">
                <a:latin typeface="+mj-lt"/>
              </a:rPr>
              <a:t>: 1 exact à la Q8</a:t>
            </a:r>
            <a:br>
              <a:rPr lang="fr-CA" sz="1000" dirty="0" smtClean="0">
                <a:latin typeface="+mj-lt"/>
              </a:rPr>
            </a:br>
            <a:r>
              <a:rPr lang="fr-CA" sz="1000" i="1" dirty="0" smtClean="0">
                <a:latin typeface="+mj-lt"/>
              </a:rPr>
              <a:t>Nul :</a:t>
            </a:r>
            <a:r>
              <a:rPr lang="fr-CA" sz="1000" dirty="0" smtClean="0">
                <a:latin typeface="+mj-lt"/>
              </a:rPr>
              <a:t> Tous inexacts (0) à la Q8</a:t>
            </a:r>
            <a:endParaRPr lang="fr-CA" sz="1000" i="1" dirty="0">
              <a:latin typeface="+mj-lt"/>
            </a:endParaRPr>
          </a:p>
        </p:txBody>
      </p:sp>
      <p:sp>
        <p:nvSpPr>
          <p:cNvPr id="15" name="Isosceles Triangle 14"/>
          <p:cNvSpPr/>
          <p:nvPr>
            <p:custDataLst>
              <p:tags r:id="rId10"/>
            </p:custDataLst>
          </p:nvPr>
        </p:nvSpPr>
        <p:spPr>
          <a:xfrm rot="10800000">
            <a:off x="4254464" y="3445797"/>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16" name="Isosceles Triangle 15"/>
          <p:cNvSpPr/>
          <p:nvPr>
            <p:custDataLst>
              <p:tags r:id="rId11"/>
            </p:custDataLst>
          </p:nvPr>
        </p:nvSpPr>
        <p:spPr>
          <a:xfrm rot="10800000">
            <a:off x="5740364" y="3445797"/>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17" name="Isosceles Triangle 16"/>
          <p:cNvSpPr/>
          <p:nvPr>
            <p:custDataLst>
              <p:tags r:id="rId12"/>
            </p:custDataLst>
          </p:nvPr>
        </p:nvSpPr>
        <p:spPr>
          <a:xfrm rot="10800000">
            <a:off x="4268752" y="5265072"/>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4"/>
          <p:cNvSpPr>
            <a:spLocks noGrp="1" noChangeArrowheads="1"/>
          </p:cNvSpPr>
          <p:nvPr>
            <p:ph type="ctrTitle"/>
            <p:custDataLst>
              <p:tags r:id="rId1"/>
            </p:custDataLst>
          </p:nvPr>
        </p:nvSpPr>
        <p:spPr>
          <a:xfrm>
            <a:off x="144463" y="2833598"/>
            <a:ext cx="4416425" cy="1200329"/>
          </a:xfrm>
        </p:spPr>
        <p:txBody>
          <a:bodyPr/>
          <a:lstStyle/>
          <a:p>
            <a:pPr fontAlgn="auto">
              <a:lnSpc>
                <a:spcPct val="100000"/>
              </a:lnSpc>
              <a:spcAft>
                <a:spcPts val="0"/>
              </a:spcAft>
              <a:defRPr/>
            </a:pPr>
            <a:r>
              <a:rPr lang="fr-CA" sz="2600" dirty="0" smtClean="0">
                <a:solidFill>
                  <a:schemeClr val="accent6"/>
                </a:solidFill>
              </a:rPr>
              <a:t>Impact de la connaissance des responsabilités des organisations</a:t>
            </a:r>
          </a:p>
        </p:txBody>
      </p:sp>
      <p:sp>
        <p:nvSpPr>
          <p:cNvPr id="104451" name="Rectangle 100"/>
          <p:cNvSpPr>
            <a:spLocks noGrp="1" noChangeArrowheads="1"/>
          </p:cNvSpPr>
          <p:nvPr>
            <p:ph type="sldNum" sz="quarter" idx="10"/>
            <p:custDataLst>
              <p:tags r:id="rId2"/>
            </p:custDataLst>
          </p:nvPr>
        </p:nvSpPr>
        <p:spPr bwMode="auto">
          <a:noFill/>
          <a:ln>
            <a:miter lim="800000"/>
            <a:headEnd/>
            <a:tailEnd/>
          </a:ln>
        </p:spPr>
        <p:txBody>
          <a:bodyPr vert="horz" numCol="1" compatLnSpc="1">
            <a:prstTxWarp prst="textNoShape">
              <a:avLst/>
            </a:prstTxWarp>
          </a:bodyPr>
          <a:lstStyle/>
          <a:p>
            <a:fld id="{F607B9BD-C907-4667-9B00-5B510A272E8F}" type="slidenum">
              <a:rPr lang="en-US"/>
              <a:pPr/>
              <a:t>63</a:t>
            </a:fld>
            <a:endParaRPr lang="en-US"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custDataLst>
              <p:tags r:id="rId1"/>
            </p:custDataLst>
          </p:nvPr>
        </p:nvSpPr>
        <p:spPr bwMode="auto">
          <a:xfrm>
            <a:off x="838200" y="119082"/>
            <a:ext cx="8162925" cy="553998"/>
          </a:xfrm>
          <a:noFill/>
          <a:ln>
            <a:miter lim="800000"/>
            <a:headEnd/>
            <a:tailEnd/>
          </a:ln>
        </p:spPr>
        <p:txBody>
          <a:bodyPr vert="horz" numCol="1" compatLnSpc="1">
            <a:prstTxWarp prst="textNoShape">
              <a:avLst/>
            </a:prstTxWarp>
          </a:bodyPr>
          <a:lstStyle/>
          <a:p>
            <a:r>
              <a:rPr lang="fr-CA" dirty="0" smtClean="0"/>
              <a:t>Connaissance des responsabilités des organisations </a:t>
            </a:r>
            <a:br>
              <a:rPr lang="fr-CA" dirty="0" smtClean="0"/>
            </a:br>
            <a:r>
              <a:rPr lang="fr-CA" dirty="0" smtClean="0"/>
              <a:t>et intention de faire carrière dans le domaine du génie</a:t>
            </a:r>
          </a:p>
        </p:txBody>
      </p:sp>
      <p:sp>
        <p:nvSpPr>
          <p:cNvPr id="105475" name="Content Placeholder 6"/>
          <p:cNvSpPr>
            <a:spLocks noGrp="1"/>
          </p:cNvSpPr>
          <p:nvPr>
            <p:ph idx="1"/>
            <p:custDataLst>
              <p:tags r:id="rId2"/>
            </p:custDataLst>
          </p:nvPr>
        </p:nvSpPr>
        <p:spPr bwMode="auto">
          <a:xfrm>
            <a:off x="218610" y="767615"/>
            <a:ext cx="8702366" cy="1077218"/>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dirty="0" smtClean="0"/>
              <a:t>Dans l’ensemble, la connaissance des responsabilités respectives des organisations n’a pas beaucoup d’impact sur l’intention de faire carrière en génie. Cependant, les étudiants qui ont un niveau de connaissance élevé ou moyen de cet aspect sont beaucoup plus susceptibles de vouloir absolument faire carrière en génie.</a:t>
            </a:r>
          </a:p>
          <a:p>
            <a:pPr>
              <a:lnSpc>
                <a:spcPct val="100000"/>
              </a:lnSpc>
              <a:spcBef>
                <a:spcPts val="0"/>
              </a:spcBef>
            </a:pPr>
            <a:r>
              <a:rPr lang="fr-CA" sz="1400" dirty="0" smtClean="0"/>
              <a:t>Comparativement à 2013, les étudiants qui ont un niveau de connaissance élevé des responsabilités des organisations sont moins susceptibles de vouloir absolument faire carrière en génie. </a:t>
            </a:r>
            <a:endParaRPr lang="fr-CA" dirty="0" smtClean="0"/>
          </a:p>
        </p:txBody>
      </p:sp>
      <p:sp>
        <p:nvSpPr>
          <p:cNvPr id="105476" name="Slide Number Placeholder 2"/>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2BED8C0A-E867-4520-A9A2-97079A3B6546}" type="slidenum">
              <a:rPr lang="en-US"/>
              <a:pPr/>
              <a:t>64</a:t>
            </a:fld>
            <a:endParaRPr lang="en-US" dirty="0"/>
          </a:p>
        </p:txBody>
      </p:sp>
      <p:sp>
        <p:nvSpPr>
          <p:cNvPr id="105689" name="Text Box 165"/>
          <p:cNvSpPr txBox="1">
            <a:spLocks noChangeArrowheads="1"/>
          </p:cNvSpPr>
          <p:nvPr>
            <p:custDataLst>
              <p:tags r:id="rId4"/>
            </p:custDataLst>
          </p:nvPr>
        </p:nvSpPr>
        <p:spPr bwMode="auto">
          <a:xfrm>
            <a:off x="0" y="6294117"/>
            <a:ext cx="9058275" cy="244475"/>
          </a:xfrm>
          <a:prstGeom prst="rect">
            <a:avLst/>
          </a:prstGeom>
          <a:noFill/>
          <a:ln w="25400" algn="ctr">
            <a:noFill/>
            <a:miter lim="800000"/>
            <a:headEnd/>
            <a:tailEnd/>
          </a:ln>
        </p:spPr>
        <p:txBody>
          <a:bodyPr>
            <a:spAutoFit/>
          </a:bodyPr>
          <a:lstStyle/>
          <a:p>
            <a:r>
              <a:rPr lang="fr-CA" sz="1000" dirty="0" smtClean="0">
                <a:solidFill>
                  <a:schemeClr val="tx1"/>
                </a:solidFill>
              </a:rPr>
              <a:t>Intention de faire carrière dans le domaine du génie</a:t>
            </a:r>
            <a:endParaRPr lang="fr-CA" sz="1000" dirty="0">
              <a:solidFill>
                <a:schemeClr val="tx1"/>
              </a:solidFill>
            </a:endParaRPr>
          </a:p>
        </p:txBody>
      </p:sp>
      <p:graphicFrame>
        <p:nvGraphicFramePr>
          <p:cNvPr id="8" name="Group 206"/>
          <p:cNvGraphicFramePr>
            <a:graphicFrameLocks noGrp="1"/>
          </p:cNvGraphicFramePr>
          <p:nvPr>
            <p:custDataLst>
              <p:tags r:id="rId5"/>
            </p:custDataLst>
            <p:extLst>
              <p:ext uri="{D42A27DB-BD31-4B8C-83A1-F6EECF244321}">
                <p14:modId xmlns:p14="http://schemas.microsoft.com/office/powerpoint/2010/main" val="3358329991"/>
              </p:ext>
            </p:extLst>
          </p:nvPr>
        </p:nvGraphicFramePr>
        <p:xfrm>
          <a:off x="609424" y="2295282"/>
          <a:ext cx="8123861" cy="3684557"/>
        </p:xfrm>
        <a:graphic>
          <a:graphicData uri="http://schemas.openxmlformats.org/drawingml/2006/table">
            <a:tbl>
              <a:tblPr/>
              <a:tblGrid>
                <a:gridCol w="2217731"/>
                <a:gridCol w="791145"/>
                <a:gridCol w="791145"/>
                <a:gridCol w="720640"/>
                <a:gridCol w="720640"/>
                <a:gridCol w="720640"/>
                <a:gridCol w="720640"/>
                <a:gridCol w="720640"/>
                <a:gridCol w="720640"/>
              </a:tblGrid>
              <a:tr h="446276">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tx1">
                              <a:lumMod val="50000"/>
                            </a:schemeClr>
                          </a:solidFill>
                          <a:effectLst/>
                          <a:latin typeface="+mj-lt"/>
                        </a:rPr>
                        <a:t>CONNAISSANCE ÉLEVÉE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1">
                              <a:lumMod val="50000"/>
                            </a:schemeClr>
                          </a:solidFill>
                          <a:effectLst/>
                          <a:latin typeface="+mj-lt"/>
                        </a:rPr>
                        <a:t>CONNAISSANCE MOYENNE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bg2">
                              <a:lumMod val="50000"/>
                            </a:schemeClr>
                          </a:solidFill>
                          <a:effectLst/>
                          <a:latin typeface="+mj-lt"/>
                        </a:rPr>
                        <a:t>CONNAISSANCE LIMITÉE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6">
                              <a:lumMod val="90000"/>
                              <a:lumOff val="10000"/>
                            </a:schemeClr>
                          </a:solidFill>
                          <a:effectLst/>
                          <a:latin typeface="+mj-lt"/>
                        </a:rPr>
                        <a:t>AUCUNE CONNAISSANCE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59158">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3137">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J</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3137">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n=832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n=766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n=1408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n=1098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n=111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n=71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2194">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Oui, absolument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69 % JK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62 % 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65 % 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62 % 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747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571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476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911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683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61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34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355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Oui, probablement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29 %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38 % HI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43 % HI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41 % 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49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356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51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29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355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Non, probablement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845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491">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Non, absolument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943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16491">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Oui, 2 cotes supérieures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89 %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845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791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693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1326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1039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137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105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63</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7471">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100" b="1" i="0" u="none" strike="noStrike" cap="none" normalizeH="0" baseline="0" noProof="0" dirty="0" smtClean="0">
                          <a:ln>
                            <a:noFill/>
                          </a:ln>
                          <a:solidFill>
                            <a:schemeClr val="tx1"/>
                          </a:solidFill>
                          <a:effectLst/>
                          <a:latin typeface="Arial" pitchFamily="34" charset="0"/>
                          <a:cs typeface="Arial" pitchFamily="34" charset="0"/>
                        </a:rPr>
                        <a:t>Non, 2 cotes inférieures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10 % 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11 % I</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8374">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2" name="Isosceles Triangle 11"/>
          <p:cNvSpPr/>
          <p:nvPr>
            <p:custDataLst>
              <p:tags r:id="rId6"/>
            </p:custDataLst>
          </p:nvPr>
        </p:nvSpPr>
        <p:spPr>
          <a:xfrm rot="10800000">
            <a:off x="4175578" y="5257030"/>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14" name="Isosceles Triangle 13"/>
          <p:cNvSpPr/>
          <p:nvPr>
            <p:custDataLst>
              <p:tags r:id="rId7"/>
            </p:custDataLst>
          </p:nvPr>
        </p:nvSpPr>
        <p:spPr>
          <a:xfrm rot="10800000">
            <a:off x="4242252" y="3521254"/>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15" name="Isosceles Triangle 14"/>
          <p:cNvSpPr/>
          <p:nvPr>
            <p:custDataLst>
              <p:tags r:id="rId8"/>
            </p:custDataLst>
          </p:nvPr>
        </p:nvSpPr>
        <p:spPr>
          <a:xfrm rot="10800000" flipV="1">
            <a:off x="4175578" y="4416172"/>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Text Box 10"/>
          <p:cNvSpPr txBox="1">
            <a:spLocks noChangeArrowheads="1"/>
          </p:cNvSpPr>
          <p:nvPr>
            <p:custDataLst>
              <p:tags r:id="rId9"/>
            </p:custDataLst>
          </p:nvPr>
        </p:nvSpPr>
        <p:spPr bwMode="auto">
          <a:xfrm>
            <a:off x="679754" y="2310944"/>
            <a:ext cx="2006600" cy="1092607"/>
          </a:xfrm>
          <a:prstGeom prst="rect">
            <a:avLst/>
          </a:prstGeom>
          <a:noFill/>
          <a:ln w="3175" algn="ctr">
            <a:solidFill>
              <a:schemeClr val="accent1"/>
            </a:solidFill>
            <a:prstDash val="dash"/>
            <a:miter lim="800000"/>
            <a:headEnd/>
            <a:tailEnd/>
          </a:ln>
        </p:spPr>
        <p:txBody>
          <a:bodyPr>
            <a:spAutoFit/>
          </a:bodyPr>
          <a:lstStyle/>
          <a:p>
            <a:pPr algn="l"/>
            <a:r>
              <a:rPr lang="fr-CA" sz="1000" u="sng" dirty="0" smtClean="0">
                <a:latin typeface="+mj-lt"/>
              </a:rPr>
              <a:t>Définition des niveaux de connaissance</a:t>
            </a:r>
            <a:endParaRPr lang="en-CA" sz="1000" u="sng" dirty="0">
              <a:latin typeface="+mj-lt"/>
            </a:endParaRPr>
          </a:p>
          <a:p>
            <a:pPr algn="l"/>
            <a:r>
              <a:rPr lang="fr-CA" sz="1000" i="1" dirty="0" smtClean="0">
                <a:latin typeface="+mj-lt"/>
              </a:rPr>
              <a:t>Élevé : </a:t>
            </a:r>
            <a:r>
              <a:rPr lang="fr-CA" sz="1000" dirty="0" smtClean="0">
                <a:latin typeface="+mj-lt"/>
              </a:rPr>
              <a:t>Tous exacts à la</a:t>
            </a:r>
            <a:r>
              <a:rPr lang="en-CA" sz="1000" dirty="0" smtClean="0">
                <a:latin typeface="+mj-lt"/>
              </a:rPr>
              <a:t> </a:t>
            </a:r>
            <a:r>
              <a:rPr lang="en-CA" sz="1000" dirty="0">
                <a:latin typeface="+mj-lt"/>
              </a:rPr>
              <a:t>Q9 </a:t>
            </a:r>
            <a:r>
              <a:rPr lang="en-CA" sz="1000" dirty="0" smtClean="0">
                <a:latin typeface="+mj-lt"/>
              </a:rPr>
              <a:t>(4)</a:t>
            </a:r>
            <a:r>
              <a:rPr lang="en-CA" sz="1000" dirty="0">
                <a:latin typeface="+mj-lt"/>
              </a:rPr>
              <a:t/>
            </a:r>
            <a:br>
              <a:rPr lang="en-CA" sz="1000" dirty="0">
                <a:latin typeface="+mj-lt"/>
              </a:rPr>
            </a:br>
            <a:r>
              <a:rPr lang="fr-CA" sz="1000" i="1" dirty="0" smtClean="0">
                <a:latin typeface="+mj-lt"/>
              </a:rPr>
              <a:t>Moyen : </a:t>
            </a:r>
            <a:r>
              <a:rPr lang="fr-CA" sz="1000" dirty="0" smtClean="0">
                <a:latin typeface="+mj-lt"/>
              </a:rPr>
              <a:t>2 ou 3 exacts à la</a:t>
            </a:r>
            <a:r>
              <a:rPr lang="en-CA" sz="1000" dirty="0" smtClean="0">
                <a:latin typeface="+mj-lt"/>
              </a:rPr>
              <a:t> </a:t>
            </a:r>
            <a:r>
              <a:rPr lang="en-CA" sz="1000" dirty="0">
                <a:latin typeface="+mj-lt"/>
              </a:rPr>
              <a:t>Q9</a:t>
            </a:r>
            <a:br>
              <a:rPr lang="en-CA" sz="1000" dirty="0">
                <a:latin typeface="+mj-lt"/>
              </a:rPr>
            </a:br>
            <a:r>
              <a:rPr lang="fr-CA" sz="1000" i="1" dirty="0" smtClean="0">
                <a:latin typeface="+mj-lt"/>
              </a:rPr>
              <a:t>Limité </a:t>
            </a:r>
            <a:r>
              <a:rPr lang="fr-CA" sz="1000" dirty="0" smtClean="0">
                <a:latin typeface="+mj-lt"/>
              </a:rPr>
              <a:t>: 1 exact à la Q9</a:t>
            </a:r>
            <a:br>
              <a:rPr lang="fr-CA" sz="1000" dirty="0" smtClean="0">
                <a:latin typeface="+mj-lt"/>
              </a:rPr>
            </a:br>
            <a:r>
              <a:rPr lang="fr-CA" sz="1000" i="1" dirty="0" smtClean="0">
                <a:latin typeface="+mj-lt"/>
              </a:rPr>
              <a:t>Nul </a:t>
            </a:r>
            <a:r>
              <a:rPr lang="fr-CA" sz="1000" dirty="0" smtClean="0">
                <a:latin typeface="+mj-lt"/>
              </a:rPr>
              <a:t>: Tous inexacts (0) à la Q9</a:t>
            </a:r>
            <a:endParaRPr lang="fr-CA" sz="1000" dirty="0">
              <a:latin typeface="+mj-lt"/>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custDataLst>
              <p:tags r:id="rId1"/>
            </p:custDataLst>
          </p:nvPr>
        </p:nvSpPr>
        <p:spPr bwMode="auto">
          <a:xfrm>
            <a:off x="838200" y="63683"/>
            <a:ext cx="8162925" cy="664797"/>
          </a:xfrm>
          <a:noFill/>
          <a:ln>
            <a:miter lim="800000"/>
            <a:headEnd/>
            <a:tailEnd/>
          </a:ln>
        </p:spPr>
        <p:txBody>
          <a:bodyPr vert="horz" numCol="1" compatLnSpc="1">
            <a:prstTxWarp prst="textNoShape">
              <a:avLst/>
            </a:prstTxWarp>
          </a:bodyPr>
          <a:lstStyle/>
          <a:p>
            <a:r>
              <a:rPr lang="fr-CA" sz="2400" dirty="0" smtClean="0"/>
              <a:t>Connaissance des responsabilités des organisations</a:t>
            </a:r>
            <a:br>
              <a:rPr lang="fr-CA" sz="2400" dirty="0" smtClean="0"/>
            </a:br>
            <a:r>
              <a:rPr lang="fr-CA" sz="2400" dirty="0" smtClean="0"/>
              <a:t>et intention de faire une demande de permis d’exercice</a:t>
            </a:r>
            <a:endParaRPr lang="fr-CA" dirty="0" smtClean="0"/>
          </a:p>
        </p:txBody>
      </p:sp>
      <p:sp>
        <p:nvSpPr>
          <p:cNvPr id="106499" name="Content Placeholder 6"/>
          <p:cNvSpPr>
            <a:spLocks noGrp="1"/>
          </p:cNvSpPr>
          <p:nvPr>
            <p:ph idx="1"/>
            <p:custDataLst>
              <p:tags r:id="rId2"/>
            </p:custDataLst>
          </p:nvPr>
        </p:nvSpPr>
        <p:spPr bwMode="auto">
          <a:xfrm>
            <a:off x="300153" y="667006"/>
            <a:ext cx="8758122" cy="1077218"/>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fr-CA" sz="1400" dirty="0"/>
              <a:t>Les </a:t>
            </a:r>
            <a:r>
              <a:rPr lang="fr-CA" sz="1400" dirty="0" smtClean="0"/>
              <a:t>étudiants </a:t>
            </a:r>
            <a:r>
              <a:rPr lang="fr-CA" sz="1400" dirty="0"/>
              <a:t>qui ont une connaissance élevée, moyenne ou limitée des responsabilités respectives des organisations sont beaucoup plus susceptibles d’avoir l’intention de faire une demande de permis d’exercice que ceux </a:t>
            </a:r>
            <a:r>
              <a:rPr lang="fr-CA" sz="1400" dirty="0" smtClean="0"/>
              <a:t>qui </a:t>
            </a:r>
            <a:r>
              <a:rPr lang="fr-CA" sz="1400" dirty="0"/>
              <a:t>n’en ont aucune connaissance.</a:t>
            </a:r>
            <a:endParaRPr lang="fr-CA" sz="1400" dirty="0" smtClean="0"/>
          </a:p>
          <a:p>
            <a:pPr>
              <a:lnSpc>
                <a:spcPct val="100000"/>
              </a:lnSpc>
              <a:spcBef>
                <a:spcPts val="0"/>
              </a:spcBef>
            </a:pPr>
            <a:r>
              <a:rPr lang="fr-CA" sz="1400" dirty="0" smtClean="0"/>
              <a:t>Comparativement à 2013, les étudiants qui ont une connaissance élevée, moyenne ou limitée des responsabilités des organisations sont moins susceptibles d’avoir absolument l’intention de faire une demande de permis d’exercice. </a:t>
            </a:r>
          </a:p>
        </p:txBody>
      </p:sp>
      <p:sp>
        <p:nvSpPr>
          <p:cNvPr id="106500" name="Slide Number Placeholder 2"/>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A3C6F4BD-BC60-40B0-93FA-4739289F3D9D}" type="slidenum">
              <a:rPr lang="en-US"/>
              <a:pPr/>
              <a:t>65</a:t>
            </a:fld>
            <a:endParaRPr lang="en-US" dirty="0"/>
          </a:p>
        </p:txBody>
      </p:sp>
      <p:sp>
        <p:nvSpPr>
          <p:cNvPr id="106700" name="Text Box 182"/>
          <p:cNvSpPr txBox="1">
            <a:spLocks noChangeArrowheads="1"/>
          </p:cNvSpPr>
          <p:nvPr>
            <p:custDataLst>
              <p:tags r:id="rId4"/>
            </p:custDataLst>
          </p:nvPr>
        </p:nvSpPr>
        <p:spPr bwMode="auto">
          <a:xfrm>
            <a:off x="0" y="6155167"/>
            <a:ext cx="9058275" cy="244475"/>
          </a:xfrm>
          <a:prstGeom prst="rect">
            <a:avLst/>
          </a:prstGeom>
          <a:noFill/>
          <a:ln w="25400" algn="ctr">
            <a:noFill/>
            <a:miter lim="800000"/>
            <a:headEnd/>
            <a:tailEnd/>
          </a:ln>
        </p:spPr>
        <p:txBody>
          <a:bodyPr>
            <a:spAutoFit/>
          </a:bodyPr>
          <a:lstStyle/>
          <a:p>
            <a:r>
              <a:rPr lang="fr-CA" sz="1000" dirty="0" smtClean="0">
                <a:solidFill>
                  <a:schemeClr val="tx1"/>
                </a:solidFill>
              </a:rPr>
              <a:t>Intention de faire une demande de permis d’exercice</a:t>
            </a:r>
            <a:endParaRPr lang="fr-CA" sz="1000" dirty="0">
              <a:solidFill>
                <a:schemeClr val="tx1"/>
              </a:solidFill>
            </a:endParaRPr>
          </a:p>
        </p:txBody>
      </p:sp>
      <p:graphicFrame>
        <p:nvGraphicFramePr>
          <p:cNvPr id="8" name="Group 206"/>
          <p:cNvGraphicFramePr>
            <a:graphicFrameLocks noGrp="1"/>
          </p:cNvGraphicFramePr>
          <p:nvPr>
            <p:custDataLst>
              <p:tags r:id="rId5"/>
            </p:custDataLst>
            <p:extLst>
              <p:ext uri="{D42A27DB-BD31-4B8C-83A1-F6EECF244321}">
                <p14:modId xmlns:p14="http://schemas.microsoft.com/office/powerpoint/2010/main" val="3190621474"/>
              </p:ext>
            </p:extLst>
          </p:nvPr>
        </p:nvGraphicFramePr>
        <p:xfrm>
          <a:off x="560656" y="1818257"/>
          <a:ext cx="8143959" cy="4242940"/>
        </p:xfrm>
        <a:graphic>
          <a:graphicData uri="http://schemas.openxmlformats.org/drawingml/2006/table">
            <a:tbl>
              <a:tblPr/>
              <a:tblGrid>
                <a:gridCol w="2223217"/>
                <a:gridCol w="793102"/>
                <a:gridCol w="793102"/>
                <a:gridCol w="722423"/>
                <a:gridCol w="722423"/>
                <a:gridCol w="722423"/>
                <a:gridCol w="722423"/>
                <a:gridCol w="722423"/>
                <a:gridCol w="722423"/>
              </a:tblGrid>
              <a:tr h="519212">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tx1">
                              <a:lumMod val="50000"/>
                            </a:schemeClr>
                          </a:solidFill>
                          <a:effectLst/>
                          <a:latin typeface="+mj-lt"/>
                        </a:rPr>
                        <a:t>CONNAISSANCE ÉLEVÉE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1">
                              <a:lumMod val="50000"/>
                            </a:schemeClr>
                          </a:solidFill>
                          <a:effectLst/>
                          <a:latin typeface="+mj-lt"/>
                        </a:rPr>
                        <a:t>CONNAISSANCE MOYENNE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bg2">
                              <a:lumMod val="50000"/>
                            </a:schemeClr>
                          </a:solidFill>
                          <a:effectLst/>
                          <a:latin typeface="+mj-lt"/>
                        </a:rPr>
                        <a:t>CONNAISSANCE LIMITÉE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fr-CA" sz="1400" b="1" i="0" u="none" strike="noStrike" cap="none" normalizeH="0" baseline="0" noProof="0" dirty="0" smtClean="0">
                          <a:ln>
                            <a:noFill/>
                          </a:ln>
                          <a:solidFill>
                            <a:schemeClr val="accent6">
                              <a:lumMod val="90000"/>
                              <a:lumOff val="10000"/>
                            </a:schemeClr>
                          </a:solidFill>
                          <a:effectLst/>
                          <a:latin typeface="+mj-lt"/>
                        </a:rPr>
                        <a:t>AUCUNE CONNAISSANCE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91186">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9606">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J</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endParaRPr kumimoji="0" lang="en-US" sz="1100" b="0" i="0" u="none" strike="noStrike" kern="1200" cap="none" normalizeH="0" baseline="0" dirty="0" smtClean="0">
                        <a:ln>
                          <a:noFill/>
                        </a:ln>
                        <a:solidFill>
                          <a:schemeClr val="tx1"/>
                        </a:solidFill>
                        <a:effectLst/>
                        <a:latin typeface="+mn-lt"/>
                        <a:ea typeface="+mn-ea"/>
                        <a:cs typeface="Arial"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9606">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n=832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n=766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n=1408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n=1098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n=111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n=118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n=71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7554">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Oui, absolument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57 % 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50 % JK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55 % 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50 % JK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54 % 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2494">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473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386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770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543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45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6415">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Oui, probablement</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30 %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39 % 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0339">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387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324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36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sym typeface="Wingdings" pitchFamily="2" charset="2"/>
                        </a:rPr>
                        <a:t>24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019">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Non, probablement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9 %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17 % HI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4">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92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019">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Non, absolument pas</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4">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46415">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dirty="0" smtClean="0">
                          <a:ln>
                            <a:noFill/>
                          </a:ln>
                          <a:solidFill>
                            <a:schemeClr val="tx1"/>
                          </a:solidFill>
                          <a:effectLst/>
                          <a:latin typeface="Arial" pitchFamily="34" charset="0"/>
                          <a:cs typeface="Arial" pitchFamily="34" charset="0"/>
                        </a:rPr>
                        <a:t>Oui, 2 cotes supérieures </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84 % 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81 % 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82 % 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79 % 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85 % 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78 % 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69 %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65 %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6415">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701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617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1157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867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46</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8818">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fr-CA" sz="1200" b="1" i="0" u="none" strike="noStrike" cap="none" normalizeH="0" baseline="0" noProof="0" smtClean="0">
                          <a:ln>
                            <a:noFill/>
                          </a:ln>
                          <a:solidFill>
                            <a:schemeClr val="tx1"/>
                          </a:solidFill>
                          <a:effectLst/>
                          <a:latin typeface="Arial" pitchFamily="34" charset="0"/>
                          <a:cs typeface="Arial" pitchFamily="34" charset="0"/>
                        </a:rPr>
                        <a:t>Non, 2</a:t>
                      </a:r>
                      <a:r>
                        <a:rPr kumimoji="0" lang="fr-CA" sz="1200" b="1" i="0" u="none" strike="noStrike" cap="none" normalizeH="0" baseline="0" noProof="0" dirty="0" smtClean="0">
                          <a:ln>
                            <a:noFill/>
                          </a:ln>
                          <a:solidFill>
                            <a:schemeClr val="tx1"/>
                          </a:solidFill>
                          <a:effectLst/>
                          <a:latin typeface="Arial" pitchFamily="34" charset="0"/>
                          <a:cs typeface="Arial" pitchFamily="34" charset="0"/>
                        </a:rPr>
                        <a:t> cotes </a:t>
                      </a:r>
                      <a:r>
                        <a:rPr kumimoji="0" lang="fr-CA" sz="1200" b="1" i="0" u="none" strike="noStrike" cap="none" normalizeH="0" baseline="0" noProof="0" smtClean="0">
                          <a:ln>
                            <a:noFill/>
                          </a:ln>
                          <a:solidFill>
                            <a:schemeClr val="tx1"/>
                          </a:solidFill>
                          <a:effectLst/>
                          <a:latin typeface="Arial" pitchFamily="34" charset="0"/>
                          <a:cs typeface="Arial" pitchFamily="34" charset="0"/>
                        </a:rPr>
                        <a:t>inférieures </a:t>
                      </a:r>
                      <a:endParaRPr kumimoji="0" lang="fr-CA" sz="1200" b="1" i="0" u="none" strike="noStrike" cap="none" normalizeH="0" baseline="0" noProof="0" dirty="0" smtClean="0">
                        <a:ln>
                          <a:noFill/>
                        </a:ln>
                        <a:solidFill>
                          <a:schemeClr val="tx1"/>
                        </a:solidFill>
                        <a:effectLst/>
                        <a:latin typeface="Arial" pitchFamily="34" charset="0"/>
                        <a:cs typeface="Arial" pitchFamily="34" charset="0"/>
                      </a:endParaRP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13 %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6 %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14 %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25 %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4">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95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156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132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2" name="Isosceles Triangle 11"/>
          <p:cNvSpPr/>
          <p:nvPr>
            <p:custDataLst>
              <p:tags r:id="rId6"/>
            </p:custDataLst>
          </p:nvPr>
        </p:nvSpPr>
        <p:spPr>
          <a:xfrm rot="10800000" flipV="1">
            <a:off x="8527535" y="5676416"/>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Isosceles Triangle 12"/>
          <p:cNvSpPr/>
          <p:nvPr>
            <p:custDataLst>
              <p:tags r:id="rId7"/>
            </p:custDataLst>
          </p:nvPr>
        </p:nvSpPr>
        <p:spPr>
          <a:xfrm rot="10800000" flipV="1">
            <a:off x="7076767" y="5672977"/>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7" name="Text Box 10"/>
          <p:cNvSpPr txBox="1">
            <a:spLocks noChangeArrowheads="1"/>
          </p:cNvSpPr>
          <p:nvPr>
            <p:custDataLst>
              <p:tags r:id="rId8"/>
            </p:custDataLst>
          </p:nvPr>
        </p:nvSpPr>
        <p:spPr bwMode="auto">
          <a:xfrm>
            <a:off x="555929" y="1958519"/>
            <a:ext cx="2006600" cy="1092607"/>
          </a:xfrm>
          <a:prstGeom prst="rect">
            <a:avLst/>
          </a:prstGeom>
          <a:noFill/>
          <a:ln w="3175" algn="ctr">
            <a:solidFill>
              <a:schemeClr val="accent1"/>
            </a:solidFill>
            <a:prstDash val="dash"/>
            <a:miter lim="800000"/>
            <a:headEnd/>
            <a:tailEnd/>
          </a:ln>
        </p:spPr>
        <p:txBody>
          <a:bodyPr>
            <a:spAutoFit/>
          </a:bodyPr>
          <a:lstStyle/>
          <a:p>
            <a:pPr algn="l"/>
            <a:r>
              <a:rPr lang="fr-CA" sz="1000" u="sng" dirty="0" smtClean="0">
                <a:latin typeface="+mj-lt"/>
              </a:rPr>
              <a:t>Définition des niveaux de connaissance</a:t>
            </a:r>
            <a:endParaRPr lang="en-CA" sz="1000" u="sng" dirty="0">
              <a:latin typeface="+mj-lt"/>
            </a:endParaRPr>
          </a:p>
          <a:p>
            <a:pPr algn="l"/>
            <a:r>
              <a:rPr lang="fr-CA" sz="1000" i="1" dirty="0" smtClean="0">
                <a:latin typeface="+mj-lt"/>
              </a:rPr>
              <a:t>Élevé : </a:t>
            </a:r>
            <a:r>
              <a:rPr lang="fr-CA" sz="1000" dirty="0" smtClean="0">
                <a:latin typeface="+mj-lt"/>
              </a:rPr>
              <a:t>Tous exacts à la</a:t>
            </a:r>
            <a:r>
              <a:rPr lang="en-CA" sz="1000" dirty="0" smtClean="0">
                <a:latin typeface="+mj-lt"/>
              </a:rPr>
              <a:t> </a:t>
            </a:r>
            <a:r>
              <a:rPr lang="en-CA" sz="1000" dirty="0">
                <a:latin typeface="+mj-lt"/>
              </a:rPr>
              <a:t>Q9 </a:t>
            </a:r>
            <a:r>
              <a:rPr lang="en-CA" sz="1000" dirty="0" smtClean="0">
                <a:latin typeface="+mj-lt"/>
              </a:rPr>
              <a:t>(4)</a:t>
            </a:r>
            <a:r>
              <a:rPr lang="en-CA" sz="1000" dirty="0">
                <a:latin typeface="+mj-lt"/>
              </a:rPr>
              <a:t/>
            </a:r>
            <a:br>
              <a:rPr lang="en-CA" sz="1000" dirty="0">
                <a:latin typeface="+mj-lt"/>
              </a:rPr>
            </a:br>
            <a:r>
              <a:rPr lang="fr-CA" sz="1000" i="1" dirty="0" smtClean="0">
                <a:latin typeface="+mj-lt"/>
              </a:rPr>
              <a:t>Moyen : </a:t>
            </a:r>
            <a:r>
              <a:rPr lang="fr-CA" sz="1000" dirty="0" smtClean="0">
                <a:latin typeface="+mj-lt"/>
              </a:rPr>
              <a:t>2 ou 3 exacts à la</a:t>
            </a:r>
            <a:r>
              <a:rPr lang="en-CA" sz="1000" dirty="0" smtClean="0">
                <a:latin typeface="+mj-lt"/>
              </a:rPr>
              <a:t> </a:t>
            </a:r>
            <a:r>
              <a:rPr lang="en-CA" sz="1000" dirty="0">
                <a:latin typeface="+mj-lt"/>
              </a:rPr>
              <a:t>Q9</a:t>
            </a:r>
            <a:br>
              <a:rPr lang="en-CA" sz="1000" dirty="0">
                <a:latin typeface="+mj-lt"/>
              </a:rPr>
            </a:br>
            <a:r>
              <a:rPr lang="fr-CA" sz="1000" i="1" dirty="0" smtClean="0">
                <a:latin typeface="+mj-lt"/>
              </a:rPr>
              <a:t>Limité </a:t>
            </a:r>
            <a:r>
              <a:rPr lang="fr-CA" sz="1000" dirty="0" smtClean="0">
                <a:latin typeface="+mj-lt"/>
              </a:rPr>
              <a:t>: 1 exact à la Q9</a:t>
            </a:r>
            <a:br>
              <a:rPr lang="fr-CA" sz="1000" dirty="0" smtClean="0">
                <a:latin typeface="+mj-lt"/>
              </a:rPr>
            </a:br>
            <a:r>
              <a:rPr lang="fr-CA" sz="1000" i="1" dirty="0" smtClean="0">
                <a:latin typeface="+mj-lt"/>
              </a:rPr>
              <a:t>Nul </a:t>
            </a:r>
            <a:r>
              <a:rPr lang="fr-CA" sz="1000" dirty="0" smtClean="0">
                <a:latin typeface="+mj-lt"/>
              </a:rPr>
              <a:t>: Tous inexacts (0) à la Q9</a:t>
            </a:r>
            <a:endParaRPr lang="fr-CA" sz="1000" dirty="0">
              <a:latin typeface="+mj-lt"/>
            </a:endParaRPr>
          </a:p>
        </p:txBody>
      </p:sp>
      <p:sp>
        <p:nvSpPr>
          <p:cNvPr id="19" name="Isosceles Triangle 18"/>
          <p:cNvSpPr/>
          <p:nvPr>
            <p:custDataLst>
              <p:tags r:id="rId9"/>
            </p:custDataLst>
          </p:nvPr>
        </p:nvSpPr>
        <p:spPr>
          <a:xfrm rot="10800000">
            <a:off x="4204152" y="3235504"/>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20" name="Isosceles Triangle 19"/>
          <p:cNvSpPr/>
          <p:nvPr>
            <p:custDataLst>
              <p:tags r:id="rId10"/>
            </p:custDataLst>
          </p:nvPr>
        </p:nvSpPr>
        <p:spPr>
          <a:xfrm rot="10800000">
            <a:off x="5677617" y="3232508"/>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
        <p:nvSpPr>
          <p:cNvPr id="21" name="Isosceles Triangle 20"/>
          <p:cNvSpPr/>
          <p:nvPr>
            <p:custDataLst>
              <p:tags r:id="rId11"/>
            </p:custDataLst>
          </p:nvPr>
        </p:nvSpPr>
        <p:spPr>
          <a:xfrm rot="10800000">
            <a:off x="7061342" y="3229511"/>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20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Box 8"/>
          <p:cNvSpPr txBox="1">
            <a:spLocks noChangeArrowheads="1"/>
          </p:cNvSpPr>
          <p:nvPr>
            <p:custDataLst>
              <p:tags r:id="rId1"/>
            </p:custDataLst>
          </p:nvPr>
        </p:nvSpPr>
        <p:spPr bwMode="auto">
          <a:xfrm>
            <a:off x="406400" y="6375400"/>
            <a:ext cx="4546600" cy="307975"/>
          </a:xfrm>
          <a:prstGeom prst="rect">
            <a:avLst/>
          </a:prstGeom>
          <a:noFill/>
          <a:ln w="9525">
            <a:noFill/>
            <a:miter lim="800000"/>
            <a:headEnd/>
            <a:tailEnd/>
          </a:ln>
        </p:spPr>
        <p:txBody>
          <a:bodyPr>
            <a:spAutoFit/>
          </a:bodyPr>
          <a:lstStyle/>
          <a:p>
            <a:pPr algn="l"/>
            <a:r>
              <a:rPr lang="fr-CA" sz="1400" dirty="0" smtClean="0">
                <a:solidFill>
                  <a:schemeClr val="tx1"/>
                </a:solidFill>
              </a:rPr>
              <a:t>Avril 2014</a:t>
            </a:r>
            <a:endParaRPr lang="fr-CA" sz="1400" dirty="0">
              <a:solidFill>
                <a:schemeClr val="tx1"/>
              </a:solidFill>
            </a:endParaRPr>
          </a:p>
        </p:txBody>
      </p:sp>
      <p:sp>
        <p:nvSpPr>
          <p:cNvPr id="18" name="Content Placeholder 8"/>
          <p:cNvSpPr txBox="1">
            <a:spLocks/>
          </p:cNvSpPr>
          <p:nvPr>
            <p:custDataLst>
              <p:tags r:id="rId2"/>
            </p:custDataLst>
          </p:nvPr>
        </p:nvSpPr>
        <p:spPr>
          <a:xfrm>
            <a:off x="362739" y="1595426"/>
            <a:ext cx="7740000" cy="3336298"/>
          </a:xfrm>
          <a:prstGeom prst="rect">
            <a:avLst/>
          </a:prstGeom>
        </p:spPr>
        <p:txBody>
          <a:bodyPr wrap="square" lIns="0" tIns="0" rIns="0" bIns="0">
            <a:spAutoFit/>
          </a:bodyPr>
          <a:lstStyle/>
          <a:p>
            <a:pPr marL="0" marR="0" lvl="0" indent="0" algn="l" defTabSz="914400" rtl="0" eaLnBrk="1" fontAlgn="base" latinLnBrk="0" hangingPunct="1">
              <a:spcBef>
                <a:spcPts val="0"/>
              </a:spcBef>
              <a:spcAft>
                <a:spcPct val="0"/>
              </a:spcAft>
              <a:buClrTx/>
              <a:buSzTx/>
              <a:buFont typeface="Arial" charset="0"/>
              <a:buNone/>
              <a:tabLst/>
              <a:defRPr/>
            </a:pPr>
            <a:r>
              <a:rPr kumimoji="0" lang="en-US" sz="1400" i="1" u="none" strike="noStrike" kern="1200" cap="none" spc="0" normalizeH="0" baseline="0" noProof="0" dirty="0" smtClean="0">
                <a:ln>
                  <a:noFill/>
                </a:ln>
                <a:solidFill>
                  <a:schemeClr val="tx1"/>
                </a:solidFill>
                <a:effectLst/>
                <a:uLnTx/>
                <a:uFillTx/>
                <a:latin typeface="+mn-lt"/>
                <a:ea typeface="+mn-ea"/>
                <a:cs typeface="+mn-cs"/>
              </a:rPr>
              <a:t>Ipsos </a:t>
            </a:r>
            <a:r>
              <a:rPr kumimoji="0" lang="fr-CA" sz="1400" i="1" u="none" strike="noStrike" kern="1200" cap="none" spc="0" normalizeH="0" baseline="0" dirty="0" smtClean="0">
                <a:ln>
                  <a:noFill/>
                </a:ln>
                <a:solidFill>
                  <a:schemeClr val="tx1"/>
                </a:solidFill>
                <a:effectLst/>
                <a:uLnTx/>
                <a:uFillTx/>
                <a:latin typeface="+mn-lt"/>
                <a:ea typeface="+mn-ea"/>
                <a:cs typeface="+mn-cs"/>
              </a:rPr>
              <a:t>Reid Public Affairs</a:t>
            </a: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1" u="none" strike="noStrike" kern="1200" cap="none" spc="0" normalizeH="0" baseline="0" dirty="0" smtClean="0">
                <a:ln>
                  <a:noFill/>
                </a:ln>
                <a:solidFill>
                  <a:schemeClr val="tx1"/>
                </a:solidFill>
                <a:effectLst/>
                <a:uLnTx/>
                <a:uFillTx/>
                <a:latin typeface="+mn-lt"/>
                <a:ea typeface="+mn-ea"/>
                <a:cs typeface="+mn-cs"/>
              </a:rPr>
              <a:t>160 Bloor Street East, Suite 300</a:t>
            </a: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1" u="none" strike="noStrike" kern="1200" cap="none" spc="0" normalizeH="0" baseline="0" dirty="0" smtClean="0">
                <a:ln>
                  <a:noFill/>
                </a:ln>
                <a:solidFill>
                  <a:schemeClr val="tx1"/>
                </a:solidFill>
                <a:effectLst/>
                <a:uLnTx/>
                <a:uFillTx/>
                <a:latin typeface="+mn-lt"/>
                <a:ea typeface="+mn-ea"/>
                <a:cs typeface="+mn-cs"/>
              </a:rPr>
              <a:t>Toronto (Ontario) Canada  M4W 1B9</a:t>
            </a:r>
          </a:p>
          <a:p>
            <a:pPr marL="0" marR="0" lvl="0" indent="0" algn="l" defTabSz="914400" rtl="0" eaLnBrk="1" fontAlgn="base" latinLnBrk="0" hangingPunct="1">
              <a:spcBef>
                <a:spcPts val="0"/>
              </a:spcBef>
              <a:spcAft>
                <a:spcPct val="0"/>
              </a:spcAft>
              <a:buClrTx/>
              <a:buSzTx/>
              <a:buFont typeface="Arial" charset="0"/>
              <a:buNone/>
              <a:tabLst/>
              <a:defRPr/>
            </a:pPr>
            <a:endParaRPr kumimoji="0" lang="fr-CA" sz="1400" b="0" i="0" u="none" strike="noStrike" kern="1200" cap="none" spc="0" normalizeH="0" baseline="0" dirty="0" smtClean="0">
              <a:ln>
                <a:noFill/>
              </a:ln>
              <a:solidFill>
                <a:schemeClr val="tx1"/>
              </a:solidFill>
              <a:effectLst/>
              <a:uLnTx/>
              <a:uFillTx/>
              <a:latin typeface="+mn-lt"/>
              <a:ea typeface="+mn-ea"/>
              <a:cs typeface="+mn-cs"/>
            </a:endParaRP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0" u="none" strike="noStrike" kern="1200" cap="none" spc="0" normalizeH="0" baseline="0" dirty="0" smtClean="0">
                <a:ln>
                  <a:noFill/>
                </a:ln>
                <a:solidFill>
                  <a:schemeClr val="tx1"/>
                </a:solidFill>
                <a:effectLst/>
                <a:uLnTx/>
                <a:uFillTx/>
                <a:latin typeface="+mn-lt"/>
                <a:ea typeface="+mn-ea"/>
                <a:cs typeface="+mn-cs"/>
              </a:rPr>
              <a:t>Sandra Guiry, vice-présidente</a:t>
            </a: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1" u="none" strike="noStrike" kern="1200" cap="none" spc="0" normalizeH="0" baseline="0" dirty="0" smtClean="0">
                <a:ln>
                  <a:noFill/>
                </a:ln>
                <a:solidFill>
                  <a:schemeClr val="tx1"/>
                </a:solidFill>
                <a:effectLst/>
                <a:uLnTx/>
                <a:uFillTx/>
                <a:latin typeface="+mn-lt"/>
                <a:ea typeface="+mn-ea"/>
                <a:cs typeface="+mn-cs"/>
              </a:rPr>
              <a:t>Téléphone : 416-324-2018</a:t>
            </a: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1" u="none" strike="noStrike" kern="1200" cap="none" spc="0" normalizeH="0" baseline="0" dirty="0" smtClean="0">
                <a:ln>
                  <a:noFill/>
                </a:ln>
                <a:solidFill>
                  <a:schemeClr val="tx1"/>
                </a:solidFill>
                <a:effectLst/>
                <a:uLnTx/>
                <a:uFillTx/>
                <a:latin typeface="+mn-lt"/>
                <a:ea typeface="+mn-ea"/>
                <a:cs typeface="+mn-cs"/>
              </a:rPr>
              <a:t>Courriel : Sandra.Guiry@ipsos.com</a:t>
            </a:r>
          </a:p>
          <a:p>
            <a:pPr marL="0" marR="0" lvl="0" indent="0" algn="l" defTabSz="914400" rtl="0" eaLnBrk="1" fontAlgn="base" latinLnBrk="0" hangingPunct="1">
              <a:spcBef>
                <a:spcPts val="0"/>
              </a:spcBef>
              <a:spcAft>
                <a:spcPct val="0"/>
              </a:spcAft>
              <a:buClrTx/>
              <a:buSzTx/>
              <a:buFont typeface="Arial" charset="0"/>
              <a:buNone/>
              <a:tabLst/>
              <a:defRPr/>
            </a:pPr>
            <a:endParaRPr kumimoji="0" lang="fr-CA" sz="1400" b="0" i="0" u="none" strike="noStrike" kern="1200" cap="none" spc="0" normalizeH="0" baseline="0" dirty="0" smtClean="0">
              <a:ln>
                <a:noFill/>
              </a:ln>
              <a:solidFill>
                <a:schemeClr val="tx1"/>
              </a:solidFill>
              <a:effectLst/>
              <a:uLnTx/>
              <a:uFillTx/>
              <a:latin typeface="+mn-lt"/>
              <a:ea typeface="+mn-ea"/>
              <a:cs typeface="+mn-cs"/>
            </a:endParaRP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0" u="none" strike="noStrike" kern="1200" cap="none" spc="0" normalizeH="0" baseline="0" dirty="0" smtClean="0">
                <a:ln>
                  <a:noFill/>
                </a:ln>
                <a:solidFill>
                  <a:schemeClr val="tx1"/>
                </a:solidFill>
                <a:effectLst/>
                <a:uLnTx/>
                <a:uFillTx/>
                <a:latin typeface="+mn-lt"/>
                <a:ea typeface="+mn-ea"/>
                <a:cs typeface="+mn-cs"/>
              </a:rPr>
              <a:t>Michael Howell, </a:t>
            </a:r>
            <a:r>
              <a:rPr kumimoji="0" lang="fr-CA" sz="1400" b="0" i="0" u="none" strike="noStrike" kern="1200" cap="none" spc="0" normalizeH="0" baseline="0" smtClean="0">
                <a:ln>
                  <a:noFill/>
                </a:ln>
                <a:solidFill>
                  <a:schemeClr val="tx1"/>
                </a:solidFill>
                <a:effectLst/>
                <a:uLnTx/>
                <a:uFillTx/>
                <a:latin typeface="+mn-lt"/>
                <a:ea typeface="+mn-ea"/>
                <a:cs typeface="+mn-cs"/>
              </a:rPr>
              <a:t>vice-président</a:t>
            </a:r>
            <a:r>
              <a:rPr kumimoji="0" lang="fr-CA" sz="1400" b="0" i="0" u="none" strike="noStrike" kern="1200" cap="none" spc="0" normalizeH="0" smtClean="0">
                <a:ln>
                  <a:noFill/>
                </a:ln>
                <a:solidFill>
                  <a:schemeClr val="tx1"/>
                </a:solidFill>
                <a:effectLst/>
                <a:uLnTx/>
                <a:uFillTx/>
                <a:latin typeface="+mn-lt"/>
                <a:ea typeface="+mn-ea"/>
                <a:cs typeface="+mn-cs"/>
              </a:rPr>
              <a:t> associé</a:t>
            </a:r>
            <a:endParaRPr kumimoji="0" lang="fr-CA" sz="1400" b="0" i="0" u="none" strike="noStrike" kern="1200" cap="none" spc="0" normalizeH="0" baseline="0" dirty="0" smtClean="0">
              <a:ln>
                <a:noFill/>
              </a:ln>
              <a:solidFill>
                <a:schemeClr val="tx1"/>
              </a:solidFill>
              <a:effectLst/>
              <a:uLnTx/>
              <a:uFillTx/>
              <a:latin typeface="+mn-lt"/>
              <a:ea typeface="+mn-ea"/>
              <a:cs typeface="+mn-cs"/>
            </a:endParaRP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1" u="none" strike="noStrike" kern="1200" cap="none" spc="0" normalizeH="0" baseline="0" dirty="0" smtClean="0">
                <a:ln>
                  <a:noFill/>
                </a:ln>
                <a:solidFill>
                  <a:schemeClr val="tx1"/>
                </a:solidFill>
                <a:effectLst/>
                <a:uLnTx/>
                <a:uFillTx/>
                <a:latin typeface="+mn-lt"/>
                <a:ea typeface="+mn-ea"/>
                <a:cs typeface="+mn-cs"/>
              </a:rPr>
              <a:t>Téléphone : 416-572-4407</a:t>
            </a:r>
          </a:p>
          <a:p>
            <a:pPr marL="0" marR="0" lvl="0" indent="0" algn="l" defTabSz="914400" rtl="0" eaLnBrk="1" fontAlgn="base" latinLnBrk="0" hangingPunct="1">
              <a:spcBef>
                <a:spcPts val="0"/>
              </a:spcBef>
              <a:spcAft>
                <a:spcPct val="0"/>
              </a:spcAft>
              <a:buClrTx/>
              <a:buSzTx/>
              <a:buFont typeface="Arial" charset="0"/>
              <a:buNone/>
              <a:tabLst/>
              <a:defRPr/>
            </a:pPr>
            <a:r>
              <a:rPr kumimoji="0" lang="fr-CA" sz="1400" b="0" i="1" u="none" strike="noStrike" kern="1200" cap="none" spc="0" normalizeH="0" baseline="0" dirty="0" smtClean="0">
                <a:ln>
                  <a:noFill/>
                </a:ln>
                <a:solidFill>
                  <a:schemeClr val="tx1"/>
                </a:solidFill>
                <a:effectLst/>
                <a:uLnTx/>
                <a:uFillTx/>
                <a:latin typeface="+mn-lt"/>
                <a:ea typeface="+mn-ea"/>
                <a:cs typeface="+mn-cs"/>
              </a:rPr>
              <a:t>Courriel : Michael.Howell@ipsos.com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Points saillants (suite)</a:t>
            </a:r>
          </a:p>
        </p:txBody>
      </p:sp>
      <p:sp>
        <p:nvSpPr>
          <p:cNvPr id="36868" name="Rectangle 3"/>
          <p:cNvSpPr>
            <a:spLocks noGrp="1" noChangeArrowheads="1"/>
          </p:cNvSpPr>
          <p:nvPr>
            <p:ph idx="1"/>
            <p:custDataLst>
              <p:tags r:id="rId2"/>
            </p:custDataLst>
          </p:nvPr>
        </p:nvSpPr>
        <p:spPr>
          <a:xfrm>
            <a:off x="497899" y="976191"/>
            <a:ext cx="8240856" cy="4192709"/>
          </a:xfrm>
        </p:spPr>
        <p:txBody>
          <a:bodyPr/>
          <a:lstStyle/>
          <a:p>
            <a:pPr marL="0" fontAlgn="auto">
              <a:lnSpc>
                <a:spcPct val="100000"/>
              </a:lnSpc>
              <a:spcBef>
                <a:spcPts val="600"/>
              </a:spcBef>
              <a:spcAft>
                <a:spcPts val="0"/>
              </a:spcAft>
              <a:buNone/>
              <a:defRPr/>
            </a:pPr>
            <a:r>
              <a:rPr lang="fr-CA" sz="1600" dirty="0" smtClean="0"/>
              <a:t>Au fil des ans, on observe toutefois une progression en ce qui concerne le niveau de connaissance qu’ont les étudiants de la profession d’ingénieur. Comparativement à 2013, ils possèdent un niveau de connaissance plus élevé de certains aspects de la profession. Par exemple :</a:t>
            </a:r>
          </a:p>
          <a:p>
            <a:pPr>
              <a:lnSpc>
                <a:spcPct val="100000"/>
              </a:lnSpc>
              <a:spcBef>
                <a:spcPts val="600"/>
              </a:spcBef>
            </a:pPr>
            <a:r>
              <a:rPr lang="fr-CA" sz="1600" dirty="0" smtClean="0"/>
              <a:t>Les étudiants sont plus susceptibles de connaître la </a:t>
            </a:r>
            <a:r>
              <a:rPr lang="fr-CA" sz="1600" i="1" dirty="0" smtClean="0"/>
              <a:t>Loi sur les ingénieurs </a:t>
            </a:r>
            <a:r>
              <a:rPr lang="fr-CA" sz="1600" dirty="0" smtClean="0"/>
              <a:t>de leur province qu’en 2013 (85 % par rapport à 83 %) en raison d’une augmentation de ceux qui indiquent connaître assez bien la </a:t>
            </a:r>
            <a:r>
              <a:rPr lang="fr-CA" sz="1600" i="1" dirty="0" smtClean="0"/>
              <a:t>Loi </a:t>
            </a:r>
            <a:r>
              <a:rPr lang="fr-CA" sz="1600" dirty="0" smtClean="0"/>
              <a:t>(34 % par rapport à 30 % en 2013). </a:t>
            </a:r>
          </a:p>
          <a:p>
            <a:pPr>
              <a:lnSpc>
                <a:spcPct val="100000"/>
              </a:lnSpc>
              <a:spcBef>
                <a:spcPts val="600"/>
              </a:spcBef>
            </a:pPr>
            <a:r>
              <a:rPr lang="fr-CA" sz="1600" dirty="0" smtClean="0"/>
              <a:t>Près de huit sur dix sont plus susceptibles de savoir qu’un permis n’est pas nécessaire pour réaliser des travaux d’ingénierie sous la supervision d’un ingénieur titulaire de permis (77 % par rapport à 73 % en 2013).</a:t>
            </a:r>
          </a:p>
          <a:p>
            <a:pPr>
              <a:lnSpc>
                <a:spcPct val="100000"/>
              </a:lnSpc>
              <a:spcBef>
                <a:spcPts val="600"/>
              </a:spcBef>
            </a:pPr>
            <a:r>
              <a:rPr lang="fr-CA" sz="1600" dirty="0" smtClean="0"/>
              <a:t>En ce qui concerne les responsabilités des organisations, les étudiants sont plus susceptibles, comparativement à 2013, de savoir que le Bureau d’agrément est l’organisation qui agrée les programmes universitaires de formation en génie (74 % par rapport à 70 %) et de croire que c’est leur ordre provincial ou territorial qui délivre les permis aux entreprises qui offrent des services d’ingénierie (53 % par rapport à 50 %). </a:t>
            </a:r>
          </a:p>
          <a:p>
            <a:pPr fontAlgn="auto">
              <a:lnSpc>
                <a:spcPct val="100000"/>
              </a:lnSpc>
              <a:spcBef>
                <a:spcPts val="600"/>
              </a:spcBef>
              <a:spcAft>
                <a:spcPts val="0"/>
              </a:spcAft>
              <a:defRPr/>
            </a:pPr>
            <a:endParaRPr lang="fr-CA" sz="1600" dirty="0" smtClean="0"/>
          </a:p>
          <a:p>
            <a:pPr fontAlgn="auto">
              <a:lnSpc>
                <a:spcPct val="100000"/>
              </a:lnSpc>
              <a:spcBef>
                <a:spcPts val="600"/>
              </a:spcBef>
              <a:spcAft>
                <a:spcPts val="0"/>
              </a:spcAft>
              <a:buNone/>
              <a:defRPr/>
            </a:pPr>
            <a:endParaRPr lang="fr-CA" sz="1400" dirty="0" smtClean="0"/>
          </a:p>
        </p:txBody>
      </p:sp>
      <p:sp>
        <p:nvSpPr>
          <p:cNvPr id="79876"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C70E2486-0B4F-4D31-A2AC-A1688272D568}" type="slidenum">
              <a:rPr lang="en-US"/>
              <a:pPr/>
              <a:t>7</a:t>
            </a:fld>
            <a:endParaRPr lang="en-US" dirty="0"/>
          </a:p>
        </p:txBody>
      </p:sp>
    </p:spTree>
    <p:extLst>
      <p:ext uri="{BB962C8B-B14F-4D97-AF65-F5344CB8AC3E}">
        <p14:creationId xmlns:p14="http://schemas.microsoft.com/office/powerpoint/2010/main" val="20842842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Résumé</a:t>
            </a:r>
          </a:p>
        </p:txBody>
      </p:sp>
      <p:sp>
        <p:nvSpPr>
          <p:cNvPr id="80899" name="Rectangle 3"/>
          <p:cNvSpPr>
            <a:spLocks noGrp="1" noChangeArrowheads="1"/>
          </p:cNvSpPr>
          <p:nvPr>
            <p:ph idx="1"/>
            <p:custDataLst>
              <p:tags r:id="rId2"/>
            </p:custDataLst>
          </p:nvPr>
        </p:nvSpPr>
        <p:spPr bwMode="auto">
          <a:xfrm>
            <a:off x="393989" y="935252"/>
            <a:ext cx="8417502"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buFontTx/>
              <a:buNone/>
            </a:pPr>
            <a:r>
              <a:rPr lang="fr-CA" sz="1600" b="1" dirty="0" smtClean="0"/>
              <a:t>Intentions futures : Poursuivre des études ou trouver un emploi</a:t>
            </a:r>
          </a:p>
          <a:p>
            <a:pPr>
              <a:lnSpc>
                <a:spcPct val="100000"/>
              </a:lnSpc>
              <a:spcBef>
                <a:spcPts val="600"/>
              </a:spcBef>
            </a:pPr>
            <a:r>
              <a:rPr lang="fr-CA" sz="1400" dirty="0" smtClean="0"/>
              <a:t>Les trois quarts (75 %) des finissants indiquent avoir l’intention de trouver un emploi après avoir obtenu leur baccalauréat en génie, tandis que près de deux sur dix (17 %) projettent de poursuivre leurs études.   </a:t>
            </a:r>
          </a:p>
          <a:p>
            <a:pPr>
              <a:lnSpc>
                <a:spcPct val="100000"/>
              </a:lnSpc>
              <a:spcBef>
                <a:spcPts val="600"/>
              </a:spcBef>
            </a:pPr>
            <a:r>
              <a:rPr lang="fr-CA" sz="1400" dirty="0" smtClean="0"/>
              <a:t>Parmi ceux qui ont l’intention de poursuivre leurs études, la vaste majorité indique vouloir obtenir un diplôme de cycle supérieur en génie (74 %), tandis qu’environ un sur dix prévoit obtenir un autre diplôme professionnel (10 %), obtenir un diplôme dans une autre discipline (8 %) ou faire une MBA (5 %). </a:t>
            </a:r>
            <a:r>
              <a:rPr lang="fr-CA" sz="1400" dirty="0" smtClean="0">
                <a:solidFill>
                  <a:srgbClr val="1F497D"/>
                </a:solidFill>
              </a:rPr>
              <a:t> </a:t>
            </a:r>
          </a:p>
          <a:p>
            <a:pPr>
              <a:lnSpc>
                <a:spcPct val="100000"/>
              </a:lnSpc>
              <a:spcBef>
                <a:spcPts val="600"/>
              </a:spcBef>
            </a:pPr>
            <a:r>
              <a:rPr lang="fr-CA" sz="1400" dirty="0" smtClean="0">
                <a:solidFill>
                  <a:srgbClr val="1F497D"/>
                </a:solidFill>
              </a:rPr>
              <a:t>Parmi les étudiants qui envisagent de poursuivre leurs études, la moitié a l’intention d’étudier en Ontario (47 %), environ deux sur dix prévoient aller au Québec (17 %) et un sur dix pense partir à l’étranger (11 %).  </a:t>
            </a:r>
          </a:p>
          <a:p>
            <a:pPr>
              <a:lnSpc>
                <a:spcPct val="100000"/>
              </a:lnSpc>
              <a:spcBef>
                <a:spcPts val="600"/>
              </a:spcBef>
            </a:pPr>
            <a:endParaRPr lang="fr-CA" sz="1400" dirty="0" smtClean="0"/>
          </a:p>
          <a:p>
            <a:pPr>
              <a:lnSpc>
                <a:spcPct val="100000"/>
              </a:lnSpc>
              <a:spcBef>
                <a:spcPts val="600"/>
              </a:spcBef>
              <a:buFontTx/>
              <a:buNone/>
            </a:pPr>
            <a:r>
              <a:rPr lang="fr-CA" sz="1600" b="1" dirty="0" smtClean="0"/>
              <a:t>Intentions futures : Faire carrière en génie</a:t>
            </a:r>
          </a:p>
          <a:p>
            <a:pPr>
              <a:lnSpc>
                <a:spcPct val="100000"/>
              </a:lnSpc>
              <a:spcBef>
                <a:spcPts val="600"/>
              </a:spcBef>
            </a:pPr>
            <a:r>
              <a:rPr lang="fr-CA" sz="1400" dirty="0" smtClean="0"/>
              <a:t>Plus de neuf étudiants sur dix (93 %) prévoient faire carrière en génie. Parmi eux, six sur dix le feront </a:t>
            </a:r>
            <a:r>
              <a:rPr lang="fr-CA" sz="1400" i="1" dirty="0" smtClean="0"/>
              <a:t>absolument </a:t>
            </a:r>
            <a:r>
              <a:rPr lang="fr-CA" sz="1400" dirty="0" smtClean="0"/>
              <a:t>(61 %), tandis que trois sur dix le feront </a:t>
            </a:r>
            <a:r>
              <a:rPr lang="fr-CA" sz="1400" i="1" dirty="0" smtClean="0"/>
              <a:t>probablement </a:t>
            </a:r>
            <a:r>
              <a:rPr lang="fr-CA" sz="1400" dirty="0" smtClean="0"/>
              <a:t>(31 %). Moins d’un étudiant sur dix ne fera </a:t>
            </a:r>
            <a:r>
              <a:rPr lang="fr-CA" sz="1400" i="1" dirty="0" smtClean="0"/>
              <a:t>probablement </a:t>
            </a:r>
            <a:r>
              <a:rPr lang="fr-CA" sz="1400" i="1" u="sng" dirty="0" smtClean="0"/>
              <a:t>pas</a:t>
            </a:r>
            <a:r>
              <a:rPr lang="fr-CA" sz="1400" i="1" dirty="0" smtClean="0"/>
              <a:t> </a:t>
            </a:r>
            <a:r>
              <a:rPr lang="fr-CA" sz="1400" dirty="0" smtClean="0"/>
              <a:t>(6 %) ou </a:t>
            </a:r>
            <a:r>
              <a:rPr lang="fr-CA" sz="1400" i="1" dirty="0" smtClean="0"/>
              <a:t>absolument </a:t>
            </a:r>
            <a:r>
              <a:rPr lang="fr-CA" sz="1400" i="1" u="sng" dirty="0" smtClean="0"/>
              <a:t>pas</a:t>
            </a:r>
            <a:r>
              <a:rPr lang="fr-CA" sz="1400" i="1" dirty="0" smtClean="0"/>
              <a:t> </a:t>
            </a:r>
            <a:r>
              <a:rPr lang="fr-CA" sz="1400" dirty="0" smtClean="0"/>
              <a:t>(1 %) carrière en génie. </a:t>
            </a:r>
          </a:p>
          <a:p>
            <a:pPr>
              <a:lnSpc>
                <a:spcPct val="100000"/>
              </a:lnSpc>
              <a:spcBef>
                <a:spcPts val="600"/>
              </a:spcBef>
            </a:pPr>
            <a:r>
              <a:rPr lang="fr-CA" sz="1400" dirty="0" smtClean="0"/>
              <a:t>La principale raison de ne pas vouloir faire carrière dans le domaine du génie continue d’être que les étudiants avaient des attentes différentes par rapport à la pratique du génie (38 %). Les autres raisons le plus souvent mentionnées sont de meilleures possibilités d’emploi dans une autre discipline (17 %), qu’ils n’ont jamais eu l’intention de faire carrière en génie (12 %) et une meilleure rémunération dans une autre discipline (10 %).</a:t>
            </a:r>
          </a:p>
          <a:p>
            <a:pPr>
              <a:lnSpc>
                <a:spcPct val="100000"/>
              </a:lnSpc>
              <a:spcBef>
                <a:spcPts val="600"/>
              </a:spcBef>
            </a:pPr>
            <a:r>
              <a:rPr lang="fr-CA" sz="1400" dirty="0" smtClean="0"/>
              <a:t>Neuf étudiants sur dix (93 %), soit la vaste majorité d’entre eux, indiquent qu’au début de leurs études ils projetaient d’exercer le génie. Près de six étudiants sur dix ont commencé leurs études avec l’intention </a:t>
            </a:r>
            <a:r>
              <a:rPr lang="fr-CA" sz="1400" i="1" dirty="0" smtClean="0"/>
              <a:t>absolue </a:t>
            </a:r>
            <a:r>
              <a:rPr lang="fr-CA" sz="1400" dirty="0" smtClean="0"/>
              <a:t>de faire carrière en génie (57 %), tandis que près de quatre sur dix prévoyaient </a:t>
            </a:r>
            <a:r>
              <a:rPr lang="fr-CA" sz="1400" i="1" dirty="0" smtClean="0"/>
              <a:t>probablement </a:t>
            </a:r>
            <a:r>
              <a:rPr lang="fr-CA" sz="1400" dirty="0" smtClean="0"/>
              <a:t>exercer le génie (36 %). </a:t>
            </a:r>
          </a:p>
          <a:p>
            <a:pPr>
              <a:lnSpc>
                <a:spcPct val="100000"/>
              </a:lnSpc>
              <a:spcBef>
                <a:spcPts val="600"/>
              </a:spcBef>
            </a:pPr>
            <a:endParaRPr lang="fr-CA" sz="1400" dirty="0" smtClean="0"/>
          </a:p>
          <a:p>
            <a:pPr>
              <a:lnSpc>
                <a:spcPct val="100000"/>
              </a:lnSpc>
              <a:spcBef>
                <a:spcPts val="600"/>
              </a:spcBef>
              <a:buFontTx/>
              <a:buNone/>
            </a:pPr>
            <a:endParaRPr lang="fr-CA" sz="1400" dirty="0" smtClean="0"/>
          </a:p>
        </p:txBody>
      </p:sp>
      <p:sp>
        <p:nvSpPr>
          <p:cNvPr id="80900"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FE7D3903-9EDD-4C13-9FEF-5C30E627DE5A}" type="slidenum">
              <a:rPr lang="en-US"/>
              <a:pPr/>
              <a:t>8</a:t>
            </a:fld>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custDataLst>
              <p:tags r:id="rId1"/>
            </p:custDataLst>
          </p:nvPr>
        </p:nvSpPr>
        <p:spPr bwMode="auto">
          <a:xfrm>
            <a:off x="838200" y="257582"/>
            <a:ext cx="8162925" cy="276999"/>
          </a:xfrm>
          <a:noFill/>
          <a:ln>
            <a:miter lim="800000"/>
            <a:headEnd/>
            <a:tailEnd/>
          </a:ln>
        </p:spPr>
        <p:txBody>
          <a:bodyPr vert="horz" numCol="1" compatLnSpc="1">
            <a:prstTxWarp prst="textNoShape">
              <a:avLst/>
            </a:prstTxWarp>
          </a:bodyPr>
          <a:lstStyle/>
          <a:p>
            <a:r>
              <a:rPr lang="fr-CA" dirty="0" smtClean="0"/>
              <a:t>Résumé (suite)</a:t>
            </a:r>
          </a:p>
        </p:txBody>
      </p:sp>
      <p:sp>
        <p:nvSpPr>
          <p:cNvPr id="81923" name="Rectangle 3"/>
          <p:cNvSpPr>
            <a:spLocks noGrp="1" noChangeArrowheads="1"/>
          </p:cNvSpPr>
          <p:nvPr>
            <p:ph idx="1"/>
            <p:custDataLst>
              <p:tags r:id="rId2"/>
            </p:custDataLst>
          </p:nvPr>
        </p:nvSpPr>
        <p:spPr bwMode="auto">
          <a:xfrm>
            <a:off x="466495" y="667727"/>
            <a:ext cx="8136948" cy="5865153"/>
          </a:xfrm>
          <a:noFill/>
          <a:ln>
            <a:miter lim="800000"/>
            <a:headEnd/>
            <a:tailEnd/>
          </a:ln>
        </p:spPr>
        <p:txBody>
          <a:bodyPr vert="horz" wrap="square" numCol="1" anchor="t" anchorCtr="0" compatLnSpc="1">
            <a:prstTxWarp prst="textNoShape">
              <a:avLst/>
            </a:prstTxWarp>
            <a:normAutofit lnSpcReduction="10000"/>
          </a:bodyPr>
          <a:lstStyle/>
          <a:p>
            <a:pPr>
              <a:lnSpc>
                <a:spcPct val="100000"/>
              </a:lnSpc>
              <a:spcBef>
                <a:spcPts val="600"/>
              </a:spcBef>
              <a:buFontTx/>
              <a:buNone/>
            </a:pPr>
            <a:r>
              <a:rPr lang="fr-CA" sz="1600" b="1" dirty="0" smtClean="0"/>
              <a:t>Intentions futures : Faire carrière en génie (suite)</a:t>
            </a:r>
          </a:p>
          <a:p>
            <a:pPr>
              <a:lnSpc>
                <a:spcPct val="100000"/>
              </a:lnSpc>
              <a:spcBef>
                <a:spcPts val="600"/>
              </a:spcBef>
              <a:buSzPct val="90000"/>
            </a:pPr>
            <a:r>
              <a:rPr lang="fr-CA" sz="1400" dirty="0" smtClean="0"/>
              <a:t>Plus de neuf étudiants sur dix (95 %) qui prévoient faire carrière en génie après avoir obtenu leur diplôme indiquent qu’ils en avaient </a:t>
            </a:r>
            <a:r>
              <a:rPr lang="fr-CA" sz="1400" i="1" dirty="0" smtClean="0"/>
              <a:t>absolument </a:t>
            </a:r>
            <a:r>
              <a:rPr lang="fr-CA" sz="1400" dirty="0" smtClean="0"/>
              <a:t>(59 %) ou </a:t>
            </a:r>
            <a:r>
              <a:rPr lang="fr-CA" sz="1400" i="1" dirty="0" smtClean="0"/>
              <a:t>probablement </a:t>
            </a:r>
            <a:r>
              <a:rPr lang="fr-CA" sz="1400" dirty="0" smtClean="0"/>
              <a:t>(35 %) l’intention quand ils ont commencé leurs études.  </a:t>
            </a:r>
          </a:p>
          <a:p>
            <a:pPr>
              <a:lnSpc>
                <a:spcPct val="100000"/>
              </a:lnSpc>
              <a:spcBef>
                <a:spcPts val="600"/>
              </a:spcBef>
              <a:buSzPct val="90000"/>
            </a:pPr>
            <a:r>
              <a:rPr lang="fr-CA" sz="1400" dirty="0" smtClean="0"/>
              <a:t>Parmi ceux qui ne projetaient </a:t>
            </a:r>
            <a:r>
              <a:rPr lang="fr-CA" sz="1400" u="sng" dirty="0" smtClean="0"/>
              <a:t>pas</a:t>
            </a:r>
            <a:r>
              <a:rPr lang="fr-CA" sz="1400" dirty="0" smtClean="0"/>
              <a:t> de faire carrière dans le domaine du génie, sept sur dix (69 %) indiquent qu’ils avaient </a:t>
            </a:r>
            <a:r>
              <a:rPr lang="fr-CA" sz="1400" i="1" dirty="0" smtClean="0"/>
              <a:t>absolument </a:t>
            </a:r>
            <a:r>
              <a:rPr lang="fr-CA" sz="1400" dirty="0" smtClean="0"/>
              <a:t>(21 %) ou </a:t>
            </a:r>
            <a:r>
              <a:rPr lang="fr-CA" sz="1400" i="1" dirty="0" smtClean="0"/>
              <a:t>probablement </a:t>
            </a:r>
            <a:r>
              <a:rPr lang="fr-CA" sz="1400" dirty="0" smtClean="0"/>
              <a:t>(48 %) l’intention de faire carrière en génie quand ils ont commencé leurs études, tandis que le tiers dit ne jamais en avoir eu l’intention (32 %). </a:t>
            </a:r>
          </a:p>
          <a:p>
            <a:pPr lvl="1">
              <a:lnSpc>
                <a:spcPct val="100000"/>
              </a:lnSpc>
              <a:spcBef>
                <a:spcPts val="600"/>
              </a:spcBef>
            </a:pPr>
            <a:endParaRPr lang="fr-CA" sz="1400" dirty="0" smtClean="0"/>
          </a:p>
          <a:p>
            <a:pPr>
              <a:lnSpc>
                <a:spcPct val="100000"/>
              </a:lnSpc>
              <a:spcBef>
                <a:spcPts val="600"/>
              </a:spcBef>
              <a:buFontTx/>
              <a:buNone/>
            </a:pPr>
            <a:r>
              <a:rPr lang="fr-CA" sz="1600" b="1" dirty="0" smtClean="0"/>
              <a:t>Intentions futures : Faire une demande de permis d’exercice</a:t>
            </a:r>
          </a:p>
          <a:p>
            <a:pPr>
              <a:lnSpc>
                <a:spcPct val="100000"/>
              </a:lnSpc>
              <a:spcBef>
                <a:spcPts val="600"/>
              </a:spcBef>
            </a:pPr>
            <a:r>
              <a:rPr lang="fr-CA" sz="1400" dirty="0" smtClean="0"/>
              <a:t>La moitié des étudiants (49 %) indiquent avoir </a:t>
            </a:r>
            <a:r>
              <a:rPr lang="fr-CA" sz="1400" i="1" dirty="0" smtClean="0"/>
              <a:t>absolument </a:t>
            </a:r>
            <a:r>
              <a:rPr lang="fr-CA" sz="1400" dirty="0" smtClean="0"/>
              <a:t>l’intention de faire une demande de permis d’exercice, tandis que trois sur dix (30 %) disent en avoir </a:t>
            </a:r>
            <a:r>
              <a:rPr lang="fr-CA" sz="1400" i="1" dirty="0" smtClean="0"/>
              <a:t>probablement </a:t>
            </a:r>
            <a:r>
              <a:rPr lang="fr-CA" sz="1400" dirty="0" smtClean="0"/>
              <a:t>l’intention. Environ un étudiant sur dix n’a </a:t>
            </a:r>
            <a:r>
              <a:rPr lang="fr-CA" sz="1400" i="1" dirty="0" smtClean="0"/>
              <a:t>probablement pas </a:t>
            </a:r>
            <a:r>
              <a:rPr lang="fr-CA" sz="1400" dirty="0" smtClean="0"/>
              <a:t>ou </a:t>
            </a:r>
            <a:r>
              <a:rPr lang="fr-CA" sz="1400" i="1" dirty="0" smtClean="0"/>
              <a:t>absolument pas </a:t>
            </a:r>
            <a:r>
              <a:rPr lang="fr-CA" sz="1400" dirty="0" smtClean="0"/>
              <a:t>l’intention de faire une demande de permis (13 %) ou est incertain (9 %). </a:t>
            </a:r>
          </a:p>
          <a:p>
            <a:pPr lvl="1">
              <a:lnSpc>
                <a:spcPct val="100000"/>
              </a:lnSpc>
              <a:spcBef>
                <a:spcPts val="600"/>
              </a:spcBef>
              <a:buFont typeface="Wingdings" pitchFamily="2" charset="2"/>
              <a:buChar char="Ø"/>
            </a:pPr>
            <a:r>
              <a:rPr lang="fr-CA" sz="1400" dirty="0" smtClean="0"/>
              <a:t>Par ailleurs, parmi les étudiants qui prévoient faire carrière en génie, la moitié (52 %) indique vouloir </a:t>
            </a:r>
            <a:r>
              <a:rPr lang="fr-CA" sz="1400" i="1" dirty="0" smtClean="0"/>
              <a:t>absolument </a:t>
            </a:r>
            <a:r>
              <a:rPr lang="fr-CA" sz="1400" dirty="0" smtClean="0"/>
              <a:t>faire une demande de permis et 30 % le feront </a:t>
            </a:r>
            <a:r>
              <a:rPr lang="fr-CA" sz="1400" i="1" dirty="0" smtClean="0"/>
              <a:t>probablement.</a:t>
            </a:r>
            <a:endParaRPr lang="fr-CA" sz="1400" dirty="0" smtClean="0"/>
          </a:p>
          <a:p>
            <a:pPr>
              <a:lnSpc>
                <a:spcPct val="100000"/>
              </a:lnSpc>
              <a:spcBef>
                <a:spcPts val="600"/>
              </a:spcBef>
            </a:pPr>
            <a:r>
              <a:rPr lang="fr-CA" sz="1400" dirty="0" smtClean="0"/>
              <a:t>Parmi ceux qui n’ont </a:t>
            </a:r>
            <a:r>
              <a:rPr lang="fr-CA" sz="1400" u="sng" dirty="0" smtClean="0"/>
              <a:t>pas</a:t>
            </a:r>
            <a:r>
              <a:rPr lang="fr-CA" sz="1400" dirty="0" smtClean="0"/>
              <a:t> l’intention de faire leur demande de permis immédiatement, quatre sur dix indiquent avoir </a:t>
            </a:r>
            <a:r>
              <a:rPr lang="fr-CA" sz="1400" i="1" dirty="0" smtClean="0"/>
              <a:t>probablement </a:t>
            </a:r>
            <a:r>
              <a:rPr lang="fr-CA" sz="1400" dirty="0" smtClean="0"/>
              <a:t>ou </a:t>
            </a:r>
            <a:r>
              <a:rPr lang="fr-CA" sz="1400" i="1" dirty="0" smtClean="0"/>
              <a:t>absolument </a:t>
            </a:r>
            <a:r>
              <a:rPr lang="fr-CA" sz="1400" dirty="0" smtClean="0"/>
              <a:t>l’intention d’en faire la demande un jour (42 %), tandis que la moitié n’envisage pas de le faire (50 %).</a:t>
            </a:r>
            <a:endParaRPr lang="fr-CA" dirty="0" smtClean="0"/>
          </a:p>
          <a:p>
            <a:pPr>
              <a:lnSpc>
                <a:spcPct val="100000"/>
              </a:lnSpc>
              <a:spcBef>
                <a:spcPts val="600"/>
              </a:spcBef>
            </a:pPr>
            <a:r>
              <a:rPr lang="fr-CA" sz="1400" dirty="0" smtClean="0"/>
              <a:t>Les raisons de ne </a:t>
            </a:r>
            <a:r>
              <a:rPr lang="fr-CA" sz="1400" u="sng" dirty="0" smtClean="0"/>
              <a:t>jamais</a:t>
            </a:r>
            <a:r>
              <a:rPr lang="fr-CA" sz="1400" dirty="0" smtClean="0"/>
              <a:t> vouloir faire de demande de permis le plus souvent mentionnées sont que cela n’est pas nécessaire pour leurs plans de carrières (41 %) ou un manque d’intérêt pour une carrière en génie (27 %). Viennent ensuite l’intention de suivre un autre cheminement de carrière (16 %) ou le désir de travailler à l’étranger (13 %).</a:t>
            </a:r>
          </a:p>
          <a:p>
            <a:pPr>
              <a:lnSpc>
                <a:spcPct val="100000"/>
              </a:lnSpc>
              <a:spcBef>
                <a:spcPts val="600"/>
              </a:spcBef>
            </a:pPr>
            <a:r>
              <a:rPr lang="fr-CA" sz="1400" dirty="0" smtClean="0"/>
              <a:t>Lorsqu’ils apprennent qu’un permis est nécessaire pour exercer le génie, trois étudiants sur dix (28 %) qui n’avaient </a:t>
            </a:r>
            <a:r>
              <a:rPr lang="fr-CA" sz="1400" u="sng" dirty="0" smtClean="0"/>
              <a:t>pas</a:t>
            </a:r>
            <a:r>
              <a:rPr lang="fr-CA" sz="1400" dirty="0" smtClean="0"/>
              <a:t> l’intention de faire une demande de permis changent d’idée et indiquent qu’ils feront </a:t>
            </a:r>
            <a:r>
              <a:rPr lang="fr-CA" sz="1400" i="1" dirty="0" smtClean="0"/>
              <a:t>probablement </a:t>
            </a:r>
            <a:r>
              <a:rPr lang="fr-CA" sz="1400" dirty="0" smtClean="0"/>
              <a:t>ou </a:t>
            </a:r>
            <a:r>
              <a:rPr lang="fr-CA" sz="1400" i="1" dirty="0" smtClean="0"/>
              <a:t>absolument </a:t>
            </a:r>
            <a:r>
              <a:rPr lang="fr-CA" sz="1400" dirty="0" smtClean="0"/>
              <a:t>une demande de permis.</a:t>
            </a:r>
          </a:p>
          <a:p>
            <a:pPr>
              <a:lnSpc>
                <a:spcPct val="100000"/>
              </a:lnSpc>
              <a:spcBef>
                <a:spcPts val="600"/>
              </a:spcBef>
            </a:pPr>
            <a:endParaRPr lang="fr-CA" sz="1400" dirty="0" smtClean="0"/>
          </a:p>
          <a:p>
            <a:pPr>
              <a:lnSpc>
                <a:spcPct val="100000"/>
              </a:lnSpc>
              <a:spcBef>
                <a:spcPts val="600"/>
              </a:spcBef>
            </a:pPr>
            <a:endParaRPr lang="fr-CA" sz="1400" dirty="0" smtClean="0"/>
          </a:p>
          <a:p>
            <a:pPr>
              <a:lnSpc>
                <a:spcPct val="100000"/>
              </a:lnSpc>
              <a:spcBef>
                <a:spcPts val="600"/>
              </a:spcBef>
              <a:buFontTx/>
              <a:buNone/>
            </a:pPr>
            <a:endParaRPr lang="fr-CA" sz="1600" dirty="0" smtClean="0"/>
          </a:p>
        </p:txBody>
      </p:sp>
      <p:sp>
        <p:nvSpPr>
          <p:cNvPr id="81924" name="Slide Number Placeholder 4"/>
          <p:cNvSpPr>
            <a:spLocks noGrp="1"/>
          </p:cNvSpPr>
          <p:nvPr>
            <p:ph type="sldNum" sz="quarter" idx="11"/>
            <p:custDataLst>
              <p:tags r:id="rId3"/>
            </p:custDataLst>
          </p:nvPr>
        </p:nvSpPr>
        <p:spPr bwMode="auto">
          <a:noFill/>
          <a:ln>
            <a:miter lim="800000"/>
            <a:headEnd/>
            <a:tailEnd/>
          </a:ln>
        </p:spPr>
        <p:txBody>
          <a:bodyPr vert="horz" numCol="1" compatLnSpc="1">
            <a:prstTxWarp prst="textNoShape">
              <a:avLst/>
            </a:prstTxWarp>
          </a:bodyPr>
          <a:lstStyle/>
          <a:p>
            <a:fld id="{6854C0BE-1E28-446A-8F46-BC0E6F694244}" type="slidenum">
              <a:rPr lang="en-US"/>
              <a:pPr/>
              <a:t>9</a:t>
            </a:fld>
            <a:endParaRPr lang="en-US" dirty="0"/>
          </a:p>
        </p:txBody>
      </p:sp>
    </p:spTree>
    <p:extLst>
      <p:ext uri="{BB962C8B-B14F-4D97-AF65-F5344CB8AC3E}">
        <p14:creationId xmlns:p14="http://schemas.microsoft.com/office/powerpoint/2010/main" val="56916919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13"/>
</p:tagLst>
</file>

<file path=ppt/tags/tag101.xml><?xml version="1.0" encoding="utf-8"?>
<p:tagLst xmlns:a="http://schemas.openxmlformats.org/drawingml/2006/main" xmlns:r="http://schemas.openxmlformats.org/officeDocument/2006/relationships" xmlns:p="http://schemas.openxmlformats.org/presentationml/2006/main">
  <p:tag name="NUM" val="14"/>
</p:tagLst>
</file>

<file path=ppt/tags/tag102.xml><?xml version="1.0" encoding="utf-8"?>
<p:tagLst xmlns:a="http://schemas.openxmlformats.org/drawingml/2006/main" xmlns:r="http://schemas.openxmlformats.org/officeDocument/2006/relationships" xmlns:p="http://schemas.openxmlformats.org/presentationml/2006/main">
  <p:tag name="NUM" val="15"/>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6"/>
</p:tagLst>
</file>

<file path=ppt/tags/tag109.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8"/>
</p:tagLst>
</file>

<file path=ppt/tags/tag111.xml><?xml version="1.0" encoding="utf-8"?>
<p:tagLst xmlns:a="http://schemas.openxmlformats.org/drawingml/2006/main" xmlns:r="http://schemas.openxmlformats.org/officeDocument/2006/relationships" xmlns:p="http://schemas.openxmlformats.org/presentationml/2006/main">
  <p:tag name="NUM" val="9"/>
</p:tagLst>
</file>

<file path=ppt/tags/tag112.xml><?xml version="1.0" encoding="utf-8"?>
<p:tagLst xmlns:a="http://schemas.openxmlformats.org/drawingml/2006/main" xmlns:r="http://schemas.openxmlformats.org/officeDocument/2006/relationships" xmlns:p="http://schemas.openxmlformats.org/presentationml/2006/main">
  <p:tag name="NUM" val="10"/>
</p:tagLst>
</file>

<file path=ppt/tags/tag113.xml><?xml version="1.0" encoding="utf-8"?>
<p:tagLst xmlns:a="http://schemas.openxmlformats.org/drawingml/2006/main" xmlns:r="http://schemas.openxmlformats.org/officeDocument/2006/relationships" xmlns:p="http://schemas.openxmlformats.org/presentationml/2006/main">
  <p:tag name="NUM" val="11"/>
</p:tagLst>
</file>

<file path=ppt/tags/tag114.xml><?xml version="1.0" encoding="utf-8"?>
<p:tagLst xmlns:a="http://schemas.openxmlformats.org/drawingml/2006/main" xmlns:r="http://schemas.openxmlformats.org/officeDocument/2006/relationships" xmlns:p="http://schemas.openxmlformats.org/presentationml/2006/main">
  <p:tag name="NUM" val="12"/>
</p:tagLst>
</file>

<file path=ppt/tags/tag115.xml><?xml version="1.0" encoding="utf-8"?>
<p:tagLst xmlns:a="http://schemas.openxmlformats.org/drawingml/2006/main" xmlns:r="http://schemas.openxmlformats.org/officeDocument/2006/relationships" xmlns:p="http://schemas.openxmlformats.org/presentationml/2006/main">
  <p:tag name="NUM" val="13"/>
</p:tagLst>
</file>

<file path=ppt/tags/tag116.xml><?xml version="1.0" encoding="utf-8"?>
<p:tagLst xmlns:a="http://schemas.openxmlformats.org/drawingml/2006/main" xmlns:r="http://schemas.openxmlformats.org/officeDocument/2006/relationships" xmlns:p="http://schemas.openxmlformats.org/presentationml/2006/main">
  <p:tag name="NUM" val="14"/>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5"/>
</p:tagLst>
</file>

<file path=ppt/tags/tag122.xml><?xml version="1.0" encoding="utf-8"?>
<p:tagLst xmlns:a="http://schemas.openxmlformats.org/drawingml/2006/main" xmlns:r="http://schemas.openxmlformats.org/officeDocument/2006/relationships" xmlns:p="http://schemas.openxmlformats.org/presentationml/2006/main">
  <p:tag name="NUM" val="6"/>
</p:tagLst>
</file>

<file path=ppt/tags/tag123.xml><?xml version="1.0" encoding="utf-8"?>
<p:tagLst xmlns:a="http://schemas.openxmlformats.org/drawingml/2006/main" xmlns:r="http://schemas.openxmlformats.org/officeDocument/2006/relationships" xmlns:p="http://schemas.openxmlformats.org/presentationml/2006/main">
  <p:tag name="NUM" val="7"/>
</p:tagLst>
</file>

<file path=ppt/tags/tag124.xml><?xml version="1.0" encoding="utf-8"?>
<p:tagLst xmlns:a="http://schemas.openxmlformats.org/drawingml/2006/main" xmlns:r="http://schemas.openxmlformats.org/officeDocument/2006/relationships" xmlns:p="http://schemas.openxmlformats.org/presentationml/2006/main">
  <p:tag name="NUM" val="8"/>
</p:tagLst>
</file>

<file path=ppt/tags/tag125.xml><?xml version="1.0" encoding="utf-8"?>
<p:tagLst xmlns:a="http://schemas.openxmlformats.org/drawingml/2006/main" xmlns:r="http://schemas.openxmlformats.org/officeDocument/2006/relationships" xmlns:p="http://schemas.openxmlformats.org/presentationml/2006/main">
  <p:tag name="NUM" val="9"/>
</p:tagLst>
</file>

<file path=ppt/tags/tag126.xml><?xml version="1.0" encoding="utf-8"?>
<p:tagLst xmlns:a="http://schemas.openxmlformats.org/drawingml/2006/main" xmlns:r="http://schemas.openxmlformats.org/officeDocument/2006/relationships" xmlns:p="http://schemas.openxmlformats.org/presentationml/2006/main">
  <p:tag name="NUM" val="10"/>
</p:tagLst>
</file>

<file path=ppt/tags/tag127.xml><?xml version="1.0" encoding="utf-8"?>
<p:tagLst xmlns:a="http://schemas.openxmlformats.org/drawingml/2006/main" xmlns:r="http://schemas.openxmlformats.org/officeDocument/2006/relationships" xmlns:p="http://schemas.openxmlformats.org/presentationml/2006/main">
  <p:tag name="NUM" val="11"/>
</p:tagLst>
</file>

<file path=ppt/tags/tag128.xml><?xml version="1.0" encoding="utf-8"?>
<p:tagLst xmlns:a="http://schemas.openxmlformats.org/drawingml/2006/main" xmlns:r="http://schemas.openxmlformats.org/officeDocument/2006/relationships" xmlns:p="http://schemas.openxmlformats.org/presentationml/2006/main">
  <p:tag name="NUM" val="12"/>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5"/>
</p:tagLst>
</file>

<file path=ppt/tags/tag136.xml><?xml version="1.0" encoding="utf-8"?>
<p:tagLst xmlns:a="http://schemas.openxmlformats.org/drawingml/2006/main" xmlns:r="http://schemas.openxmlformats.org/officeDocument/2006/relationships" xmlns:p="http://schemas.openxmlformats.org/presentationml/2006/main">
  <p:tag name="NUM" val="6"/>
</p:tagLst>
</file>

<file path=ppt/tags/tag137.xml><?xml version="1.0" encoding="utf-8"?>
<p:tagLst xmlns:a="http://schemas.openxmlformats.org/drawingml/2006/main" xmlns:r="http://schemas.openxmlformats.org/officeDocument/2006/relationships" xmlns:p="http://schemas.openxmlformats.org/presentationml/2006/main">
  <p:tag name="NUM" val="7"/>
</p:tagLst>
</file>

<file path=ppt/tags/tag138.xml><?xml version="1.0" encoding="utf-8"?>
<p:tagLst xmlns:a="http://schemas.openxmlformats.org/drawingml/2006/main" xmlns:r="http://schemas.openxmlformats.org/officeDocument/2006/relationships" xmlns:p="http://schemas.openxmlformats.org/presentationml/2006/main">
  <p:tag name="NUM" val="8"/>
</p:tagLst>
</file>

<file path=ppt/tags/tag139.xml><?xml version="1.0" encoding="utf-8"?>
<p:tagLst xmlns:a="http://schemas.openxmlformats.org/drawingml/2006/main" xmlns:r="http://schemas.openxmlformats.org/officeDocument/2006/relationships" xmlns:p="http://schemas.openxmlformats.org/presentationml/2006/main">
  <p:tag name="NUM" val="9"/>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10"/>
</p:tagLst>
</file>

<file path=ppt/tags/tag141.xml><?xml version="1.0" encoding="utf-8"?>
<p:tagLst xmlns:a="http://schemas.openxmlformats.org/drawingml/2006/main" xmlns:r="http://schemas.openxmlformats.org/officeDocument/2006/relationships" xmlns:p="http://schemas.openxmlformats.org/presentationml/2006/main">
  <p:tag name="NUM" val="11"/>
</p:tagLst>
</file>

<file path=ppt/tags/tag142.xml><?xml version="1.0" encoding="utf-8"?>
<p:tagLst xmlns:a="http://schemas.openxmlformats.org/drawingml/2006/main" xmlns:r="http://schemas.openxmlformats.org/officeDocument/2006/relationships" xmlns:p="http://schemas.openxmlformats.org/presentationml/2006/main">
  <p:tag name="NUM" val="12"/>
</p:tagLst>
</file>

<file path=ppt/tags/tag143.xml><?xml version="1.0" encoding="utf-8"?>
<p:tagLst xmlns:a="http://schemas.openxmlformats.org/drawingml/2006/main" xmlns:r="http://schemas.openxmlformats.org/officeDocument/2006/relationships" xmlns:p="http://schemas.openxmlformats.org/presentationml/2006/main">
  <p:tag name="NUM" val="13"/>
</p:tagLst>
</file>

<file path=ppt/tags/tag144.xml><?xml version="1.0" encoding="utf-8"?>
<p:tagLst xmlns:a="http://schemas.openxmlformats.org/drawingml/2006/main" xmlns:r="http://schemas.openxmlformats.org/officeDocument/2006/relationships" xmlns:p="http://schemas.openxmlformats.org/presentationml/2006/main">
  <p:tag name="NUM" val="14"/>
</p:tagLst>
</file>

<file path=ppt/tags/tag145.xml><?xml version="1.0" encoding="utf-8"?>
<p:tagLst xmlns:a="http://schemas.openxmlformats.org/drawingml/2006/main" xmlns:r="http://schemas.openxmlformats.org/officeDocument/2006/relationships" xmlns:p="http://schemas.openxmlformats.org/presentationml/2006/main">
  <p:tag name="NUM" val="15"/>
</p:tagLst>
</file>

<file path=ppt/tags/tag146.xml><?xml version="1.0" encoding="utf-8"?>
<p:tagLst xmlns:a="http://schemas.openxmlformats.org/drawingml/2006/main" xmlns:r="http://schemas.openxmlformats.org/officeDocument/2006/relationships" xmlns:p="http://schemas.openxmlformats.org/presentationml/2006/main">
  <p:tag name="NUM" val="16"/>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50.xml><?xml version="1.0" encoding="utf-8"?>
<p:tagLst xmlns:a="http://schemas.openxmlformats.org/drawingml/2006/main" xmlns:r="http://schemas.openxmlformats.org/officeDocument/2006/relationships" xmlns:p="http://schemas.openxmlformats.org/presentationml/2006/main">
  <p:tag name="NUM" val="4"/>
</p:tagLst>
</file>

<file path=ppt/tags/tag151.xml><?xml version="1.0" encoding="utf-8"?>
<p:tagLst xmlns:a="http://schemas.openxmlformats.org/drawingml/2006/main" xmlns:r="http://schemas.openxmlformats.org/officeDocument/2006/relationships" xmlns:p="http://schemas.openxmlformats.org/presentationml/2006/main">
  <p:tag name="NUM" val="5"/>
</p:tagLst>
</file>

<file path=ppt/tags/tag152.xml><?xml version="1.0" encoding="utf-8"?>
<p:tagLst xmlns:a="http://schemas.openxmlformats.org/drawingml/2006/main" xmlns:r="http://schemas.openxmlformats.org/officeDocument/2006/relationships" xmlns:p="http://schemas.openxmlformats.org/presentationml/2006/main">
  <p:tag name="NUM" val="6"/>
</p:tagLst>
</file>

<file path=ppt/tags/tag153.xml><?xml version="1.0" encoding="utf-8"?>
<p:tagLst xmlns:a="http://schemas.openxmlformats.org/drawingml/2006/main" xmlns:r="http://schemas.openxmlformats.org/officeDocument/2006/relationships" xmlns:p="http://schemas.openxmlformats.org/presentationml/2006/main">
  <p:tag name="NUM" val="7"/>
</p:tagLst>
</file>

<file path=ppt/tags/tag154.xml><?xml version="1.0" encoding="utf-8"?>
<p:tagLst xmlns:a="http://schemas.openxmlformats.org/drawingml/2006/main" xmlns:r="http://schemas.openxmlformats.org/officeDocument/2006/relationships" xmlns:p="http://schemas.openxmlformats.org/presentationml/2006/main">
  <p:tag name="NUM" val="8"/>
</p:tagLst>
</file>

<file path=ppt/tags/tag155.xml><?xml version="1.0" encoding="utf-8"?>
<p:tagLst xmlns:a="http://schemas.openxmlformats.org/drawingml/2006/main" xmlns:r="http://schemas.openxmlformats.org/officeDocument/2006/relationships" xmlns:p="http://schemas.openxmlformats.org/presentationml/2006/main">
  <p:tag name="NUM" val="9"/>
</p:tagLst>
</file>

<file path=ppt/tags/tag156.xml><?xml version="1.0" encoding="utf-8"?>
<p:tagLst xmlns:a="http://schemas.openxmlformats.org/drawingml/2006/main" xmlns:r="http://schemas.openxmlformats.org/officeDocument/2006/relationships" xmlns:p="http://schemas.openxmlformats.org/presentationml/2006/main">
  <p:tag name="NUM" val="10"/>
</p:tagLst>
</file>

<file path=ppt/tags/tag157.xml><?xml version="1.0" encoding="utf-8"?>
<p:tagLst xmlns:a="http://schemas.openxmlformats.org/drawingml/2006/main" xmlns:r="http://schemas.openxmlformats.org/officeDocument/2006/relationships" xmlns:p="http://schemas.openxmlformats.org/presentationml/2006/main">
  <p:tag name="NUM" val="11"/>
</p:tagLst>
</file>

<file path=ppt/tags/tag158.xml><?xml version="1.0" encoding="utf-8"?>
<p:tagLst xmlns:a="http://schemas.openxmlformats.org/drawingml/2006/main" xmlns:r="http://schemas.openxmlformats.org/officeDocument/2006/relationships" xmlns:p="http://schemas.openxmlformats.org/presentationml/2006/main">
  <p:tag name="NUM" val="12"/>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3"/>
</p:tagLst>
</file>

<file path=ppt/tags/tag162.xml><?xml version="1.0" encoding="utf-8"?>
<p:tagLst xmlns:a="http://schemas.openxmlformats.org/drawingml/2006/main" xmlns:r="http://schemas.openxmlformats.org/officeDocument/2006/relationships" xmlns:p="http://schemas.openxmlformats.org/presentationml/2006/main">
  <p:tag name="NUM" val="4"/>
</p:tagLst>
</file>

<file path=ppt/tags/tag163.xml><?xml version="1.0" encoding="utf-8"?>
<p:tagLst xmlns:a="http://schemas.openxmlformats.org/drawingml/2006/main" xmlns:r="http://schemas.openxmlformats.org/officeDocument/2006/relationships" xmlns:p="http://schemas.openxmlformats.org/presentationml/2006/main">
  <p:tag name="NUM" val="5"/>
</p:tagLst>
</file>

<file path=ppt/tags/tag164.xml><?xml version="1.0" encoding="utf-8"?>
<p:tagLst xmlns:a="http://schemas.openxmlformats.org/drawingml/2006/main" xmlns:r="http://schemas.openxmlformats.org/officeDocument/2006/relationships" xmlns:p="http://schemas.openxmlformats.org/presentationml/2006/main">
  <p:tag name="NUM" val="6"/>
</p:tagLst>
</file>

<file path=ppt/tags/tag165.xml><?xml version="1.0" encoding="utf-8"?>
<p:tagLst xmlns:a="http://schemas.openxmlformats.org/drawingml/2006/main" xmlns:r="http://schemas.openxmlformats.org/officeDocument/2006/relationships" xmlns:p="http://schemas.openxmlformats.org/presentationml/2006/main">
  <p:tag name="NUM" val="7"/>
</p:tagLst>
</file>

<file path=ppt/tags/tag166.xml><?xml version="1.0" encoding="utf-8"?>
<p:tagLst xmlns:a="http://schemas.openxmlformats.org/drawingml/2006/main" xmlns:r="http://schemas.openxmlformats.org/officeDocument/2006/relationships" xmlns:p="http://schemas.openxmlformats.org/presentationml/2006/main">
  <p:tag name="NUM" val="8"/>
</p:tagLst>
</file>

<file path=ppt/tags/tag167.xml><?xml version="1.0" encoding="utf-8"?>
<p:tagLst xmlns:a="http://schemas.openxmlformats.org/drawingml/2006/main" xmlns:r="http://schemas.openxmlformats.org/officeDocument/2006/relationships" xmlns:p="http://schemas.openxmlformats.org/presentationml/2006/main">
  <p:tag name="NUM" val="9"/>
</p:tagLst>
</file>

<file path=ppt/tags/tag168.xml><?xml version="1.0" encoding="utf-8"?>
<p:tagLst xmlns:a="http://schemas.openxmlformats.org/drawingml/2006/main" xmlns:r="http://schemas.openxmlformats.org/officeDocument/2006/relationships" xmlns:p="http://schemas.openxmlformats.org/presentationml/2006/main">
  <p:tag name="NUM" val="10"/>
</p:tagLst>
</file>

<file path=ppt/tags/tag169.xml><?xml version="1.0" encoding="utf-8"?>
<p:tagLst xmlns:a="http://schemas.openxmlformats.org/drawingml/2006/main" xmlns:r="http://schemas.openxmlformats.org/officeDocument/2006/relationships" xmlns:p="http://schemas.openxmlformats.org/presentationml/2006/main">
  <p:tag name="NUM" val="1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70.xml><?xml version="1.0" encoding="utf-8"?>
<p:tagLst xmlns:a="http://schemas.openxmlformats.org/drawingml/2006/main" xmlns:r="http://schemas.openxmlformats.org/officeDocument/2006/relationships" xmlns:p="http://schemas.openxmlformats.org/presentationml/2006/main">
  <p:tag name="NUM" val="12"/>
</p:tagLst>
</file>

<file path=ppt/tags/tag171.xml><?xml version="1.0" encoding="utf-8"?>
<p:tagLst xmlns:a="http://schemas.openxmlformats.org/drawingml/2006/main" xmlns:r="http://schemas.openxmlformats.org/officeDocument/2006/relationships" xmlns:p="http://schemas.openxmlformats.org/presentationml/2006/main">
  <p:tag name="NUM" val="13"/>
</p:tagLst>
</file>

<file path=ppt/tags/tag172.xml><?xml version="1.0" encoding="utf-8"?>
<p:tagLst xmlns:a="http://schemas.openxmlformats.org/drawingml/2006/main" xmlns:r="http://schemas.openxmlformats.org/officeDocument/2006/relationships" xmlns:p="http://schemas.openxmlformats.org/presentationml/2006/main">
  <p:tag name="NUM" val="1"/>
</p:tagLst>
</file>

<file path=ppt/tags/tag173.xml><?xml version="1.0" encoding="utf-8"?>
<p:tagLst xmlns:a="http://schemas.openxmlformats.org/drawingml/2006/main" xmlns:r="http://schemas.openxmlformats.org/officeDocument/2006/relationships" xmlns:p="http://schemas.openxmlformats.org/presentationml/2006/main">
  <p:tag name="NUM" val="2"/>
</p:tagLst>
</file>

<file path=ppt/tags/tag174.xml><?xml version="1.0" encoding="utf-8"?>
<p:tagLst xmlns:a="http://schemas.openxmlformats.org/drawingml/2006/main" xmlns:r="http://schemas.openxmlformats.org/officeDocument/2006/relationships" xmlns:p="http://schemas.openxmlformats.org/presentationml/2006/main">
  <p:tag name="NUM" val="3"/>
</p:tagLst>
</file>

<file path=ppt/tags/tag175.xml><?xml version="1.0" encoding="utf-8"?>
<p:tagLst xmlns:a="http://schemas.openxmlformats.org/drawingml/2006/main" xmlns:r="http://schemas.openxmlformats.org/officeDocument/2006/relationships" xmlns:p="http://schemas.openxmlformats.org/presentationml/2006/main">
  <p:tag name="NUM" val="4"/>
</p:tagLst>
</file>

<file path=ppt/tags/tag176.xml><?xml version="1.0" encoding="utf-8"?>
<p:tagLst xmlns:a="http://schemas.openxmlformats.org/drawingml/2006/main" xmlns:r="http://schemas.openxmlformats.org/officeDocument/2006/relationships" xmlns:p="http://schemas.openxmlformats.org/presentationml/2006/main">
  <p:tag name="NUM" val="5"/>
</p:tagLst>
</file>

<file path=ppt/tags/tag177.xml><?xml version="1.0" encoding="utf-8"?>
<p:tagLst xmlns:a="http://schemas.openxmlformats.org/drawingml/2006/main" xmlns:r="http://schemas.openxmlformats.org/officeDocument/2006/relationships" xmlns:p="http://schemas.openxmlformats.org/presentationml/2006/main">
  <p:tag name="NUM" val="6"/>
</p:tagLst>
</file>

<file path=ppt/tags/tag178.xml><?xml version="1.0" encoding="utf-8"?>
<p:tagLst xmlns:a="http://schemas.openxmlformats.org/drawingml/2006/main" xmlns:r="http://schemas.openxmlformats.org/officeDocument/2006/relationships" xmlns:p="http://schemas.openxmlformats.org/presentationml/2006/main">
  <p:tag name="NUM" val="7"/>
</p:tagLst>
</file>

<file path=ppt/tags/tag179.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80.xml><?xml version="1.0" encoding="utf-8"?>
<p:tagLst xmlns:a="http://schemas.openxmlformats.org/drawingml/2006/main" xmlns:r="http://schemas.openxmlformats.org/officeDocument/2006/relationships" xmlns:p="http://schemas.openxmlformats.org/presentationml/2006/main">
  <p:tag name="NUM" val="9"/>
</p:tagLst>
</file>

<file path=ppt/tags/tag181.xml><?xml version="1.0" encoding="utf-8"?>
<p:tagLst xmlns:a="http://schemas.openxmlformats.org/drawingml/2006/main" xmlns:r="http://schemas.openxmlformats.org/officeDocument/2006/relationships" xmlns:p="http://schemas.openxmlformats.org/presentationml/2006/main">
  <p:tag name="NUM" val="10"/>
</p:tagLst>
</file>

<file path=ppt/tags/tag182.xml><?xml version="1.0" encoding="utf-8"?>
<p:tagLst xmlns:a="http://schemas.openxmlformats.org/drawingml/2006/main" xmlns:r="http://schemas.openxmlformats.org/officeDocument/2006/relationships" xmlns:p="http://schemas.openxmlformats.org/presentationml/2006/main">
  <p:tag name="NUM" val="1"/>
</p:tagLst>
</file>

<file path=ppt/tags/tag183.xml><?xml version="1.0" encoding="utf-8"?>
<p:tagLst xmlns:a="http://schemas.openxmlformats.org/drawingml/2006/main" xmlns:r="http://schemas.openxmlformats.org/officeDocument/2006/relationships" xmlns:p="http://schemas.openxmlformats.org/presentationml/2006/main">
  <p:tag name="NUM" val="2"/>
</p:tagLst>
</file>

<file path=ppt/tags/tag184.xml><?xml version="1.0" encoding="utf-8"?>
<p:tagLst xmlns:a="http://schemas.openxmlformats.org/drawingml/2006/main" xmlns:r="http://schemas.openxmlformats.org/officeDocument/2006/relationships" xmlns:p="http://schemas.openxmlformats.org/presentationml/2006/main">
  <p:tag name="NUM" val="3"/>
</p:tagLst>
</file>

<file path=ppt/tags/tag185.xml><?xml version="1.0" encoding="utf-8"?>
<p:tagLst xmlns:a="http://schemas.openxmlformats.org/drawingml/2006/main" xmlns:r="http://schemas.openxmlformats.org/officeDocument/2006/relationships" xmlns:p="http://schemas.openxmlformats.org/presentationml/2006/main">
  <p:tag name="NUM" val="4"/>
</p:tagLst>
</file>

<file path=ppt/tags/tag186.xml><?xml version="1.0" encoding="utf-8"?>
<p:tagLst xmlns:a="http://schemas.openxmlformats.org/drawingml/2006/main" xmlns:r="http://schemas.openxmlformats.org/officeDocument/2006/relationships" xmlns:p="http://schemas.openxmlformats.org/presentationml/2006/main">
  <p:tag name="NUM" val="5"/>
</p:tagLst>
</file>

<file path=ppt/tags/tag187.xml><?xml version="1.0" encoding="utf-8"?>
<p:tagLst xmlns:a="http://schemas.openxmlformats.org/drawingml/2006/main" xmlns:r="http://schemas.openxmlformats.org/officeDocument/2006/relationships" xmlns:p="http://schemas.openxmlformats.org/presentationml/2006/main">
  <p:tag name="NUM" val="6"/>
</p:tagLst>
</file>

<file path=ppt/tags/tag188.xml><?xml version="1.0" encoding="utf-8"?>
<p:tagLst xmlns:a="http://schemas.openxmlformats.org/drawingml/2006/main" xmlns:r="http://schemas.openxmlformats.org/officeDocument/2006/relationships" xmlns:p="http://schemas.openxmlformats.org/presentationml/2006/main">
  <p:tag name="NUM" val="7"/>
</p:tagLst>
</file>

<file path=ppt/tags/tag189.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190.xml><?xml version="1.0" encoding="utf-8"?>
<p:tagLst xmlns:a="http://schemas.openxmlformats.org/drawingml/2006/main" xmlns:r="http://schemas.openxmlformats.org/officeDocument/2006/relationships" xmlns:p="http://schemas.openxmlformats.org/presentationml/2006/main">
  <p:tag name="NUM" val="9"/>
</p:tagLst>
</file>

<file path=ppt/tags/tag191.xml><?xml version="1.0" encoding="utf-8"?>
<p:tagLst xmlns:a="http://schemas.openxmlformats.org/drawingml/2006/main" xmlns:r="http://schemas.openxmlformats.org/officeDocument/2006/relationships" xmlns:p="http://schemas.openxmlformats.org/presentationml/2006/main">
  <p:tag name="NUM" val="10"/>
</p:tagLst>
</file>

<file path=ppt/tags/tag192.xml><?xml version="1.0" encoding="utf-8"?>
<p:tagLst xmlns:a="http://schemas.openxmlformats.org/drawingml/2006/main" xmlns:r="http://schemas.openxmlformats.org/officeDocument/2006/relationships" xmlns:p="http://schemas.openxmlformats.org/presentationml/2006/main">
  <p:tag name="NUM" val="11"/>
</p:tagLst>
</file>

<file path=ppt/tags/tag193.xml><?xml version="1.0" encoding="utf-8"?>
<p:tagLst xmlns:a="http://schemas.openxmlformats.org/drawingml/2006/main" xmlns:r="http://schemas.openxmlformats.org/officeDocument/2006/relationships" xmlns:p="http://schemas.openxmlformats.org/presentationml/2006/main">
  <p:tag name="NUM" val="12"/>
</p:tagLst>
</file>

<file path=ppt/tags/tag194.xml><?xml version="1.0" encoding="utf-8"?>
<p:tagLst xmlns:a="http://schemas.openxmlformats.org/drawingml/2006/main" xmlns:r="http://schemas.openxmlformats.org/officeDocument/2006/relationships" xmlns:p="http://schemas.openxmlformats.org/presentationml/2006/main">
  <p:tag name="NUM" val="13"/>
</p:tagLst>
</file>

<file path=ppt/tags/tag195.xml><?xml version="1.0" encoding="utf-8"?>
<p:tagLst xmlns:a="http://schemas.openxmlformats.org/drawingml/2006/main" xmlns:r="http://schemas.openxmlformats.org/officeDocument/2006/relationships" xmlns:p="http://schemas.openxmlformats.org/presentationml/2006/main">
  <p:tag name="NUM" val="14"/>
</p:tagLst>
</file>

<file path=ppt/tags/tag196.xml><?xml version="1.0" encoding="utf-8"?>
<p:tagLst xmlns:a="http://schemas.openxmlformats.org/drawingml/2006/main" xmlns:r="http://schemas.openxmlformats.org/officeDocument/2006/relationships" xmlns:p="http://schemas.openxmlformats.org/presentationml/2006/main">
  <p:tag name="NUM" val="1"/>
</p:tagLst>
</file>

<file path=ppt/tags/tag197.xml><?xml version="1.0" encoding="utf-8"?>
<p:tagLst xmlns:a="http://schemas.openxmlformats.org/drawingml/2006/main" xmlns:r="http://schemas.openxmlformats.org/officeDocument/2006/relationships" xmlns:p="http://schemas.openxmlformats.org/presentationml/2006/main">
  <p:tag name="NUM" val="2"/>
</p:tagLst>
</file>

<file path=ppt/tags/tag198.xml><?xml version="1.0" encoding="utf-8"?>
<p:tagLst xmlns:a="http://schemas.openxmlformats.org/drawingml/2006/main" xmlns:r="http://schemas.openxmlformats.org/officeDocument/2006/relationships" xmlns:p="http://schemas.openxmlformats.org/presentationml/2006/main">
  <p:tag name="NUM" val="3"/>
</p:tagLst>
</file>

<file path=ppt/tags/tag19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00.xml><?xml version="1.0" encoding="utf-8"?>
<p:tagLst xmlns:a="http://schemas.openxmlformats.org/drawingml/2006/main" xmlns:r="http://schemas.openxmlformats.org/officeDocument/2006/relationships" xmlns:p="http://schemas.openxmlformats.org/presentationml/2006/main">
  <p:tag name="NUM" val="5"/>
</p:tagLst>
</file>

<file path=ppt/tags/tag201.xml><?xml version="1.0" encoding="utf-8"?>
<p:tagLst xmlns:a="http://schemas.openxmlformats.org/drawingml/2006/main" xmlns:r="http://schemas.openxmlformats.org/officeDocument/2006/relationships" xmlns:p="http://schemas.openxmlformats.org/presentationml/2006/main">
  <p:tag name="NUM" val="6"/>
</p:tagLst>
</file>

<file path=ppt/tags/tag202.xml><?xml version="1.0" encoding="utf-8"?>
<p:tagLst xmlns:a="http://schemas.openxmlformats.org/drawingml/2006/main" xmlns:r="http://schemas.openxmlformats.org/officeDocument/2006/relationships" xmlns:p="http://schemas.openxmlformats.org/presentationml/2006/main">
  <p:tag name="NUM" val="7"/>
</p:tagLst>
</file>

<file path=ppt/tags/tag203.xml><?xml version="1.0" encoding="utf-8"?>
<p:tagLst xmlns:a="http://schemas.openxmlformats.org/drawingml/2006/main" xmlns:r="http://schemas.openxmlformats.org/officeDocument/2006/relationships" xmlns:p="http://schemas.openxmlformats.org/presentationml/2006/main">
  <p:tag name="NUM" val="8"/>
</p:tagLst>
</file>

<file path=ppt/tags/tag204.xml><?xml version="1.0" encoding="utf-8"?>
<p:tagLst xmlns:a="http://schemas.openxmlformats.org/drawingml/2006/main" xmlns:r="http://schemas.openxmlformats.org/officeDocument/2006/relationships" xmlns:p="http://schemas.openxmlformats.org/presentationml/2006/main">
  <p:tag name="NUM" val="9"/>
</p:tagLst>
</file>

<file path=ppt/tags/tag205.xml><?xml version="1.0" encoding="utf-8"?>
<p:tagLst xmlns:a="http://schemas.openxmlformats.org/drawingml/2006/main" xmlns:r="http://schemas.openxmlformats.org/officeDocument/2006/relationships" xmlns:p="http://schemas.openxmlformats.org/presentationml/2006/main">
  <p:tag name="NUM" val="10"/>
</p:tagLst>
</file>

<file path=ppt/tags/tag206.xml><?xml version="1.0" encoding="utf-8"?>
<p:tagLst xmlns:a="http://schemas.openxmlformats.org/drawingml/2006/main" xmlns:r="http://schemas.openxmlformats.org/officeDocument/2006/relationships" xmlns:p="http://schemas.openxmlformats.org/presentationml/2006/main">
  <p:tag name="NUM" val="1"/>
</p:tagLst>
</file>

<file path=ppt/tags/tag207.xml><?xml version="1.0" encoding="utf-8"?>
<p:tagLst xmlns:a="http://schemas.openxmlformats.org/drawingml/2006/main" xmlns:r="http://schemas.openxmlformats.org/officeDocument/2006/relationships" xmlns:p="http://schemas.openxmlformats.org/presentationml/2006/main">
  <p:tag name="NUM" val="2"/>
</p:tagLst>
</file>

<file path=ppt/tags/tag208.xml><?xml version="1.0" encoding="utf-8"?>
<p:tagLst xmlns:a="http://schemas.openxmlformats.org/drawingml/2006/main" xmlns:r="http://schemas.openxmlformats.org/officeDocument/2006/relationships" xmlns:p="http://schemas.openxmlformats.org/presentationml/2006/main">
  <p:tag name="NUM" val="3"/>
</p:tagLst>
</file>

<file path=ppt/tags/tag209.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10.xml><?xml version="1.0" encoding="utf-8"?>
<p:tagLst xmlns:a="http://schemas.openxmlformats.org/drawingml/2006/main" xmlns:r="http://schemas.openxmlformats.org/officeDocument/2006/relationships" xmlns:p="http://schemas.openxmlformats.org/presentationml/2006/main">
  <p:tag name="NUM" val="5"/>
</p:tagLst>
</file>

<file path=ppt/tags/tag211.xml><?xml version="1.0" encoding="utf-8"?>
<p:tagLst xmlns:a="http://schemas.openxmlformats.org/drawingml/2006/main" xmlns:r="http://schemas.openxmlformats.org/officeDocument/2006/relationships" xmlns:p="http://schemas.openxmlformats.org/presentationml/2006/main">
  <p:tag name="NUM" val="6"/>
</p:tagLst>
</file>

<file path=ppt/tags/tag212.xml><?xml version="1.0" encoding="utf-8"?>
<p:tagLst xmlns:a="http://schemas.openxmlformats.org/drawingml/2006/main" xmlns:r="http://schemas.openxmlformats.org/officeDocument/2006/relationships" xmlns:p="http://schemas.openxmlformats.org/presentationml/2006/main">
  <p:tag name="NUM" val="7"/>
</p:tagLst>
</file>

<file path=ppt/tags/tag213.xml><?xml version="1.0" encoding="utf-8"?>
<p:tagLst xmlns:a="http://schemas.openxmlformats.org/drawingml/2006/main" xmlns:r="http://schemas.openxmlformats.org/officeDocument/2006/relationships" xmlns:p="http://schemas.openxmlformats.org/presentationml/2006/main">
  <p:tag name="NUM" val="8"/>
</p:tagLst>
</file>

<file path=ppt/tags/tag214.xml><?xml version="1.0" encoding="utf-8"?>
<p:tagLst xmlns:a="http://schemas.openxmlformats.org/drawingml/2006/main" xmlns:r="http://schemas.openxmlformats.org/officeDocument/2006/relationships" xmlns:p="http://schemas.openxmlformats.org/presentationml/2006/main">
  <p:tag name="NUM" val="1"/>
</p:tagLst>
</file>

<file path=ppt/tags/tag215.xml><?xml version="1.0" encoding="utf-8"?>
<p:tagLst xmlns:a="http://schemas.openxmlformats.org/drawingml/2006/main" xmlns:r="http://schemas.openxmlformats.org/officeDocument/2006/relationships" xmlns:p="http://schemas.openxmlformats.org/presentationml/2006/main">
  <p:tag name="NUM" val="2"/>
</p:tagLst>
</file>

<file path=ppt/tags/tag216.xml><?xml version="1.0" encoding="utf-8"?>
<p:tagLst xmlns:a="http://schemas.openxmlformats.org/drawingml/2006/main" xmlns:r="http://schemas.openxmlformats.org/officeDocument/2006/relationships" xmlns:p="http://schemas.openxmlformats.org/presentationml/2006/main">
  <p:tag name="NUM" val="3"/>
</p:tagLst>
</file>

<file path=ppt/tags/tag217.xml><?xml version="1.0" encoding="utf-8"?>
<p:tagLst xmlns:a="http://schemas.openxmlformats.org/drawingml/2006/main" xmlns:r="http://schemas.openxmlformats.org/officeDocument/2006/relationships" xmlns:p="http://schemas.openxmlformats.org/presentationml/2006/main">
  <p:tag name="NUM" val="4"/>
</p:tagLst>
</file>

<file path=ppt/tags/tag218.xml><?xml version="1.0" encoding="utf-8"?>
<p:tagLst xmlns:a="http://schemas.openxmlformats.org/drawingml/2006/main" xmlns:r="http://schemas.openxmlformats.org/officeDocument/2006/relationships" xmlns:p="http://schemas.openxmlformats.org/presentationml/2006/main">
  <p:tag name="NUM" val="5"/>
</p:tagLst>
</file>

<file path=ppt/tags/tag219.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20.xml><?xml version="1.0" encoding="utf-8"?>
<p:tagLst xmlns:a="http://schemas.openxmlformats.org/drawingml/2006/main" xmlns:r="http://schemas.openxmlformats.org/officeDocument/2006/relationships" xmlns:p="http://schemas.openxmlformats.org/presentationml/2006/main">
  <p:tag name="NUM" val="7"/>
</p:tagLst>
</file>

<file path=ppt/tags/tag221.xml><?xml version="1.0" encoding="utf-8"?>
<p:tagLst xmlns:a="http://schemas.openxmlformats.org/drawingml/2006/main" xmlns:r="http://schemas.openxmlformats.org/officeDocument/2006/relationships" xmlns:p="http://schemas.openxmlformats.org/presentationml/2006/main">
  <p:tag name="NUM" val="8"/>
</p:tagLst>
</file>

<file path=ppt/tags/tag222.xml><?xml version="1.0" encoding="utf-8"?>
<p:tagLst xmlns:a="http://schemas.openxmlformats.org/drawingml/2006/main" xmlns:r="http://schemas.openxmlformats.org/officeDocument/2006/relationships" xmlns:p="http://schemas.openxmlformats.org/presentationml/2006/main">
  <p:tag name="NUM" val="9"/>
</p:tagLst>
</file>

<file path=ppt/tags/tag223.xml><?xml version="1.0" encoding="utf-8"?>
<p:tagLst xmlns:a="http://schemas.openxmlformats.org/drawingml/2006/main" xmlns:r="http://schemas.openxmlformats.org/officeDocument/2006/relationships" xmlns:p="http://schemas.openxmlformats.org/presentationml/2006/main">
  <p:tag name="NUM" val="10"/>
</p:tagLst>
</file>

<file path=ppt/tags/tag224.xml><?xml version="1.0" encoding="utf-8"?>
<p:tagLst xmlns:a="http://schemas.openxmlformats.org/drawingml/2006/main" xmlns:r="http://schemas.openxmlformats.org/officeDocument/2006/relationships" xmlns:p="http://schemas.openxmlformats.org/presentationml/2006/main">
  <p:tag name="NUM" val="11"/>
</p:tagLst>
</file>

<file path=ppt/tags/tag225.xml><?xml version="1.0" encoding="utf-8"?>
<p:tagLst xmlns:a="http://schemas.openxmlformats.org/drawingml/2006/main" xmlns:r="http://schemas.openxmlformats.org/officeDocument/2006/relationships" xmlns:p="http://schemas.openxmlformats.org/presentationml/2006/main">
  <p:tag name="NUM" val="12"/>
</p:tagLst>
</file>

<file path=ppt/tags/tag226.xml><?xml version="1.0" encoding="utf-8"?>
<p:tagLst xmlns:a="http://schemas.openxmlformats.org/drawingml/2006/main" xmlns:r="http://schemas.openxmlformats.org/officeDocument/2006/relationships" xmlns:p="http://schemas.openxmlformats.org/presentationml/2006/main">
  <p:tag name="NUM" val="13"/>
</p:tagLst>
</file>

<file path=ppt/tags/tag227.xml><?xml version="1.0" encoding="utf-8"?>
<p:tagLst xmlns:a="http://schemas.openxmlformats.org/drawingml/2006/main" xmlns:r="http://schemas.openxmlformats.org/officeDocument/2006/relationships" xmlns:p="http://schemas.openxmlformats.org/presentationml/2006/main">
  <p:tag name="NUM" val="1"/>
</p:tagLst>
</file>

<file path=ppt/tags/tag228.xml><?xml version="1.0" encoding="utf-8"?>
<p:tagLst xmlns:a="http://schemas.openxmlformats.org/drawingml/2006/main" xmlns:r="http://schemas.openxmlformats.org/officeDocument/2006/relationships" xmlns:p="http://schemas.openxmlformats.org/presentationml/2006/main">
  <p:tag name="NUM" val="2"/>
</p:tagLst>
</file>

<file path=ppt/tags/tag229.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30.xml><?xml version="1.0" encoding="utf-8"?>
<p:tagLst xmlns:a="http://schemas.openxmlformats.org/drawingml/2006/main" xmlns:r="http://schemas.openxmlformats.org/officeDocument/2006/relationships" xmlns:p="http://schemas.openxmlformats.org/presentationml/2006/main">
  <p:tag name="NUM" val="4"/>
</p:tagLst>
</file>

<file path=ppt/tags/tag231.xml><?xml version="1.0" encoding="utf-8"?>
<p:tagLst xmlns:a="http://schemas.openxmlformats.org/drawingml/2006/main" xmlns:r="http://schemas.openxmlformats.org/officeDocument/2006/relationships" xmlns:p="http://schemas.openxmlformats.org/presentationml/2006/main">
  <p:tag name="NUM" val="5"/>
</p:tagLst>
</file>

<file path=ppt/tags/tag232.xml><?xml version="1.0" encoding="utf-8"?>
<p:tagLst xmlns:a="http://schemas.openxmlformats.org/drawingml/2006/main" xmlns:r="http://schemas.openxmlformats.org/officeDocument/2006/relationships" xmlns:p="http://schemas.openxmlformats.org/presentationml/2006/main">
  <p:tag name="NUM" val="6"/>
</p:tagLst>
</file>

<file path=ppt/tags/tag233.xml><?xml version="1.0" encoding="utf-8"?>
<p:tagLst xmlns:a="http://schemas.openxmlformats.org/drawingml/2006/main" xmlns:r="http://schemas.openxmlformats.org/officeDocument/2006/relationships" xmlns:p="http://schemas.openxmlformats.org/presentationml/2006/main">
  <p:tag name="NUM" val="7"/>
</p:tagLst>
</file>

<file path=ppt/tags/tag234.xml><?xml version="1.0" encoding="utf-8"?>
<p:tagLst xmlns:a="http://schemas.openxmlformats.org/drawingml/2006/main" xmlns:r="http://schemas.openxmlformats.org/officeDocument/2006/relationships" xmlns:p="http://schemas.openxmlformats.org/presentationml/2006/main">
  <p:tag name="NUM" val="8"/>
</p:tagLst>
</file>

<file path=ppt/tags/tag235.xml><?xml version="1.0" encoding="utf-8"?>
<p:tagLst xmlns:a="http://schemas.openxmlformats.org/drawingml/2006/main" xmlns:r="http://schemas.openxmlformats.org/officeDocument/2006/relationships" xmlns:p="http://schemas.openxmlformats.org/presentationml/2006/main">
  <p:tag name="NUM" val="9"/>
</p:tagLst>
</file>

<file path=ppt/tags/tag236.xml><?xml version="1.0" encoding="utf-8"?>
<p:tagLst xmlns:a="http://schemas.openxmlformats.org/drawingml/2006/main" xmlns:r="http://schemas.openxmlformats.org/officeDocument/2006/relationships" xmlns:p="http://schemas.openxmlformats.org/presentationml/2006/main">
  <p:tag name="NUM" val="10"/>
</p:tagLst>
</file>

<file path=ppt/tags/tag237.xml><?xml version="1.0" encoding="utf-8"?>
<p:tagLst xmlns:a="http://schemas.openxmlformats.org/drawingml/2006/main" xmlns:r="http://schemas.openxmlformats.org/officeDocument/2006/relationships" xmlns:p="http://schemas.openxmlformats.org/presentationml/2006/main">
  <p:tag name="NUM" val="11"/>
</p:tagLst>
</file>

<file path=ppt/tags/tag238.xml><?xml version="1.0" encoding="utf-8"?>
<p:tagLst xmlns:a="http://schemas.openxmlformats.org/drawingml/2006/main" xmlns:r="http://schemas.openxmlformats.org/officeDocument/2006/relationships" xmlns:p="http://schemas.openxmlformats.org/presentationml/2006/main">
  <p:tag name="NUM" val="1"/>
</p:tagLst>
</file>

<file path=ppt/tags/tag239.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40.xml><?xml version="1.0" encoding="utf-8"?>
<p:tagLst xmlns:a="http://schemas.openxmlformats.org/drawingml/2006/main" xmlns:r="http://schemas.openxmlformats.org/officeDocument/2006/relationships" xmlns:p="http://schemas.openxmlformats.org/presentationml/2006/main">
  <p:tag name="NUM" val="3"/>
</p:tagLst>
</file>

<file path=ppt/tags/tag241.xml><?xml version="1.0" encoding="utf-8"?>
<p:tagLst xmlns:a="http://schemas.openxmlformats.org/drawingml/2006/main" xmlns:r="http://schemas.openxmlformats.org/officeDocument/2006/relationships" xmlns:p="http://schemas.openxmlformats.org/presentationml/2006/main">
  <p:tag name="NUM" val="4"/>
</p:tagLst>
</file>

<file path=ppt/tags/tag242.xml><?xml version="1.0" encoding="utf-8"?>
<p:tagLst xmlns:a="http://schemas.openxmlformats.org/drawingml/2006/main" xmlns:r="http://schemas.openxmlformats.org/officeDocument/2006/relationships" xmlns:p="http://schemas.openxmlformats.org/presentationml/2006/main">
  <p:tag name="NUM" val="5"/>
</p:tagLst>
</file>

<file path=ppt/tags/tag243.xml><?xml version="1.0" encoding="utf-8"?>
<p:tagLst xmlns:a="http://schemas.openxmlformats.org/drawingml/2006/main" xmlns:r="http://schemas.openxmlformats.org/officeDocument/2006/relationships" xmlns:p="http://schemas.openxmlformats.org/presentationml/2006/main">
  <p:tag name="NUM" val="6"/>
</p:tagLst>
</file>

<file path=ppt/tags/tag244.xml><?xml version="1.0" encoding="utf-8"?>
<p:tagLst xmlns:a="http://schemas.openxmlformats.org/drawingml/2006/main" xmlns:r="http://schemas.openxmlformats.org/officeDocument/2006/relationships" xmlns:p="http://schemas.openxmlformats.org/presentationml/2006/main">
  <p:tag name="NUM" val="1"/>
</p:tagLst>
</file>

<file path=ppt/tags/tag245.xml><?xml version="1.0" encoding="utf-8"?>
<p:tagLst xmlns:a="http://schemas.openxmlformats.org/drawingml/2006/main" xmlns:r="http://schemas.openxmlformats.org/officeDocument/2006/relationships" xmlns:p="http://schemas.openxmlformats.org/presentationml/2006/main">
  <p:tag name="NUM" val="2"/>
</p:tagLst>
</file>

<file path=ppt/tags/tag246.xml><?xml version="1.0" encoding="utf-8"?>
<p:tagLst xmlns:a="http://schemas.openxmlformats.org/drawingml/2006/main" xmlns:r="http://schemas.openxmlformats.org/officeDocument/2006/relationships" xmlns:p="http://schemas.openxmlformats.org/presentationml/2006/main">
  <p:tag name="NUM" val="1"/>
</p:tagLst>
</file>

<file path=ppt/tags/tag247.xml><?xml version="1.0" encoding="utf-8"?>
<p:tagLst xmlns:a="http://schemas.openxmlformats.org/drawingml/2006/main" xmlns:r="http://schemas.openxmlformats.org/officeDocument/2006/relationships" xmlns:p="http://schemas.openxmlformats.org/presentationml/2006/main">
  <p:tag name="NUM" val="2"/>
</p:tagLst>
</file>

<file path=ppt/tags/tag248.xml><?xml version="1.0" encoding="utf-8"?>
<p:tagLst xmlns:a="http://schemas.openxmlformats.org/drawingml/2006/main" xmlns:r="http://schemas.openxmlformats.org/officeDocument/2006/relationships" xmlns:p="http://schemas.openxmlformats.org/presentationml/2006/main">
  <p:tag name="NUM" val="3"/>
</p:tagLst>
</file>

<file path=ppt/tags/tag249.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50.xml><?xml version="1.0" encoding="utf-8"?>
<p:tagLst xmlns:a="http://schemas.openxmlformats.org/drawingml/2006/main" xmlns:r="http://schemas.openxmlformats.org/officeDocument/2006/relationships" xmlns:p="http://schemas.openxmlformats.org/presentationml/2006/main">
  <p:tag name="NUM" val="5"/>
</p:tagLst>
</file>

<file path=ppt/tags/tag251.xml><?xml version="1.0" encoding="utf-8"?>
<p:tagLst xmlns:a="http://schemas.openxmlformats.org/drawingml/2006/main" xmlns:r="http://schemas.openxmlformats.org/officeDocument/2006/relationships" xmlns:p="http://schemas.openxmlformats.org/presentationml/2006/main">
  <p:tag name="NUM" val="6"/>
</p:tagLst>
</file>

<file path=ppt/tags/tag252.xml><?xml version="1.0" encoding="utf-8"?>
<p:tagLst xmlns:a="http://schemas.openxmlformats.org/drawingml/2006/main" xmlns:r="http://schemas.openxmlformats.org/officeDocument/2006/relationships" xmlns:p="http://schemas.openxmlformats.org/presentationml/2006/main">
  <p:tag name="NUM" val="7"/>
</p:tagLst>
</file>

<file path=ppt/tags/tag253.xml><?xml version="1.0" encoding="utf-8"?>
<p:tagLst xmlns:a="http://schemas.openxmlformats.org/drawingml/2006/main" xmlns:r="http://schemas.openxmlformats.org/officeDocument/2006/relationships" xmlns:p="http://schemas.openxmlformats.org/presentationml/2006/main">
  <p:tag name="NUM" val="1"/>
</p:tagLst>
</file>

<file path=ppt/tags/tag254.xml><?xml version="1.0" encoding="utf-8"?>
<p:tagLst xmlns:a="http://schemas.openxmlformats.org/drawingml/2006/main" xmlns:r="http://schemas.openxmlformats.org/officeDocument/2006/relationships" xmlns:p="http://schemas.openxmlformats.org/presentationml/2006/main">
  <p:tag name="NUM" val="2"/>
</p:tagLst>
</file>

<file path=ppt/tags/tag255.xml><?xml version="1.0" encoding="utf-8"?>
<p:tagLst xmlns:a="http://schemas.openxmlformats.org/drawingml/2006/main" xmlns:r="http://schemas.openxmlformats.org/officeDocument/2006/relationships" xmlns:p="http://schemas.openxmlformats.org/presentationml/2006/main">
  <p:tag name="NUM" val="3"/>
</p:tagLst>
</file>

<file path=ppt/tags/tag256.xml><?xml version="1.0" encoding="utf-8"?>
<p:tagLst xmlns:a="http://schemas.openxmlformats.org/drawingml/2006/main" xmlns:r="http://schemas.openxmlformats.org/officeDocument/2006/relationships" xmlns:p="http://schemas.openxmlformats.org/presentationml/2006/main">
  <p:tag name="NUM" val="4"/>
</p:tagLst>
</file>

<file path=ppt/tags/tag257.xml><?xml version="1.0" encoding="utf-8"?>
<p:tagLst xmlns:a="http://schemas.openxmlformats.org/drawingml/2006/main" xmlns:r="http://schemas.openxmlformats.org/officeDocument/2006/relationships" xmlns:p="http://schemas.openxmlformats.org/presentationml/2006/main">
  <p:tag name="NUM" val="5"/>
</p:tagLst>
</file>

<file path=ppt/tags/tag258.xml><?xml version="1.0" encoding="utf-8"?>
<p:tagLst xmlns:a="http://schemas.openxmlformats.org/drawingml/2006/main" xmlns:r="http://schemas.openxmlformats.org/officeDocument/2006/relationships" xmlns:p="http://schemas.openxmlformats.org/presentationml/2006/main">
  <p:tag name="NUM" val="6"/>
</p:tagLst>
</file>

<file path=ppt/tags/tag259.xml><?xml version="1.0" encoding="utf-8"?>
<p:tagLst xmlns:a="http://schemas.openxmlformats.org/drawingml/2006/main" xmlns:r="http://schemas.openxmlformats.org/officeDocument/2006/relationships" xmlns:p="http://schemas.openxmlformats.org/presentationml/2006/main">
  <p:tag name="NUM" val="7"/>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60.xml><?xml version="1.0" encoding="utf-8"?>
<p:tagLst xmlns:a="http://schemas.openxmlformats.org/drawingml/2006/main" xmlns:r="http://schemas.openxmlformats.org/officeDocument/2006/relationships" xmlns:p="http://schemas.openxmlformats.org/presentationml/2006/main">
  <p:tag name="NUM" val="8"/>
</p:tagLst>
</file>

<file path=ppt/tags/tag261.xml><?xml version="1.0" encoding="utf-8"?>
<p:tagLst xmlns:a="http://schemas.openxmlformats.org/drawingml/2006/main" xmlns:r="http://schemas.openxmlformats.org/officeDocument/2006/relationships" xmlns:p="http://schemas.openxmlformats.org/presentationml/2006/main">
  <p:tag name="NUM" val="9"/>
</p:tagLst>
</file>

<file path=ppt/tags/tag262.xml><?xml version="1.0" encoding="utf-8"?>
<p:tagLst xmlns:a="http://schemas.openxmlformats.org/drawingml/2006/main" xmlns:r="http://schemas.openxmlformats.org/officeDocument/2006/relationships" xmlns:p="http://schemas.openxmlformats.org/presentationml/2006/main">
  <p:tag name="NUM" val="10"/>
</p:tagLst>
</file>

<file path=ppt/tags/tag263.xml><?xml version="1.0" encoding="utf-8"?>
<p:tagLst xmlns:a="http://schemas.openxmlformats.org/drawingml/2006/main" xmlns:r="http://schemas.openxmlformats.org/officeDocument/2006/relationships" xmlns:p="http://schemas.openxmlformats.org/presentationml/2006/main">
  <p:tag name="NUM" val="1"/>
</p:tagLst>
</file>

<file path=ppt/tags/tag264.xml><?xml version="1.0" encoding="utf-8"?>
<p:tagLst xmlns:a="http://schemas.openxmlformats.org/drawingml/2006/main" xmlns:r="http://schemas.openxmlformats.org/officeDocument/2006/relationships" xmlns:p="http://schemas.openxmlformats.org/presentationml/2006/main">
  <p:tag name="NUM" val="2"/>
</p:tagLst>
</file>

<file path=ppt/tags/tag265.xml><?xml version="1.0" encoding="utf-8"?>
<p:tagLst xmlns:a="http://schemas.openxmlformats.org/drawingml/2006/main" xmlns:r="http://schemas.openxmlformats.org/officeDocument/2006/relationships" xmlns:p="http://schemas.openxmlformats.org/presentationml/2006/main">
  <p:tag name="NUM" val="3"/>
</p:tagLst>
</file>

<file path=ppt/tags/tag266.xml><?xml version="1.0" encoding="utf-8"?>
<p:tagLst xmlns:a="http://schemas.openxmlformats.org/drawingml/2006/main" xmlns:r="http://schemas.openxmlformats.org/officeDocument/2006/relationships" xmlns:p="http://schemas.openxmlformats.org/presentationml/2006/main">
  <p:tag name="NUM" val="4"/>
</p:tagLst>
</file>

<file path=ppt/tags/tag267.xml><?xml version="1.0" encoding="utf-8"?>
<p:tagLst xmlns:a="http://schemas.openxmlformats.org/drawingml/2006/main" xmlns:r="http://schemas.openxmlformats.org/officeDocument/2006/relationships" xmlns:p="http://schemas.openxmlformats.org/presentationml/2006/main">
  <p:tag name="NUM" val="5"/>
</p:tagLst>
</file>

<file path=ppt/tags/tag268.xml><?xml version="1.0" encoding="utf-8"?>
<p:tagLst xmlns:a="http://schemas.openxmlformats.org/drawingml/2006/main" xmlns:r="http://schemas.openxmlformats.org/officeDocument/2006/relationships" xmlns:p="http://schemas.openxmlformats.org/presentationml/2006/main">
  <p:tag name="NUM" val="6"/>
</p:tagLst>
</file>

<file path=ppt/tags/tag269.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70.xml><?xml version="1.0" encoding="utf-8"?>
<p:tagLst xmlns:a="http://schemas.openxmlformats.org/drawingml/2006/main" xmlns:r="http://schemas.openxmlformats.org/officeDocument/2006/relationships" xmlns:p="http://schemas.openxmlformats.org/presentationml/2006/main">
  <p:tag name="NUM" val="8"/>
</p:tagLst>
</file>

<file path=ppt/tags/tag271.xml><?xml version="1.0" encoding="utf-8"?>
<p:tagLst xmlns:a="http://schemas.openxmlformats.org/drawingml/2006/main" xmlns:r="http://schemas.openxmlformats.org/officeDocument/2006/relationships" xmlns:p="http://schemas.openxmlformats.org/presentationml/2006/main">
  <p:tag name="NUM" val="9"/>
</p:tagLst>
</file>

<file path=ppt/tags/tag272.xml><?xml version="1.0" encoding="utf-8"?>
<p:tagLst xmlns:a="http://schemas.openxmlformats.org/drawingml/2006/main" xmlns:r="http://schemas.openxmlformats.org/officeDocument/2006/relationships" xmlns:p="http://schemas.openxmlformats.org/presentationml/2006/main">
  <p:tag name="NUM" val="10"/>
</p:tagLst>
</file>

<file path=ppt/tags/tag273.xml><?xml version="1.0" encoding="utf-8"?>
<p:tagLst xmlns:a="http://schemas.openxmlformats.org/drawingml/2006/main" xmlns:r="http://schemas.openxmlformats.org/officeDocument/2006/relationships" xmlns:p="http://schemas.openxmlformats.org/presentationml/2006/main">
  <p:tag name="NUM" val="11"/>
</p:tagLst>
</file>

<file path=ppt/tags/tag274.xml><?xml version="1.0" encoding="utf-8"?>
<p:tagLst xmlns:a="http://schemas.openxmlformats.org/drawingml/2006/main" xmlns:r="http://schemas.openxmlformats.org/officeDocument/2006/relationships" xmlns:p="http://schemas.openxmlformats.org/presentationml/2006/main">
  <p:tag name="NUM" val="12"/>
</p:tagLst>
</file>

<file path=ppt/tags/tag275.xml><?xml version="1.0" encoding="utf-8"?>
<p:tagLst xmlns:a="http://schemas.openxmlformats.org/drawingml/2006/main" xmlns:r="http://schemas.openxmlformats.org/officeDocument/2006/relationships" xmlns:p="http://schemas.openxmlformats.org/presentationml/2006/main">
  <p:tag name="NUM" val="13"/>
</p:tagLst>
</file>

<file path=ppt/tags/tag276.xml><?xml version="1.0" encoding="utf-8"?>
<p:tagLst xmlns:a="http://schemas.openxmlformats.org/drawingml/2006/main" xmlns:r="http://schemas.openxmlformats.org/officeDocument/2006/relationships" xmlns:p="http://schemas.openxmlformats.org/presentationml/2006/main">
  <p:tag name="NUM" val="14"/>
</p:tagLst>
</file>

<file path=ppt/tags/tag277.xml><?xml version="1.0" encoding="utf-8"?>
<p:tagLst xmlns:a="http://schemas.openxmlformats.org/drawingml/2006/main" xmlns:r="http://schemas.openxmlformats.org/officeDocument/2006/relationships" xmlns:p="http://schemas.openxmlformats.org/presentationml/2006/main">
  <p:tag name="NUM" val="15"/>
</p:tagLst>
</file>

<file path=ppt/tags/tag278.xml><?xml version="1.0" encoding="utf-8"?>
<p:tagLst xmlns:a="http://schemas.openxmlformats.org/drawingml/2006/main" xmlns:r="http://schemas.openxmlformats.org/officeDocument/2006/relationships" xmlns:p="http://schemas.openxmlformats.org/presentationml/2006/main">
  <p:tag name="NUM" val="1"/>
</p:tagLst>
</file>

<file path=ppt/tags/tag279.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80.xml><?xml version="1.0" encoding="utf-8"?>
<p:tagLst xmlns:a="http://schemas.openxmlformats.org/drawingml/2006/main" xmlns:r="http://schemas.openxmlformats.org/officeDocument/2006/relationships" xmlns:p="http://schemas.openxmlformats.org/presentationml/2006/main">
  <p:tag name="NUM" val="3"/>
</p:tagLst>
</file>

<file path=ppt/tags/tag281.xml><?xml version="1.0" encoding="utf-8"?>
<p:tagLst xmlns:a="http://schemas.openxmlformats.org/drawingml/2006/main" xmlns:r="http://schemas.openxmlformats.org/officeDocument/2006/relationships" xmlns:p="http://schemas.openxmlformats.org/presentationml/2006/main">
  <p:tag name="NUM" val="4"/>
</p:tagLst>
</file>

<file path=ppt/tags/tag282.xml><?xml version="1.0" encoding="utf-8"?>
<p:tagLst xmlns:a="http://schemas.openxmlformats.org/drawingml/2006/main" xmlns:r="http://schemas.openxmlformats.org/officeDocument/2006/relationships" xmlns:p="http://schemas.openxmlformats.org/presentationml/2006/main">
  <p:tag name="NUM" val="5"/>
</p:tagLst>
</file>

<file path=ppt/tags/tag283.xml><?xml version="1.0" encoding="utf-8"?>
<p:tagLst xmlns:a="http://schemas.openxmlformats.org/drawingml/2006/main" xmlns:r="http://schemas.openxmlformats.org/officeDocument/2006/relationships" xmlns:p="http://schemas.openxmlformats.org/presentationml/2006/main">
  <p:tag name="NUM" val="6"/>
</p:tagLst>
</file>

<file path=ppt/tags/tag284.xml><?xml version="1.0" encoding="utf-8"?>
<p:tagLst xmlns:a="http://schemas.openxmlformats.org/drawingml/2006/main" xmlns:r="http://schemas.openxmlformats.org/officeDocument/2006/relationships" xmlns:p="http://schemas.openxmlformats.org/presentationml/2006/main">
  <p:tag name="NUM" val="7"/>
</p:tagLst>
</file>

<file path=ppt/tags/tag285.xml><?xml version="1.0" encoding="utf-8"?>
<p:tagLst xmlns:a="http://schemas.openxmlformats.org/drawingml/2006/main" xmlns:r="http://schemas.openxmlformats.org/officeDocument/2006/relationships" xmlns:p="http://schemas.openxmlformats.org/presentationml/2006/main">
  <p:tag name="NUM" val="8"/>
</p:tagLst>
</file>

<file path=ppt/tags/tag286.xml><?xml version="1.0" encoding="utf-8"?>
<p:tagLst xmlns:a="http://schemas.openxmlformats.org/drawingml/2006/main" xmlns:r="http://schemas.openxmlformats.org/officeDocument/2006/relationships" xmlns:p="http://schemas.openxmlformats.org/presentationml/2006/main">
  <p:tag name="NUM" val="9"/>
</p:tagLst>
</file>

<file path=ppt/tags/tag287.xml><?xml version="1.0" encoding="utf-8"?>
<p:tagLst xmlns:a="http://schemas.openxmlformats.org/drawingml/2006/main" xmlns:r="http://schemas.openxmlformats.org/officeDocument/2006/relationships" xmlns:p="http://schemas.openxmlformats.org/presentationml/2006/main">
  <p:tag name="NUM" val="10"/>
</p:tagLst>
</file>

<file path=ppt/tags/tag288.xml><?xml version="1.0" encoding="utf-8"?>
<p:tagLst xmlns:a="http://schemas.openxmlformats.org/drawingml/2006/main" xmlns:r="http://schemas.openxmlformats.org/officeDocument/2006/relationships" xmlns:p="http://schemas.openxmlformats.org/presentationml/2006/main">
  <p:tag name="NUM" val="11"/>
</p:tagLst>
</file>

<file path=ppt/tags/tag289.xml><?xml version="1.0" encoding="utf-8"?>
<p:tagLst xmlns:a="http://schemas.openxmlformats.org/drawingml/2006/main" xmlns:r="http://schemas.openxmlformats.org/officeDocument/2006/relationships" xmlns:p="http://schemas.openxmlformats.org/presentationml/2006/main">
  <p:tag name="NUM" val="12"/>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290.xml><?xml version="1.0" encoding="utf-8"?>
<p:tagLst xmlns:a="http://schemas.openxmlformats.org/drawingml/2006/main" xmlns:r="http://schemas.openxmlformats.org/officeDocument/2006/relationships" xmlns:p="http://schemas.openxmlformats.org/presentationml/2006/main">
  <p:tag name="NUM" val="13"/>
</p:tagLst>
</file>

<file path=ppt/tags/tag291.xml><?xml version="1.0" encoding="utf-8"?>
<p:tagLst xmlns:a="http://schemas.openxmlformats.org/drawingml/2006/main" xmlns:r="http://schemas.openxmlformats.org/officeDocument/2006/relationships" xmlns:p="http://schemas.openxmlformats.org/presentationml/2006/main">
  <p:tag name="NUM" val="14"/>
</p:tagLst>
</file>

<file path=ppt/tags/tag292.xml><?xml version="1.0" encoding="utf-8"?>
<p:tagLst xmlns:a="http://schemas.openxmlformats.org/drawingml/2006/main" xmlns:r="http://schemas.openxmlformats.org/officeDocument/2006/relationships" xmlns:p="http://schemas.openxmlformats.org/presentationml/2006/main">
  <p:tag name="NUM" val="1"/>
</p:tagLst>
</file>

<file path=ppt/tags/tag293.xml><?xml version="1.0" encoding="utf-8"?>
<p:tagLst xmlns:a="http://schemas.openxmlformats.org/drawingml/2006/main" xmlns:r="http://schemas.openxmlformats.org/officeDocument/2006/relationships" xmlns:p="http://schemas.openxmlformats.org/presentationml/2006/main">
  <p:tag name="NUM" val="2"/>
</p:tagLst>
</file>

<file path=ppt/tags/tag294.xml><?xml version="1.0" encoding="utf-8"?>
<p:tagLst xmlns:a="http://schemas.openxmlformats.org/drawingml/2006/main" xmlns:r="http://schemas.openxmlformats.org/officeDocument/2006/relationships" xmlns:p="http://schemas.openxmlformats.org/presentationml/2006/main">
  <p:tag name="NUM" val="3"/>
</p:tagLst>
</file>

<file path=ppt/tags/tag295.xml><?xml version="1.0" encoding="utf-8"?>
<p:tagLst xmlns:a="http://schemas.openxmlformats.org/drawingml/2006/main" xmlns:r="http://schemas.openxmlformats.org/officeDocument/2006/relationships" xmlns:p="http://schemas.openxmlformats.org/presentationml/2006/main">
  <p:tag name="NUM" val="4"/>
</p:tagLst>
</file>

<file path=ppt/tags/tag296.xml><?xml version="1.0" encoding="utf-8"?>
<p:tagLst xmlns:a="http://schemas.openxmlformats.org/drawingml/2006/main" xmlns:r="http://schemas.openxmlformats.org/officeDocument/2006/relationships" xmlns:p="http://schemas.openxmlformats.org/presentationml/2006/main">
  <p:tag name="NUM" val="5"/>
</p:tagLst>
</file>

<file path=ppt/tags/tag297.xml><?xml version="1.0" encoding="utf-8"?>
<p:tagLst xmlns:a="http://schemas.openxmlformats.org/drawingml/2006/main" xmlns:r="http://schemas.openxmlformats.org/officeDocument/2006/relationships" xmlns:p="http://schemas.openxmlformats.org/presentationml/2006/main">
  <p:tag name="NUM" val="6"/>
</p:tagLst>
</file>

<file path=ppt/tags/tag298.xml><?xml version="1.0" encoding="utf-8"?>
<p:tagLst xmlns:a="http://schemas.openxmlformats.org/drawingml/2006/main" xmlns:r="http://schemas.openxmlformats.org/officeDocument/2006/relationships" xmlns:p="http://schemas.openxmlformats.org/presentationml/2006/main">
  <p:tag name="NUM" val="7"/>
</p:tagLst>
</file>

<file path=ppt/tags/tag299.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00.xml><?xml version="1.0" encoding="utf-8"?>
<p:tagLst xmlns:a="http://schemas.openxmlformats.org/drawingml/2006/main" xmlns:r="http://schemas.openxmlformats.org/officeDocument/2006/relationships" xmlns:p="http://schemas.openxmlformats.org/presentationml/2006/main">
  <p:tag name="NUM" val="9"/>
</p:tagLst>
</file>

<file path=ppt/tags/tag301.xml><?xml version="1.0" encoding="utf-8"?>
<p:tagLst xmlns:a="http://schemas.openxmlformats.org/drawingml/2006/main" xmlns:r="http://schemas.openxmlformats.org/officeDocument/2006/relationships" xmlns:p="http://schemas.openxmlformats.org/presentationml/2006/main">
  <p:tag name="NUM" val="10"/>
</p:tagLst>
</file>

<file path=ppt/tags/tag302.xml><?xml version="1.0" encoding="utf-8"?>
<p:tagLst xmlns:a="http://schemas.openxmlformats.org/drawingml/2006/main" xmlns:r="http://schemas.openxmlformats.org/officeDocument/2006/relationships" xmlns:p="http://schemas.openxmlformats.org/presentationml/2006/main">
  <p:tag name="NUM" val="11"/>
</p:tagLst>
</file>

<file path=ppt/tags/tag303.xml><?xml version="1.0" encoding="utf-8"?>
<p:tagLst xmlns:a="http://schemas.openxmlformats.org/drawingml/2006/main" xmlns:r="http://schemas.openxmlformats.org/officeDocument/2006/relationships" xmlns:p="http://schemas.openxmlformats.org/presentationml/2006/main">
  <p:tag name="NUM" val="12"/>
</p:tagLst>
</file>

<file path=ppt/tags/tag304.xml><?xml version="1.0" encoding="utf-8"?>
<p:tagLst xmlns:a="http://schemas.openxmlformats.org/drawingml/2006/main" xmlns:r="http://schemas.openxmlformats.org/officeDocument/2006/relationships" xmlns:p="http://schemas.openxmlformats.org/presentationml/2006/main">
  <p:tag name="NUM" val="13"/>
</p:tagLst>
</file>

<file path=ppt/tags/tag305.xml><?xml version="1.0" encoding="utf-8"?>
<p:tagLst xmlns:a="http://schemas.openxmlformats.org/drawingml/2006/main" xmlns:r="http://schemas.openxmlformats.org/officeDocument/2006/relationships" xmlns:p="http://schemas.openxmlformats.org/presentationml/2006/main">
  <p:tag name="NUM" val="14"/>
</p:tagLst>
</file>

<file path=ppt/tags/tag306.xml><?xml version="1.0" encoding="utf-8"?>
<p:tagLst xmlns:a="http://schemas.openxmlformats.org/drawingml/2006/main" xmlns:r="http://schemas.openxmlformats.org/officeDocument/2006/relationships" xmlns:p="http://schemas.openxmlformats.org/presentationml/2006/main">
  <p:tag name="NUM" val="15"/>
</p:tagLst>
</file>

<file path=ppt/tags/tag307.xml><?xml version="1.0" encoding="utf-8"?>
<p:tagLst xmlns:a="http://schemas.openxmlformats.org/drawingml/2006/main" xmlns:r="http://schemas.openxmlformats.org/officeDocument/2006/relationships" xmlns:p="http://schemas.openxmlformats.org/presentationml/2006/main">
  <p:tag name="NUM" val="1"/>
</p:tagLst>
</file>

<file path=ppt/tags/tag308.xml><?xml version="1.0" encoding="utf-8"?>
<p:tagLst xmlns:a="http://schemas.openxmlformats.org/drawingml/2006/main" xmlns:r="http://schemas.openxmlformats.org/officeDocument/2006/relationships" xmlns:p="http://schemas.openxmlformats.org/presentationml/2006/main">
  <p:tag name="NUM" val="2"/>
</p:tagLst>
</file>

<file path=ppt/tags/tag309.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10.xml><?xml version="1.0" encoding="utf-8"?>
<p:tagLst xmlns:a="http://schemas.openxmlformats.org/drawingml/2006/main" xmlns:r="http://schemas.openxmlformats.org/officeDocument/2006/relationships" xmlns:p="http://schemas.openxmlformats.org/presentationml/2006/main">
  <p:tag name="NUM" val="2"/>
</p:tagLst>
</file>

<file path=ppt/tags/tag311.xml><?xml version="1.0" encoding="utf-8"?>
<p:tagLst xmlns:a="http://schemas.openxmlformats.org/drawingml/2006/main" xmlns:r="http://schemas.openxmlformats.org/officeDocument/2006/relationships" xmlns:p="http://schemas.openxmlformats.org/presentationml/2006/main">
  <p:tag name="NUM" val="3"/>
</p:tagLst>
</file>

<file path=ppt/tags/tag312.xml><?xml version="1.0" encoding="utf-8"?>
<p:tagLst xmlns:a="http://schemas.openxmlformats.org/drawingml/2006/main" xmlns:r="http://schemas.openxmlformats.org/officeDocument/2006/relationships" xmlns:p="http://schemas.openxmlformats.org/presentationml/2006/main">
  <p:tag name="NUM" val="4"/>
</p:tagLst>
</file>

<file path=ppt/tags/tag313.xml><?xml version="1.0" encoding="utf-8"?>
<p:tagLst xmlns:a="http://schemas.openxmlformats.org/drawingml/2006/main" xmlns:r="http://schemas.openxmlformats.org/officeDocument/2006/relationships" xmlns:p="http://schemas.openxmlformats.org/presentationml/2006/main">
  <p:tag name="NUM" val="5"/>
</p:tagLst>
</file>

<file path=ppt/tags/tag314.xml><?xml version="1.0" encoding="utf-8"?>
<p:tagLst xmlns:a="http://schemas.openxmlformats.org/drawingml/2006/main" xmlns:r="http://schemas.openxmlformats.org/officeDocument/2006/relationships" xmlns:p="http://schemas.openxmlformats.org/presentationml/2006/main">
  <p:tag name="NUM" val="6"/>
</p:tagLst>
</file>

<file path=ppt/tags/tag315.xml><?xml version="1.0" encoding="utf-8"?>
<p:tagLst xmlns:a="http://schemas.openxmlformats.org/drawingml/2006/main" xmlns:r="http://schemas.openxmlformats.org/officeDocument/2006/relationships" xmlns:p="http://schemas.openxmlformats.org/presentationml/2006/main">
  <p:tag name="NUM" val="7"/>
</p:tagLst>
</file>

<file path=ppt/tags/tag316.xml><?xml version="1.0" encoding="utf-8"?>
<p:tagLst xmlns:a="http://schemas.openxmlformats.org/drawingml/2006/main" xmlns:r="http://schemas.openxmlformats.org/officeDocument/2006/relationships" xmlns:p="http://schemas.openxmlformats.org/presentationml/2006/main">
  <p:tag name="NUM" val="8"/>
</p:tagLst>
</file>

<file path=ppt/tags/tag317.xml><?xml version="1.0" encoding="utf-8"?>
<p:tagLst xmlns:a="http://schemas.openxmlformats.org/drawingml/2006/main" xmlns:r="http://schemas.openxmlformats.org/officeDocument/2006/relationships" xmlns:p="http://schemas.openxmlformats.org/presentationml/2006/main">
  <p:tag name="NUM" val="9"/>
</p:tagLst>
</file>

<file path=ppt/tags/tag318.xml><?xml version="1.0" encoding="utf-8"?>
<p:tagLst xmlns:a="http://schemas.openxmlformats.org/drawingml/2006/main" xmlns:r="http://schemas.openxmlformats.org/officeDocument/2006/relationships" xmlns:p="http://schemas.openxmlformats.org/presentationml/2006/main">
  <p:tag name="NUM" val="1"/>
</p:tagLst>
</file>

<file path=ppt/tags/tag319.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20.xml><?xml version="1.0" encoding="utf-8"?>
<p:tagLst xmlns:a="http://schemas.openxmlformats.org/drawingml/2006/main" xmlns:r="http://schemas.openxmlformats.org/officeDocument/2006/relationships" xmlns:p="http://schemas.openxmlformats.org/presentationml/2006/main">
  <p:tag name="NUM" val="3"/>
</p:tagLst>
</file>

<file path=ppt/tags/tag321.xml><?xml version="1.0" encoding="utf-8"?>
<p:tagLst xmlns:a="http://schemas.openxmlformats.org/drawingml/2006/main" xmlns:r="http://schemas.openxmlformats.org/officeDocument/2006/relationships" xmlns:p="http://schemas.openxmlformats.org/presentationml/2006/main">
  <p:tag name="NUM" val="4"/>
</p:tagLst>
</file>

<file path=ppt/tags/tag322.xml><?xml version="1.0" encoding="utf-8"?>
<p:tagLst xmlns:a="http://schemas.openxmlformats.org/drawingml/2006/main" xmlns:r="http://schemas.openxmlformats.org/officeDocument/2006/relationships" xmlns:p="http://schemas.openxmlformats.org/presentationml/2006/main">
  <p:tag name="NUM" val="5"/>
</p:tagLst>
</file>

<file path=ppt/tags/tag323.xml><?xml version="1.0" encoding="utf-8"?>
<p:tagLst xmlns:a="http://schemas.openxmlformats.org/drawingml/2006/main" xmlns:r="http://schemas.openxmlformats.org/officeDocument/2006/relationships" xmlns:p="http://schemas.openxmlformats.org/presentationml/2006/main">
  <p:tag name="NUM" val="6"/>
</p:tagLst>
</file>

<file path=ppt/tags/tag324.xml><?xml version="1.0" encoding="utf-8"?>
<p:tagLst xmlns:a="http://schemas.openxmlformats.org/drawingml/2006/main" xmlns:r="http://schemas.openxmlformats.org/officeDocument/2006/relationships" xmlns:p="http://schemas.openxmlformats.org/presentationml/2006/main">
  <p:tag name="NUM" val="7"/>
</p:tagLst>
</file>

<file path=ppt/tags/tag325.xml><?xml version="1.0" encoding="utf-8"?>
<p:tagLst xmlns:a="http://schemas.openxmlformats.org/drawingml/2006/main" xmlns:r="http://schemas.openxmlformats.org/officeDocument/2006/relationships" xmlns:p="http://schemas.openxmlformats.org/presentationml/2006/main">
  <p:tag name="NUM" val="8"/>
</p:tagLst>
</file>

<file path=ppt/tags/tag326.xml><?xml version="1.0" encoding="utf-8"?>
<p:tagLst xmlns:a="http://schemas.openxmlformats.org/drawingml/2006/main" xmlns:r="http://schemas.openxmlformats.org/officeDocument/2006/relationships" xmlns:p="http://schemas.openxmlformats.org/presentationml/2006/main">
  <p:tag name="NUM" val="9"/>
</p:tagLst>
</file>

<file path=ppt/tags/tag327.xml><?xml version="1.0" encoding="utf-8"?>
<p:tagLst xmlns:a="http://schemas.openxmlformats.org/drawingml/2006/main" xmlns:r="http://schemas.openxmlformats.org/officeDocument/2006/relationships" xmlns:p="http://schemas.openxmlformats.org/presentationml/2006/main">
  <p:tag name="NUM" val="10"/>
</p:tagLst>
</file>

<file path=ppt/tags/tag328.xml><?xml version="1.0" encoding="utf-8"?>
<p:tagLst xmlns:a="http://schemas.openxmlformats.org/drawingml/2006/main" xmlns:r="http://schemas.openxmlformats.org/officeDocument/2006/relationships" xmlns:p="http://schemas.openxmlformats.org/presentationml/2006/main">
  <p:tag name="NUM" val="1"/>
</p:tagLst>
</file>

<file path=ppt/tags/tag329.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30.xml><?xml version="1.0" encoding="utf-8"?>
<p:tagLst xmlns:a="http://schemas.openxmlformats.org/drawingml/2006/main" xmlns:r="http://schemas.openxmlformats.org/officeDocument/2006/relationships" xmlns:p="http://schemas.openxmlformats.org/presentationml/2006/main">
  <p:tag name="NUM" val="1"/>
</p:tagLst>
</file>

<file path=ppt/tags/tag331.xml><?xml version="1.0" encoding="utf-8"?>
<p:tagLst xmlns:a="http://schemas.openxmlformats.org/drawingml/2006/main" xmlns:r="http://schemas.openxmlformats.org/officeDocument/2006/relationships" xmlns:p="http://schemas.openxmlformats.org/presentationml/2006/main">
  <p:tag name="NUM" val="2"/>
</p:tagLst>
</file>

<file path=ppt/tags/tag332.xml><?xml version="1.0" encoding="utf-8"?>
<p:tagLst xmlns:a="http://schemas.openxmlformats.org/drawingml/2006/main" xmlns:r="http://schemas.openxmlformats.org/officeDocument/2006/relationships" xmlns:p="http://schemas.openxmlformats.org/presentationml/2006/main">
  <p:tag name="NUM" val="3"/>
</p:tagLst>
</file>

<file path=ppt/tags/tag333.xml><?xml version="1.0" encoding="utf-8"?>
<p:tagLst xmlns:a="http://schemas.openxmlformats.org/drawingml/2006/main" xmlns:r="http://schemas.openxmlformats.org/officeDocument/2006/relationships" xmlns:p="http://schemas.openxmlformats.org/presentationml/2006/main">
  <p:tag name="NUM" val="4"/>
</p:tagLst>
</file>

<file path=ppt/tags/tag334.xml><?xml version="1.0" encoding="utf-8"?>
<p:tagLst xmlns:a="http://schemas.openxmlformats.org/drawingml/2006/main" xmlns:r="http://schemas.openxmlformats.org/officeDocument/2006/relationships" xmlns:p="http://schemas.openxmlformats.org/presentationml/2006/main">
  <p:tag name="NUM" val="5"/>
</p:tagLst>
</file>

<file path=ppt/tags/tag335.xml><?xml version="1.0" encoding="utf-8"?>
<p:tagLst xmlns:a="http://schemas.openxmlformats.org/drawingml/2006/main" xmlns:r="http://schemas.openxmlformats.org/officeDocument/2006/relationships" xmlns:p="http://schemas.openxmlformats.org/presentationml/2006/main">
  <p:tag name="NUM" val="6"/>
</p:tagLst>
</file>

<file path=ppt/tags/tag336.xml><?xml version="1.0" encoding="utf-8"?>
<p:tagLst xmlns:a="http://schemas.openxmlformats.org/drawingml/2006/main" xmlns:r="http://schemas.openxmlformats.org/officeDocument/2006/relationships" xmlns:p="http://schemas.openxmlformats.org/presentationml/2006/main">
  <p:tag name="NUM" val="7"/>
</p:tagLst>
</file>

<file path=ppt/tags/tag337.xml><?xml version="1.0" encoding="utf-8"?>
<p:tagLst xmlns:a="http://schemas.openxmlformats.org/drawingml/2006/main" xmlns:r="http://schemas.openxmlformats.org/officeDocument/2006/relationships" xmlns:p="http://schemas.openxmlformats.org/presentationml/2006/main">
  <p:tag name="NUM" val="8"/>
</p:tagLst>
</file>

<file path=ppt/tags/tag338.xml><?xml version="1.0" encoding="utf-8"?>
<p:tagLst xmlns:a="http://schemas.openxmlformats.org/drawingml/2006/main" xmlns:r="http://schemas.openxmlformats.org/officeDocument/2006/relationships" xmlns:p="http://schemas.openxmlformats.org/presentationml/2006/main">
  <p:tag name="NUM" val="9"/>
</p:tagLst>
</file>

<file path=ppt/tags/tag339.xml><?xml version="1.0" encoding="utf-8"?>
<p:tagLst xmlns:a="http://schemas.openxmlformats.org/drawingml/2006/main" xmlns:r="http://schemas.openxmlformats.org/officeDocument/2006/relationships" xmlns:p="http://schemas.openxmlformats.org/presentationml/2006/main">
  <p:tag name="NUM" val="10"/>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40.xml><?xml version="1.0" encoding="utf-8"?>
<p:tagLst xmlns:a="http://schemas.openxmlformats.org/drawingml/2006/main" xmlns:r="http://schemas.openxmlformats.org/officeDocument/2006/relationships" xmlns:p="http://schemas.openxmlformats.org/presentationml/2006/main">
  <p:tag name="NUM" val="11"/>
</p:tagLst>
</file>

<file path=ppt/tags/tag341.xml><?xml version="1.0" encoding="utf-8"?>
<p:tagLst xmlns:a="http://schemas.openxmlformats.org/drawingml/2006/main" xmlns:r="http://schemas.openxmlformats.org/officeDocument/2006/relationships" xmlns:p="http://schemas.openxmlformats.org/presentationml/2006/main">
  <p:tag name="NUM" val="12"/>
</p:tagLst>
</file>

<file path=ppt/tags/tag342.xml><?xml version="1.0" encoding="utf-8"?>
<p:tagLst xmlns:a="http://schemas.openxmlformats.org/drawingml/2006/main" xmlns:r="http://schemas.openxmlformats.org/officeDocument/2006/relationships" xmlns:p="http://schemas.openxmlformats.org/presentationml/2006/main">
  <p:tag name="NUM" val="1"/>
</p:tagLst>
</file>

<file path=ppt/tags/tag343.xml><?xml version="1.0" encoding="utf-8"?>
<p:tagLst xmlns:a="http://schemas.openxmlformats.org/drawingml/2006/main" xmlns:r="http://schemas.openxmlformats.org/officeDocument/2006/relationships" xmlns:p="http://schemas.openxmlformats.org/presentationml/2006/main">
  <p:tag name="NUM" val="2"/>
</p:tagLst>
</file>

<file path=ppt/tags/tag344.xml><?xml version="1.0" encoding="utf-8"?>
<p:tagLst xmlns:a="http://schemas.openxmlformats.org/drawingml/2006/main" xmlns:r="http://schemas.openxmlformats.org/officeDocument/2006/relationships" xmlns:p="http://schemas.openxmlformats.org/presentationml/2006/main">
  <p:tag name="NUM" val="3"/>
</p:tagLst>
</file>

<file path=ppt/tags/tag345.xml><?xml version="1.0" encoding="utf-8"?>
<p:tagLst xmlns:a="http://schemas.openxmlformats.org/drawingml/2006/main" xmlns:r="http://schemas.openxmlformats.org/officeDocument/2006/relationships" xmlns:p="http://schemas.openxmlformats.org/presentationml/2006/main">
  <p:tag name="NUM" val="4"/>
</p:tagLst>
</file>

<file path=ppt/tags/tag346.xml><?xml version="1.0" encoding="utf-8"?>
<p:tagLst xmlns:a="http://schemas.openxmlformats.org/drawingml/2006/main" xmlns:r="http://schemas.openxmlformats.org/officeDocument/2006/relationships" xmlns:p="http://schemas.openxmlformats.org/presentationml/2006/main">
  <p:tag name="NUM" val="5"/>
</p:tagLst>
</file>

<file path=ppt/tags/tag347.xml><?xml version="1.0" encoding="utf-8"?>
<p:tagLst xmlns:a="http://schemas.openxmlformats.org/drawingml/2006/main" xmlns:r="http://schemas.openxmlformats.org/officeDocument/2006/relationships" xmlns:p="http://schemas.openxmlformats.org/presentationml/2006/main">
  <p:tag name="NUM" val="6"/>
</p:tagLst>
</file>

<file path=ppt/tags/tag348.xml><?xml version="1.0" encoding="utf-8"?>
<p:tagLst xmlns:a="http://schemas.openxmlformats.org/drawingml/2006/main" xmlns:r="http://schemas.openxmlformats.org/officeDocument/2006/relationships" xmlns:p="http://schemas.openxmlformats.org/presentationml/2006/main">
  <p:tag name="NUM" val="7"/>
</p:tagLst>
</file>

<file path=ppt/tags/tag349.xml><?xml version="1.0" encoding="utf-8"?>
<p:tagLst xmlns:a="http://schemas.openxmlformats.org/drawingml/2006/main" xmlns:r="http://schemas.openxmlformats.org/officeDocument/2006/relationships" xmlns:p="http://schemas.openxmlformats.org/presentationml/2006/main">
  <p:tag name="NUM" val="8"/>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50.xml><?xml version="1.0" encoding="utf-8"?>
<p:tagLst xmlns:a="http://schemas.openxmlformats.org/drawingml/2006/main" xmlns:r="http://schemas.openxmlformats.org/officeDocument/2006/relationships" xmlns:p="http://schemas.openxmlformats.org/presentationml/2006/main">
  <p:tag name="NUM" val="9"/>
</p:tagLst>
</file>

<file path=ppt/tags/tag351.xml><?xml version="1.0" encoding="utf-8"?>
<p:tagLst xmlns:a="http://schemas.openxmlformats.org/drawingml/2006/main" xmlns:r="http://schemas.openxmlformats.org/officeDocument/2006/relationships" xmlns:p="http://schemas.openxmlformats.org/presentationml/2006/main">
  <p:tag name="NUM" val="10"/>
</p:tagLst>
</file>

<file path=ppt/tags/tag352.xml><?xml version="1.0" encoding="utf-8"?>
<p:tagLst xmlns:a="http://schemas.openxmlformats.org/drawingml/2006/main" xmlns:r="http://schemas.openxmlformats.org/officeDocument/2006/relationships" xmlns:p="http://schemas.openxmlformats.org/presentationml/2006/main">
  <p:tag name="NUM" val="11"/>
</p:tagLst>
</file>

<file path=ppt/tags/tag353.xml><?xml version="1.0" encoding="utf-8"?>
<p:tagLst xmlns:a="http://schemas.openxmlformats.org/drawingml/2006/main" xmlns:r="http://schemas.openxmlformats.org/officeDocument/2006/relationships" xmlns:p="http://schemas.openxmlformats.org/presentationml/2006/main">
  <p:tag name="NUM" val="1"/>
</p:tagLst>
</file>

<file path=ppt/tags/tag354.xml><?xml version="1.0" encoding="utf-8"?>
<p:tagLst xmlns:a="http://schemas.openxmlformats.org/drawingml/2006/main" xmlns:r="http://schemas.openxmlformats.org/officeDocument/2006/relationships" xmlns:p="http://schemas.openxmlformats.org/presentationml/2006/main">
  <p:tag name="NUM" val="2"/>
</p:tagLst>
</file>

<file path=ppt/tags/tag355.xml><?xml version="1.0" encoding="utf-8"?>
<p:tagLst xmlns:a="http://schemas.openxmlformats.org/drawingml/2006/main" xmlns:r="http://schemas.openxmlformats.org/officeDocument/2006/relationships" xmlns:p="http://schemas.openxmlformats.org/presentationml/2006/main">
  <p:tag name="NUM" val="1"/>
</p:tagLst>
</file>

<file path=ppt/tags/tag356.xml><?xml version="1.0" encoding="utf-8"?>
<p:tagLst xmlns:a="http://schemas.openxmlformats.org/drawingml/2006/main" xmlns:r="http://schemas.openxmlformats.org/officeDocument/2006/relationships" xmlns:p="http://schemas.openxmlformats.org/presentationml/2006/main">
  <p:tag name="NUM" val="2"/>
</p:tagLst>
</file>

<file path=ppt/tags/tag357.xml><?xml version="1.0" encoding="utf-8"?>
<p:tagLst xmlns:a="http://schemas.openxmlformats.org/drawingml/2006/main" xmlns:r="http://schemas.openxmlformats.org/officeDocument/2006/relationships" xmlns:p="http://schemas.openxmlformats.org/presentationml/2006/main">
  <p:tag name="NUM" val="3"/>
</p:tagLst>
</file>

<file path=ppt/tags/tag358.xml><?xml version="1.0" encoding="utf-8"?>
<p:tagLst xmlns:a="http://schemas.openxmlformats.org/drawingml/2006/main" xmlns:r="http://schemas.openxmlformats.org/officeDocument/2006/relationships" xmlns:p="http://schemas.openxmlformats.org/presentationml/2006/main">
  <p:tag name="NUM" val="4"/>
</p:tagLst>
</file>

<file path=ppt/tags/tag359.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60.xml><?xml version="1.0" encoding="utf-8"?>
<p:tagLst xmlns:a="http://schemas.openxmlformats.org/drawingml/2006/main" xmlns:r="http://schemas.openxmlformats.org/officeDocument/2006/relationships" xmlns:p="http://schemas.openxmlformats.org/presentationml/2006/main">
  <p:tag name="NUM" val="6"/>
</p:tagLst>
</file>

<file path=ppt/tags/tag361.xml><?xml version="1.0" encoding="utf-8"?>
<p:tagLst xmlns:a="http://schemas.openxmlformats.org/drawingml/2006/main" xmlns:r="http://schemas.openxmlformats.org/officeDocument/2006/relationships" xmlns:p="http://schemas.openxmlformats.org/presentationml/2006/main">
  <p:tag name="NUM" val="7"/>
</p:tagLst>
</file>

<file path=ppt/tags/tag362.xml><?xml version="1.0" encoding="utf-8"?>
<p:tagLst xmlns:a="http://schemas.openxmlformats.org/drawingml/2006/main" xmlns:r="http://schemas.openxmlformats.org/officeDocument/2006/relationships" xmlns:p="http://schemas.openxmlformats.org/presentationml/2006/main">
  <p:tag name="NUM" val="8"/>
</p:tagLst>
</file>

<file path=ppt/tags/tag363.xml><?xml version="1.0" encoding="utf-8"?>
<p:tagLst xmlns:a="http://schemas.openxmlformats.org/drawingml/2006/main" xmlns:r="http://schemas.openxmlformats.org/officeDocument/2006/relationships" xmlns:p="http://schemas.openxmlformats.org/presentationml/2006/main">
  <p:tag name="NUM" val="9"/>
</p:tagLst>
</file>

<file path=ppt/tags/tag364.xml><?xml version="1.0" encoding="utf-8"?>
<p:tagLst xmlns:a="http://schemas.openxmlformats.org/drawingml/2006/main" xmlns:r="http://schemas.openxmlformats.org/officeDocument/2006/relationships" xmlns:p="http://schemas.openxmlformats.org/presentationml/2006/main">
  <p:tag name="NUM" val="10"/>
</p:tagLst>
</file>

<file path=ppt/tags/tag365.xml><?xml version="1.0" encoding="utf-8"?>
<p:tagLst xmlns:a="http://schemas.openxmlformats.org/drawingml/2006/main" xmlns:r="http://schemas.openxmlformats.org/officeDocument/2006/relationships" xmlns:p="http://schemas.openxmlformats.org/presentationml/2006/main">
  <p:tag name="NUM" val="11"/>
</p:tagLst>
</file>

<file path=ppt/tags/tag366.xml><?xml version="1.0" encoding="utf-8"?>
<p:tagLst xmlns:a="http://schemas.openxmlformats.org/drawingml/2006/main" xmlns:r="http://schemas.openxmlformats.org/officeDocument/2006/relationships" xmlns:p="http://schemas.openxmlformats.org/presentationml/2006/main">
  <p:tag name="NUM" val="12"/>
</p:tagLst>
</file>

<file path=ppt/tags/tag367.xml><?xml version="1.0" encoding="utf-8"?>
<p:tagLst xmlns:a="http://schemas.openxmlformats.org/drawingml/2006/main" xmlns:r="http://schemas.openxmlformats.org/officeDocument/2006/relationships" xmlns:p="http://schemas.openxmlformats.org/presentationml/2006/main">
  <p:tag name="NUM" val="13"/>
</p:tagLst>
</file>

<file path=ppt/tags/tag368.xml><?xml version="1.0" encoding="utf-8"?>
<p:tagLst xmlns:a="http://schemas.openxmlformats.org/drawingml/2006/main" xmlns:r="http://schemas.openxmlformats.org/officeDocument/2006/relationships" xmlns:p="http://schemas.openxmlformats.org/presentationml/2006/main">
  <p:tag name="NUM" val="14"/>
</p:tagLst>
</file>

<file path=ppt/tags/tag369.xml><?xml version="1.0" encoding="utf-8"?>
<p:tagLst xmlns:a="http://schemas.openxmlformats.org/drawingml/2006/main" xmlns:r="http://schemas.openxmlformats.org/officeDocument/2006/relationships" xmlns:p="http://schemas.openxmlformats.org/presentationml/2006/main">
  <p:tag name="NUM" val="15"/>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70.xml><?xml version="1.0" encoding="utf-8"?>
<p:tagLst xmlns:a="http://schemas.openxmlformats.org/drawingml/2006/main" xmlns:r="http://schemas.openxmlformats.org/officeDocument/2006/relationships" xmlns:p="http://schemas.openxmlformats.org/presentationml/2006/main">
  <p:tag name="NUM" val="16"/>
</p:tagLst>
</file>

<file path=ppt/tags/tag371.xml><?xml version="1.0" encoding="utf-8"?>
<p:tagLst xmlns:a="http://schemas.openxmlformats.org/drawingml/2006/main" xmlns:r="http://schemas.openxmlformats.org/officeDocument/2006/relationships" xmlns:p="http://schemas.openxmlformats.org/presentationml/2006/main">
  <p:tag name="NUM" val="1"/>
</p:tagLst>
</file>

<file path=ppt/tags/tag372.xml><?xml version="1.0" encoding="utf-8"?>
<p:tagLst xmlns:a="http://schemas.openxmlformats.org/drawingml/2006/main" xmlns:r="http://schemas.openxmlformats.org/officeDocument/2006/relationships" xmlns:p="http://schemas.openxmlformats.org/presentationml/2006/main">
  <p:tag name="NUM" val="2"/>
</p:tagLst>
</file>

<file path=ppt/tags/tag373.xml><?xml version="1.0" encoding="utf-8"?>
<p:tagLst xmlns:a="http://schemas.openxmlformats.org/drawingml/2006/main" xmlns:r="http://schemas.openxmlformats.org/officeDocument/2006/relationships" xmlns:p="http://schemas.openxmlformats.org/presentationml/2006/main">
  <p:tag name="NUM" val="3"/>
</p:tagLst>
</file>

<file path=ppt/tags/tag374.xml><?xml version="1.0" encoding="utf-8"?>
<p:tagLst xmlns:a="http://schemas.openxmlformats.org/drawingml/2006/main" xmlns:r="http://schemas.openxmlformats.org/officeDocument/2006/relationships" xmlns:p="http://schemas.openxmlformats.org/presentationml/2006/main">
  <p:tag name="NUM" val="4"/>
</p:tagLst>
</file>

<file path=ppt/tags/tag375.xml><?xml version="1.0" encoding="utf-8"?>
<p:tagLst xmlns:a="http://schemas.openxmlformats.org/drawingml/2006/main" xmlns:r="http://schemas.openxmlformats.org/officeDocument/2006/relationships" xmlns:p="http://schemas.openxmlformats.org/presentationml/2006/main">
  <p:tag name="NUM" val="5"/>
</p:tagLst>
</file>

<file path=ppt/tags/tag376.xml><?xml version="1.0" encoding="utf-8"?>
<p:tagLst xmlns:a="http://schemas.openxmlformats.org/drawingml/2006/main" xmlns:r="http://schemas.openxmlformats.org/officeDocument/2006/relationships" xmlns:p="http://schemas.openxmlformats.org/presentationml/2006/main">
  <p:tag name="NUM" val="6"/>
</p:tagLst>
</file>

<file path=ppt/tags/tag377.xml><?xml version="1.0" encoding="utf-8"?>
<p:tagLst xmlns:a="http://schemas.openxmlformats.org/drawingml/2006/main" xmlns:r="http://schemas.openxmlformats.org/officeDocument/2006/relationships" xmlns:p="http://schemas.openxmlformats.org/presentationml/2006/main">
  <p:tag name="NUM" val="7"/>
</p:tagLst>
</file>

<file path=ppt/tags/tag378.xml><?xml version="1.0" encoding="utf-8"?>
<p:tagLst xmlns:a="http://schemas.openxmlformats.org/drawingml/2006/main" xmlns:r="http://schemas.openxmlformats.org/officeDocument/2006/relationships" xmlns:p="http://schemas.openxmlformats.org/presentationml/2006/main">
  <p:tag name="NUM" val="8"/>
</p:tagLst>
</file>

<file path=ppt/tags/tag379.xml><?xml version="1.0" encoding="utf-8"?>
<p:tagLst xmlns:a="http://schemas.openxmlformats.org/drawingml/2006/main" xmlns:r="http://schemas.openxmlformats.org/officeDocument/2006/relationships" xmlns:p="http://schemas.openxmlformats.org/presentationml/2006/main">
  <p:tag name="NUM" val="9"/>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80.xml><?xml version="1.0" encoding="utf-8"?>
<p:tagLst xmlns:a="http://schemas.openxmlformats.org/drawingml/2006/main" xmlns:r="http://schemas.openxmlformats.org/officeDocument/2006/relationships" xmlns:p="http://schemas.openxmlformats.org/presentationml/2006/main">
  <p:tag name="NUM" val="10"/>
</p:tagLst>
</file>

<file path=ppt/tags/tag381.xml><?xml version="1.0" encoding="utf-8"?>
<p:tagLst xmlns:a="http://schemas.openxmlformats.org/drawingml/2006/main" xmlns:r="http://schemas.openxmlformats.org/officeDocument/2006/relationships" xmlns:p="http://schemas.openxmlformats.org/presentationml/2006/main">
  <p:tag name="NUM" val="11"/>
</p:tagLst>
</file>

<file path=ppt/tags/tag382.xml><?xml version="1.0" encoding="utf-8"?>
<p:tagLst xmlns:a="http://schemas.openxmlformats.org/drawingml/2006/main" xmlns:r="http://schemas.openxmlformats.org/officeDocument/2006/relationships" xmlns:p="http://schemas.openxmlformats.org/presentationml/2006/main">
  <p:tag name="NUM" val="12"/>
</p:tagLst>
</file>

<file path=ppt/tags/tag383.xml><?xml version="1.0" encoding="utf-8"?>
<p:tagLst xmlns:a="http://schemas.openxmlformats.org/drawingml/2006/main" xmlns:r="http://schemas.openxmlformats.org/officeDocument/2006/relationships" xmlns:p="http://schemas.openxmlformats.org/presentationml/2006/main">
  <p:tag name="NUM" val="13"/>
</p:tagLst>
</file>

<file path=ppt/tags/tag384.xml><?xml version="1.0" encoding="utf-8"?>
<p:tagLst xmlns:a="http://schemas.openxmlformats.org/drawingml/2006/main" xmlns:r="http://schemas.openxmlformats.org/officeDocument/2006/relationships" xmlns:p="http://schemas.openxmlformats.org/presentationml/2006/main">
  <p:tag name="NUM" val="14"/>
</p:tagLst>
</file>

<file path=ppt/tags/tag385.xml><?xml version="1.0" encoding="utf-8"?>
<p:tagLst xmlns:a="http://schemas.openxmlformats.org/drawingml/2006/main" xmlns:r="http://schemas.openxmlformats.org/officeDocument/2006/relationships" xmlns:p="http://schemas.openxmlformats.org/presentationml/2006/main">
  <p:tag name="NUM" val="15"/>
</p:tagLst>
</file>

<file path=ppt/tags/tag386.xml><?xml version="1.0" encoding="utf-8"?>
<p:tagLst xmlns:a="http://schemas.openxmlformats.org/drawingml/2006/main" xmlns:r="http://schemas.openxmlformats.org/officeDocument/2006/relationships" xmlns:p="http://schemas.openxmlformats.org/presentationml/2006/main">
  <p:tag name="NUM" val="1"/>
</p:tagLst>
</file>

<file path=ppt/tags/tag387.xml><?xml version="1.0" encoding="utf-8"?>
<p:tagLst xmlns:a="http://schemas.openxmlformats.org/drawingml/2006/main" xmlns:r="http://schemas.openxmlformats.org/officeDocument/2006/relationships" xmlns:p="http://schemas.openxmlformats.org/presentationml/2006/main">
  <p:tag name="NUM" val="2"/>
</p:tagLst>
</file>

<file path=ppt/tags/tag388.xml><?xml version="1.0" encoding="utf-8"?>
<p:tagLst xmlns:a="http://schemas.openxmlformats.org/drawingml/2006/main" xmlns:r="http://schemas.openxmlformats.org/officeDocument/2006/relationships" xmlns:p="http://schemas.openxmlformats.org/presentationml/2006/main">
  <p:tag name="NUM" val="3"/>
</p:tagLst>
</file>

<file path=ppt/tags/tag389.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390.xml><?xml version="1.0" encoding="utf-8"?>
<p:tagLst xmlns:a="http://schemas.openxmlformats.org/drawingml/2006/main" xmlns:r="http://schemas.openxmlformats.org/officeDocument/2006/relationships" xmlns:p="http://schemas.openxmlformats.org/presentationml/2006/main">
  <p:tag name="NUM" val="5"/>
</p:tagLst>
</file>

<file path=ppt/tags/tag391.xml><?xml version="1.0" encoding="utf-8"?>
<p:tagLst xmlns:a="http://schemas.openxmlformats.org/drawingml/2006/main" xmlns:r="http://schemas.openxmlformats.org/officeDocument/2006/relationships" xmlns:p="http://schemas.openxmlformats.org/presentationml/2006/main">
  <p:tag name="NUM" val="6"/>
</p:tagLst>
</file>

<file path=ppt/tags/tag392.xml><?xml version="1.0" encoding="utf-8"?>
<p:tagLst xmlns:a="http://schemas.openxmlformats.org/drawingml/2006/main" xmlns:r="http://schemas.openxmlformats.org/officeDocument/2006/relationships" xmlns:p="http://schemas.openxmlformats.org/presentationml/2006/main">
  <p:tag name="NUM" val="7"/>
</p:tagLst>
</file>

<file path=ppt/tags/tag393.xml><?xml version="1.0" encoding="utf-8"?>
<p:tagLst xmlns:a="http://schemas.openxmlformats.org/drawingml/2006/main" xmlns:r="http://schemas.openxmlformats.org/officeDocument/2006/relationships" xmlns:p="http://schemas.openxmlformats.org/presentationml/2006/main">
  <p:tag name="NUM" val="8"/>
</p:tagLst>
</file>

<file path=ppt/tags/tag394.xml><?xml version="1.0" encoding="utf-8"?>
<p:tagLst xmlns:a="http://schemas.openxmlformats.org/drawingml/2006/main" xmlns:r="http://schemas.openxmlformats.org/officeDocument/2006/relationships" xmlns:p="http://schemas.openxmlformats.org/presentationml/2006/main">
  <p:tag name="NUM" val="9"/>
</p:tagLst>
</file>

<file path=ppt/tags/tag395.xml><?xml version="1.0" encoding="utf-8"?>
<p:tagLst xmlns:a="http://schemas.openxmlformats.org/drawingml/2006/main" xmlns:r="http://schemas.openxmlformats.org/officeDocument/2006/relationships" xmlns:p="http://schemas.openxmlformats.org/presentationml/2006/main">
  <p:tag name="NUM" val="1"/>
</p:tagLst>
</file>

<file path=ppt/tags/tag396.xml><?xml version="1.0" encoding="utf-8"?>
<p:tagLst xmlns:a="http://schemas.openxmlformats.org/drawingml/2006/main" xmlns:r="http://schemas.openxmlformats.org/officeDocument/2006/relationships" xmlns:p="http://schemas.openxmlformats.org/presentationml/2006/main">
  <p:tag name="NUM" val="2"/>
</p:tagLst>
</file>

<file path=ppt/tags/tag397.xml><?xml version="1.0" encoding="utf-8"?>
<p:tagLst xmlns:a="http://schemas.openxmlformats.org/drawingml/2006/main" xmlns:r="http://schemas.openxmlformats.org/officeDocument/2006/relationships" xmlns:p="http://schemas.openxmlformats.org/presentationml/2006/main">
  <p:tag name="NUM" val="3"/>
</p:tagLst>
</file>

<file path=ppt/tags/tag398.xml><?xml version="1.0" encoding="utf-8"?>
<p:tagLst xmlns:a="http://schemas.openxmlformats.org/drawingml/2006/main" xmlns:r="http://schemas.openxmlformats.org/officeDocument/2006/relationships" xmlns:p="http://schemas.openxmlformats.org/presentationml/2006/main">
  <p:tag name="NUM" val="4"/>
</p:tagLst>
</file>

<file path=ppt/tags/tag39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00.xml><?xml version="1.0" encoding="utf-8"?>
<p:tagLst xmlns:a="http://schemas.openxmlformats.org/drawingml/2006/main" xmlns:r="http://schemas.openxmlformats.org/officeDocument/2006/relationships" xmlns:p="http://schemas.openxmlformats.org/presentationml/2006/main">
  <p:tag name="NUM" val="6"/>
</p:tagLst>
</file>

<file path=ppt/tags/tag401.xml><?xml version="1.0" encoding="utf-8"?>
<p:tagLst xmlns:a="http://schemas.openxmlformats.org/drawingml/2006/main" xmlns:r="http://schemas.openxmlformats.org/officeDocument/2006/relationships" xmlns:p="http://schemas.openxmlformats.org/presentationml/2006/main">
  <p:tag name="NUM" val="7"/>
</p:tagLst>
</file>

<file path=ppt/tags/tag402.xml><?xml version="1.0" encoding="utf-8"?>
<p:tagLst xmlns:a="http://schemas.openxmlformats.org/drawingml/2006/main" xmlns:r="http://schemas.openxmlformats.org/officeDocument/2006/relationships" xmlns:p="http://schemas.openxmlformats.org/presentationml/2006/main">
  <p:tag name="NUM" val="1"/>
</p:tagLst>
</file>

<file path=ppt/tags/tag403.xml><?xml version="1.0" encoding="utf-8"?>
<p:tagLst xmlns:a="http://schemas.openxmlformats.org/drawingml/2006/main" xmlns:r="http://schemas.openxmlformats.org/officeDocument/2006/relationships" xmlns:p="http://schemas.openxmlformats.org/presentationml/2006/main">
  <p:tag name="NUM" val="2"/>
</p:tagLst>
</file>

<file path=ppt/tags/tag404.xml><?xml version="1.0" encoding="utf-8"?>
<p:tagLst xmlns:a="http://schemas.openxmlformats.org/drawingml/2006/main" xmlns:r="http://schemas.openxmlformats.org/officeDocument/2006/relationships" xmlns:p="http://schemas.openxmlformats.org/presentationml/2006/main">
  <p:tag name="NUM" val="1"/>
</p:tagLst>
</file>

<file path=ppt/tags/tag405.xml><?xml version="1.0" encoding="utf-8"?>
<p:tagLst xmlns:a="http://schemas.openxmlformats.org/drawingml/2006/main" xmlns:r="http://schemas.openxmlformats.org/officeDocument/2006/relationships" xmlns:p="http://schemas.openxmlformats.org/presentationml/2006/main">
  <p:tag name="NUM" val="2"/>
</p:tagLst>
</file>

<file path=ppt/tags/tag406.xml><?xml version="1.0" encoding="utf-8"?>
<p:tagLst xmlns:a="http://schemas.openxmlformats.org/drawingml/2006/main" xmlns:r="http://schemas.openxmlformats.org/officeDocument/2006/relationships" xmlns:p="http://schemas.openxmlformats.org/presentationml/2006/main">
  <p:tag name="NUM" val="3"/>
</p:tagLst>
</file>

<file path=ppt/tags/tag407.xml><?xml version="1.0" encoding="utf-8"?>
<p:tagLst xmlns:a="http://schemas.openxmlformats.org/drawingml/2006/main" xmlns:r="http://schemas.openxmlformats.org/officeDocument/2006/relationships" xmlns:p="http://schemas.openxmlformats.org/presentationml/2006/main">
  <p:tag name="NUM" val="4"/>
</p:tagLst>
</file>

<file path=ppt/tags/tag408.xml><?xml version="1.0" encoding="utf-8"?>
<p:tagLst xmlns:a="http://schemas.openxmlformats.org/drawingml/2006/main" xmlns:r="http://schemas.openxmlformats.org/officeDocument/2006/relationships" xmlns:p="http://schemas.openxmlformats.org/presentationml/2006/main">
  <p:tag name="NUM" val="5"/>
</p:tagLst>
</file>

<file path=ppt/tags/tag409.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10.xml><?xml version="1.0" encoding="utf-8"?>
<p:tagLst xmlns:a="http://schemas.openxmlformats.org/drawingml/2006/main" xmlns:r="http://schemas.openxmlformats.org/officeDocument/2006/relationships" xmlns:p="http://schemas.openxmlformats.org/presentationml/2006/main">
  <p:tag name="NUM" val="7"/>
</p:tagLst>
</file>

<file path=ppt/tags/tag411.xml><?xml version="1.0" encoding="utf-8"?>
<p:tagLst xmlns:a="http://schemas.openxmlformats.org/drawingml/2006/main" xmlns:r="http://schemas.openxmlformats.org/officeDocument/2006/relationships" xmlns:p="http://schemas.openxmlformats.org/presentationml/2006/main">
  <p:tag name="NUM" val="8"/>
</p:tagLst>
</file>

<file path=ppt/tags/tag412.xml><?xml version="1.0" encoding="utf-8"?>
<p:tagLst xmlns:a="http://schemas.openxmlformats.org/drawingml/2006/main" xmlns:r="http://schemas.openxmlformats.org/officeDocument/2006/relationships" xmlns:p="http://schemas.openxmlformats.org/presentationml/2006/main">
  <p:tag name="NUM" val="1"/>
</p:tagLst>
</file>

<file path=ppt/tags/tag413.xml><?xml version="1.0" encoding="utf-8"?>
<p:tagLst xmlns:a="http://schemas.openxmlformats.org/drawingml/2006/main" xmlns:r="http://schemas.openxmlformats.org/officeDocument/2006/relationships" xmlns:p="http://schemas.openxmlformats.org/presentationml/2006/main">
  <p:tag name="NUM" val="2"/>
</p:tagLst>
</file>

<file path=ppt/tags/tag414.xml><?xml version="1.0" encoding="utf-8"?>
<p:tagLst xmlns:a="http://schemas.openxmlformats.org/drawingml/2006/main" xmlns:r="http://schemas.openxmlformats.org/officeDocument/2006/relationships" xmlns:p="http://schemas.openxmlformats.org/presentationml/2006/main">
  <p:tag name="NUM" val="3"/>
</p:tagLst>
</file>

<file path=ppt/tags/tag415.xml><?xml version="1.0" encoding="utf-8"?>
<p:tagLst xmlns:a="http://schemas.openxmlformats.org/drawingml/2006/main" xmlns:r="http://schemas.openxmlformats.org/officeDocument/2006/relationships" xmlns:p="http://schemas.openxmlformats.org/presentationml/2006/main">
  <p:tag name="NUM" val="4"/>
</p:tagLst>
</file>

<file path=ppt/tags/tag416.xml><?xml version="1.0" encoding="utf-8"?>
<p:tagLst xmlns:a="http://schemas.openxmlformats.org/drawingml/2006/main" xmlns:r="http://schemas.openxmlformats.org/officeDocument/2006/relationships" xmlns:p="http://schemas.openxmlformats.org/presentationml/2006/main">
  <p:tag name="NUM" val="5"/>
</p:tagLst>
</file>

<file path=ppt/tags/tag417.xml><?xml version="1.0" encoding="utf-8"?>
<p:tagLst xmlns:a="http://schemas.openxmlformats.org/drawingml/2006/main" xmlns:r="http://schemas.openxmlformats.org/officeDocument/2006/relationships" xmlns:p="http://schemas.openxmlformats.org/presentationml/2006/main">
  <p:tag name="NUM" val="6"/>
</p:tagLst>
</file>

<file path=ppt/tags/tag418.xml><?xml version="1.0" encoding="utf-8"?>
<p:tagLst xmlns:a="http://schemas.openxmlformats.org/drawingml/2006/main" xmlns:r="http://schemas.openxmlformats.org/officeDocument/2006/relationships" xmlns:p="http://schemas.openxmlformats.org/presentationml/2006/main">
  <p:tag name="NUM" val="7"/>
</p:tagLst>
</file>

<file path=ppt/tags/tag419.xml><?xml version="1.0" encoding="utf-8"?>
<p:tagLst xmlns:a="http://schemas.openxmlformats.org/drawingml/2006/main" xmlns:r="http://schemas.openxmlformats.org/officeDocument/2006/relationships" xmlns:p="http://schemas.openxmlformats.org/presentationml/2006/main">
  <p:tag name="NUM" val="8"/>
</p:tagLst>
</file>

<file path=ppt/tags/tag42.xml><?xml version="1.0" encoding="utf-8"?>
<p:tagLst xmlns:a="http://schemas.openxmlformats.org/drawingml/2006/main" xmlns:r="http://schemas.openxmlformats.org/officeDocument/2006/relationships" xmlns:p="http://schemas.openxmlformats.org/presentationml/2006/main">
  <p:tag name="NUM" val="7"/>
</p:tagLst>
</file>

<file path=ppt/tags/tag420.xml><?xml version="1.0" encoding="utf-8"?>
<p:tagLst xmlns:a="http://schemas.openxmlformats.org/drawingml/2006/main" xmlns:r="http://schemas.openxmlformats.org/officeDocument/2006/relationships" xmlns:p="http://schemas.openxmlformats.org/presentationml/2006/main">
  <p:tag name="NUM" val="9"/>
</p:tagLst>
</file>

<file path=ppt/tags/tag421.xml><?xml version="1.0" encoding="utf-8"?>
<p:tagLst xmlns:a="http://schemas.openxmlformats.org/drawingml/2006/main" xmlns:r="http://schemas.openxmlformats.org/officeDocument/2006/relationships" xmlns:p="http://schemas.openxmlformats.org/presentationml/2006/main">
  <p:tag name="NUM" val="10"/>
</p:tagLst>
</file>

<file path=ppt/tags/tag422.xml><?xml version="1.0" encoding="utf-8"?>
<p:tagLst xmlns:a="http://schemas.openxmlformats.org/drawingml/2006/main" xmlns:r="http://schemas.openxmlformats.org/officeDocument/2006/relationships" xmlns:p="http://schemas.openxmlformats.org/presentationml/2006/main">
  <p:tag name="NUM" val="11"/>
</p:tagLst>
</file>

<file path=ppt/tags/tag423.xml><?xml version="1.0" encoding="utf-8"?>
<p:tagLst xmlns:a="http://schemas.openxmlformats.org/drawingml/2006/main" xmlns:r="http://schemas.openxmlformats.org/officeDocument/2006/relationships" xmlns:p="http://schemas.openxmlformats.org/presentationml/2006/main">
  <p:tag name="NUM" val="12"/>
</p:tagLst>
</file>

<file path=ppt/tags/tag424.xml><?xml version="1.0" encoding="utf-8"?>
<p:tagLst xmlns:a="http://schemas.openxmlformats.org/drawingml/2006/main" xmlns:r="http://schemas.openxmlformats.org/officeDocument/2006/relationships" xmlns:p="http://schemas.openxmlformats.org/presentationml/2006/main">
  <p:tag name="NUM" val="13"/>
</p:tagLst>
</file>

<file path=ppt/tags/tag425.xml><?xml version="1.0" encoding="utf-8"?>
<p:tagLst xmlns:a="http://schemas.openxmlformats.org/drawingml/2006/main" xmlns:r="http://schemas.openxmlformats.org/officeDocument/2006/relationships" xmlns:p="http://schemas.openxmlformats.org/presentationml/2006/main">
  <p:tag name="NUM" val="14"/>
</p:tagLst>
</file>

<file path=ppt/tags/tag426.xml><?xml version="1.0" encoding="utf-8"?>
<p:tagLst xmlns:a="http://schemas.openxmlformats.org/drawingml/2006/main" xmlns:r="http://schemas.openxmlformats.org/officeDocument/2006/relationships" xmlns:p="http://schemas.openxmlformats.org/presentationml/2006/main">
  <p:tag name="NUM" val="15"/>
</p:tagLst>
</file>

<file path=ppt/tags/tag427.xml><?xml version="1.0" encoding="utf-8"?>
<p:tagLst xmlns:a="http://schemas.openxmlformats.org/drawingml/2006/main" xmlns:r="http://schemas.openxmlformats.org/officeDocument/2006/relationships" xmlns:p="http://schemas.openxmlformats.org/presentationml/2006/main">
  <p:tag name="NUM" val="16"/>
</p:tagLst>
</file>

<file path=ppt/tags/tag428.xml><?xml version="1.0" encoding="utf-8"?>
<p:tagLst xmlns:a="http://schemas.openxmlformats.org/drawingml/2006/main" xmlns:r="http://schemas.openxmlformats.org/officeDocument/2006/relationships" xmlns:p="http://schemas.openxmlformats.org/presentationml/2006/main">
  <p:tag name="NUM" val="17"/>
</p:tagLst>
</file>

<file path=ppt/tags/tag429.xml><?xml version="1.0" encoding="utf-8"?>
<p:tagLst xmlns:a="http://schemas.openxmlformats.org/drawingml/2006/main" xmlns:r="http://schemas.openxmlformats.org/officeDocument/2006/relationships" xmlns:p="http://schemas.openxmlformats.org/presentationml/2006/main">
  <p:tag name="NUM" val="18"/>
</p:tagLst>
</file>

<file path=ppt/tags/tag43.xml><?xml version="1.0" encoding="utf-8"?>
<p:tagLst xmlns:a="http://schemas.openxmlformats.org/drawingml/2006/main" xmlns:r="http://schemas.openxmlformats.org/officeDocument/2006/relationships" xmlns:p="http://schemas.openxmlformats.org/presentationml/2006/main">
  <p:tag name="NUM" val="8"/>
</p:tagLst>
</file>

<file path=ppt/tags/tag430.xml><?xml version="1.0" encoding="utf-8"?>
<p:tagLst xmlns:a="http://schemas.openxmlformats.org/drawingml/2006/main" xmlns:r="http://schemas.openxmlformats.org/officeDocument/2006/relationships" xmlns:p="http://schemas.openxmlformats.org/presentationml/2006/main">
  <p:tag name="NUM" val="1"/>
</p:tagLst>
</file>

<file path=ppt/tags/tag431.xml><?xml version="1.0" encoding="utf-8"?>
<p:tagLst xmlns:a="http://schemas.openxmlformats.org/drawingml/2006/main" xmlns:r="http://schemas.openxmlformats.org/officeDocument/2006/relationships" xmlns:p="http://schemas.openxmlformats.org/presentationml/2006/main">
  <p:tag name="NUM" val="2"/>
</p:tagLst>
</file>

<file path=ppt/tags/tag432.xml><?xml version="1.0" encoding="utf-8"?>
<p:tagLst xmlns:a="http://schemas.openxmlformats.org/drawingml/2006/main" xmlns:r="http://schemas.openxmlformats.org/officeDocument/2006/relationships" xmlns:p="http://schemas.openxmlformats.org/presentationml/2006/main">
  <p:tag name="NUM" val="3"/>
</p:tagLst>
</file>

<file path=ppt/tags/tag433.xml><?xml version="1.0" encoding="utf-8"?>
<p:tagLst xmlns:a="http://schemas.openxmlformats.org/drawingml/2006/main" xmlns:r="http://schemas.openxmlformats.org/officeDocument/2006/relationships" xmlns:p="http://schemas.openxmlformats.org/presentationml/2006/main">
  <p:tag name="NUM" val="4"/>
</p:tagLst>
</file>

<file path=ppt/tags/tag434.xml><?xml version="1.0" encoding="utf-8"?>
<p:tagLst xmlns:a="http://schemas.openxmlformats.org/drawingml/2006/main" xmlns:r="http://schemas.openxmlformats.org/officeDocument/2006/relationships" xmlns:p="http://schemas.openxmlformats.org/presentationml/2006/main">
  <p:tag name="NUM" val="5"/>
</p:tagLst>
</file>

<file path=ppt/tags/tag435.xml><?xml version="1.0" encoding="utf-8"?>
<p:tagLst xmlns:a="http://schemas.openxmlformats.org/drawingml/2006/main" xmlns:r="http://schemas.openxmlformats.org/officeDocument/2006/relationships" xmlns:p="http://schemas.openxmlformats.org/presentationml/2006/main">
  <p:tag name="NUM" val="6"/>
</p:tagLst>
</file>

<file path=ppt/tags/tag436.xml><?xml version="1.0" encoding="utf-8"?>
<p:tagLst xmlns:a="http://schemas.openxmlformats.org/drawingml/2006/main" xmlns:r="http://schemas.openxmlformats.org/officeDocument/2006/relationships" xmlns:p="http://schemas.openxmlformats.org/presentationml/2006/main">
  <p:tag name="NUM" val="7"/>
</p:tagLst>
</file>

<file path=ppt/tags/tag437.xml><?xml version="1.0" encoding="utf-8"?>
<p:tagLst xmlns:a="http://schemas.openxmlformats.org/drawingml/2006/main" xmlns:r="http://schemas.openxmlformats.org/officeDocument/2006/relationships" xmlns:p="http://schemas.openxmlformats.org/presentationml/2006/main">
  <p:tag name="NUM" val="8"/>
</p:tagLst>
</file>

<file path=ppt/tags/tag438.xml><?xml version="1.0" encoding="utf-8"?>
<p:tagLst xmlns:a="http://schemas.openxmlformats.org/drawingml/2006/main" xmlns:r="http://schemas.openxmlformats.org/officeDocument/2006/relationships" xmlns:p="http://schemas.openxmlformats.org/presentationml/2006/main">
  <p:tag name="NUM" val="9"/>
</p:tagLst>
</file>

<file path=ppt/tags/tag439.xml><?xml version="1.0" encoding="utf-8"?>
<p:tagLst xmlns:a="http://schemas.openxmlformats.org/drawingml/2006/main" xmlns:r="http://schemas.openxmlformats.org/officeDocument/2006/relationships" xmlns:p="http://schemas.openxmlformats.org/presentationml/2006/main">
  <p:tag name="NUM" val="10"/>
</p:tagLst>
</file>

<file path=ppt/tags/tag44.xml><?xml version="1.0" encoding="utf-8"?>
<p:tagLst xmlns:a="http://schemas.openxmlformats.org/drawingml/2006/main" xmlns:r="http://schemas.openxmlformats.org/officeDocument/2006/relationships" xmlns:p="http://schemas.openxmlformats.org/presentationml/2006/main">
  <p:tag name="NUM" val="9"/>
</p:tagLst>
</file>

<file path=ppt/tags/tag440.xml><?xml version="1.0" encoding="utf-8"?>
<p:tagLst xmlns:a="http://schemas.openxmlformats.org/drawingml/2006/main" xmlns:r="http://schemas.openxmlformats.org/officeDocument/2006/relationships" xmlns:p="http://schemas.openxmlformats.org/presentationml/2006/main">
  <p:tag name="NUM" val="11"/>
</p:tagLst>
</file>

<file path=ppt/tags/tag441.xml><?xml version="1.0" encoding="utf-8"?>
<p:tagLst xmlns:a="http://schemas.openxmlformats.org/drawingml/2006/main" xmlns:r="http://schemas.openxmlformats.org/officeDocument/2006/relationships" xmlns:p="http://schemas.openxmlformats.org/presentationml/2006/main">
  <p:tag name="NUM" val="12"/>
</p:tagLst>
</file>

<file path=ppt/tags/tag442.xml><?xml version="1.0" encoding="utf-8"?>
<p:tagLst xmlns:a="http://schemas.openxmlformats.org/drawingml/2006/main" xmlns:r="http://schemas.openxmlformats.org/officeDocument/2006/relationships" xmlns:p="http://schemas.openxmlformats.org/presentationml/2006/main">
  <p:tag name="NUM" val="13"/>
</p:tagLst>
</file>

<file path=ppt/tags/tag443.xml><?xml version="1.0" encoding="utf-8"?>
<p:tagLst xmlns:a="http://schemas.openxmlformats.org/drawingml/2006/main" xmlns:r="http://schemas.openxmlformats.org/officeDocument/2006/relationships" xmlns:p="http://schemas.openxmlformats.org/presentationml/2006/main">
  <p:tag name="NUM" val="14"/>
</p:tagLst>
</file>

<file path=ppt/tags/tag444.xml><?xml version="1.0" encoding="utf-8"?>
<p:tagLst xmlns:a="http://schemas.openxmlformats.org/drawingml/2006/main" xmlns:r="http://schemas.openxmlformats.org/officeDocument/2006/relationships" xmlns:p="http://schemas.openxmlformats.org/presentationml/2006/main">
  <p:tag name="NUM" val="1"/>
</p:tagLst>
</file>

<file path=ppt/tags/tag445.xml><?xml version="1.0" encoding="utf-8"?>
<p:tagLst xmlns:a="http://schemas.openxmlformats.org/drawingml/2006/main" xmlns:r="http://schemas.openxmlformats.org/officeDocument/2006/relationships" xmlns:p="http://schemas.openxmlformats.org/presentationml/2006/main">
  <p:tag name="NUM" val="2"/>
</p:tagLst>
</file>

<file path=ppt/tags/tag446.xml><?xml version="1.0" encoding="utf-8"?>
<p:tagLst xmlns:a="http://schemas.openxmlformats.org/drawingml/2006/main" xmlns:r="http://schemas.openxmlformats.org/officeDocument/2006/relationships" xmlns:p="http://schemas.openxmlformats.org/presentationml/2006/main">
  <p:tag name="NUM" val="3"/>
</p:tagLst>
</file>

<file path=ppt/tags/tag447.xml><?xml version="1.0" encoding="utf-8"?>
<p:tagLst xmlns:a="http://schemas.openxmlformats.org/drawingml/2006/main" xmlns:r="http://schemas.openxmlformats.org/officeDocument/2006/relationships" xmlns:p="http://schemas.openxmlformats.org/presentationml/2006/main">
  <p:tag name="NUM" val="4"/>
</p:tagLst>
</file>

<file path=ppt/tags/tag448.xml><?xml version="1.0" encoding="utf-8"?>
<p:tagLst xmlns:a="http://schemas.openxmlformats.org/drawingml/2006/main" xmlns:r="http://schemas.openxmlformats.org/officeDocument/2006/relationships" xmlns:p="http://schemas.openxmlformats.org/presentationml/2006/main">
  <p:tag name="NUM" val="5"/>
</p:tagLst>
</file>

<file path=ppt/tags/tag449.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10"/>
</p:tagLst>
</file>

<file path=ppt/tags/tag450.xml><?xml version="1.0" encoding="utf-8"?>
<p:tagLst xmlns:a="http://schemas.openxmlformats.org/drawingml/2006/main" xmlns:r="http://schemas.openxmlformats.org/officeDocument/2006/relationships" xmlns:p="http://schemas.openxmlformats.org/presentationml/2006/main">
  <p:tag name="NUM" val="7"/>
</p:tagLst>
</file>

<file path=ppt/tags/tag451.xml><?xml version="1.0" encoding="utf-8"?>
<p:tagLst xmlns:a="http://schemas.openxmlformats.org/drawingml/2006/main" xmlns:r="http://schemas.openxmlformats.org/officeDocument/2006/relationships" xmlns:p="http://schemas.openxmlformats.org/presentationml/2006/main">
  <p:tag name="NUM" val="1"/>
</p:tagLst>
</file>

<file path=ppt/tags/tag452.xml><?xml version="1.0" encoding="utf-8"?>
<p:tagLst xmlns:a="http://schemas.openxmlformats.org/drawingml/2006/main" xmlns:r="http://schemas.openxmlformats.org/officeDocument/2006/relationships" xmlns:p="http://schemas.openxmlformats.org/presentationml/2006/main">
  <p:tag name="NUM" val="2"/>
</p:tagLst>
</file>

<file path=ppt/tags/tag453.xml><?xml version="1.0" encoding="utf-8"?>
<p:tagLst xmlns:a="http://schemas.openxmlformats.org/drawingml/2006/main" xmlns:r="http://schemas.openxmlformats.org/officeDocument/2006/relationships" xmlns:p="http://schemas.openxmlformats.org/presentationml/2006/main">
  <p:tag name="NUM" val="1"/>
</p:tagLst>
</file>

<file path=ppt/tags/tag454.xml><?xml version="1.0" encoding="utf-8"?>
<p:tagLst xmlns:a="http://schemas.openxmlformats.org/drawingml/2006/main" xmlns:r="http://schemas.openxmlformats.org/officeDocument/2006/relationships" xmlns:p="http://schemas.openxmlformats.org/presentationml/2006/main">
  <p:tag name="NUM" val="2"/>
</p:tagLst>
</file>

<file path=ppt/tags/tag455.xml><?xml version="1.0" encoding="utf-8"?>
<p:tagLst xmlns:a="http://schemas.openxmlformats.org/drawingml/2006/main" xmlns:r="http://schemas.openxmlformats.org/officeDocument/2006/relationships" xmlns:p="http://schemas.openxmlformats.org/presentationml/2006/main">
  <p:tag name="NUM" val="3"/>
</p:tagLst>
</file>

<file path=ppt/tags/tag456.xml><?xml version="1.0" encoding="utf-8"?>
<p:tagLst xmlns:a="http://schemas.openxmlformats.org/drawingml/2006/main" xmlns:r="http://schemas.openxmlformats.org/officeDocument/2006/relationships" xmlns:p="http://schemas.openxmlformats.org/presentationml/2006/main">
  <p:tag name="NUM" val="4"/>
</p:tagLst>
</file>

<file path=ppt/tags/tag457.xml><?xml version="1.0" encoding="utf-8"?>
<p:tagLst xmlns:a="http://schemas.openxmlformats.org/drawingml/2006/main" xmlns:r="http://schemas.openxmlformats.org/officeDocument/2006/relationships" xmlns:p="http://schemas.openxmlformats.org/presentationml/2006/main">
  <p:tag name="NUM" val="5"/>
</p:tagLst>
</file>

<file path=ppt/tags/tag458.xml><?xml version="1.0" encoding="utf-8"?>
<p:tagLst xmlns:a="http://schemas.openxmlformats.org/drawingml/2006/main" xmlns:r="http://schemas.openxmlformats.org/officeDocument/2006/relationships" xmlns:p="http://schemas.openxmlformats.org/presentationml/2006/main">
  <p:tag name="NUM" val="6"/>
</p:tagLst>
</file>

<file path=ppt/tags/tag459.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11"/>
</p:tagLst>
</file>

<file path=ppt/tags/tag460.xml><?xml version="1.0" encoding="utf-8"?>
<p:tagLst xmlns:a="http://schemas.openxmlformats.org/drawingml/2006/main" xmlns:r="http://schemas.openxmlformats.org/officeDocument/2006/relationships" xmlns:p="http://schemas.openxmlformats.org/presentationml/2006/main">
  <p:tag name="NUM" val="1"/>
</p:tagLst>
</file>

<file path=ppt/tags/tag461.xml><?xml version="1.0" encoding="utf-8"?>
<p:tagLst xmlns:a="http://schemas.openxmlformats.org/drawingml/2006/main" xmlns:r="http://schemas.openxmlformats.org/officeDocument/2006/relationships" xmlns:p="http://schemas.openxmlformats.org/presentationml/2006/main">
  <p:tag name="NUM" val="2"/>
</p:tagLst>
</file>

<file path=ppt/tags/tag462.xml><?xml version="1.0" encoding="utf-8"?>
<p:tagLst xmlns:a="http://schemas.openxmlformats.org/drawingml/2006/main" xmlns:r="http://schemas.openxmlformats.org/officeDocument/2006/relationships" xmlns:p="http://schemas.openxmlformats.org/presentationml/2006/main">
  <p:tag name="NUM" val="3"/>
</p:tagLst>
</file>

<file path=ppt/tags/tag463.xml><?xml version="1.0" encoding="utf-8"?>
<p:tagLst xmlns:a="http://schemas.openxmlformats.org/drawingml/2006/main" xmlns:r="http://schemas.openxmlformats.org/officeDocument/2006/relationships" xmlns:p="http://schemas.openxmlformats.org/presentationml/2006/main">
  <p:tag name="NUM" val="4"/>
</p:tagLst>
</file>

<file path=ppt/tags/tag464.xml><?xml version="1.0" encoding="utf-8"?>
<p:tagLst xmlns:a="http://schemas.openxmlformats.org/drawingml/2006/main" xmlns:r="http://schemas.openxmlformats.org/officeDocument/2006/relationships" xmlns:p="http://schemas.openxmlformats.org/presentationml/2006/main">
  <p:tag name="NUM" val="5"/>
</p:tagLst>
</file>

<file path=ppt/tags/tag465.xml><?xml version="1.0" encoding="utf-8"?>
<p:tagLst xmlns:a="http://schemas.openxmlformats.org/drawingml/2006/main" xmlns:r="http://schemas.openxmlformats.org/officeDocument/2006/relationships" xmlns:p="http://schemas.openxmlformats.org/presentationml/2006/main">
  <p:tag name="NUM" val="6"/>
</p:tagLst>
</file>

<file path=ppt/tags/tag466.xml><?xml version="1.0" encoding="utf-8"?>
<p:tagLst xmlns:a="http://schemas.openxmlformats.org/drawingml/2006/main" xmlns:r="http://schemas.openxmlformats.org/officeDocument/2006/relationships" xmlns:p="http://schemas.openxmlformats.org/presentationml/2006/main">
  <p:tag name="NUM" val="7"/>
</p:tagLst>
</file>

<file path=ppt/tags/tag467.xml><?xml version="1.0" encoding="utf-8"?>
<p:tagLst xmlns:a="http://schemas.openxmlformats.org/drawingml/2006/main" xmlns:r="http://schemas.openxmlformats.org/officeDocument/2006/relationships" xmlns:p="http://schemas.openxmlformats.org/presentationml/2006/main">
  <p:tag name="NUM" val="8"/>
</p:tagLst>
</file>

<file path=ppt/tags/tag468.xml><?xml version="1.0" encoding="utf-8"?>
<p:tagLst xmlns:a="http://schemas.openxmlformats.org/drawingml/2006/main" xmlns:r="http://schemas.openxmlformats.org/officeDocument/2006/relationships" xmlns:p="http://schemas.openxmlformats.org/presentationml/2006/main">
  <p:tag name="NUM" val="9"/>
</p:tagLst>
</file>

<file path=ppt/tags/tag469.xml><?xml version="1.0" encoding="utf-8"?>
<p:tagLst xmlns:a="http://schemas.openxmlformats.org/drawingml/2006/main" xmlns:r="http://schemas.openxmlformats.org/officeDocument/2006/relationships" xmlns:p="http://schemas.openxmlformats.org/presentationml/2006/main">
  <p:tag name="NUM" val="10"/>
</p:tagLst>
</file>

<file path=ppt/tags/tag47.xml><?xml version="1.0" encoding="utf-8"?>
<p:tagLst xmlns:a="http://schemas.openxmlformats.org/drawingml/2006/main" xmlns:r="http://schemas.openxmlformats.org/officeDocument/2006/relationships" xmlns:p="http://schemas.openxmlformats.org/presentationml/2006/main">
  <p:tag name="NUM" val="12"/>
</p:tagLst>
</file>

<file path=ppt/tags/tag470.xml><?xml version="1.0" encoding="utf-8"?>
<p:tagLst xmlns:a="http://schemas.openxmlformats.org/drawingml/2006/main" xmlns:r="http://schemas.openxmlformats.org/officeDocument/2006/relationships" xmlns:p="http://schemas.openxmlformats.org/presentationml/2006/main">
  <p:tag name="NUM" val="11"/>
</p:tagLst>
</file>

<file path=ppt/tags/tag471.xml><?xml version="1.0" encoding="utf-8"?>
<p:tagLst xmlns:a="http://schemas.openxmlformats.org/drawingml/2006/main" xmlns:r="http://schemas.openxmlformats.org/officeDocument/2006/relationships" xmlns:p="http://schemas.openxmlformats.org/presentationml/2006/main">
  <p:tag name="NUM" val="1"/>
</p:tagLst>
</file>

<file path=ppt/tags/tag472.xml><?xml version="1.0" encoding="utf-8"?>
<p:tagLst xmlns:a="http://schemas.openxmlformats.org/drawingml/2006/main" xmlns:r="http://schemas.openxmlformats.org/officeDocument/2006/relationships" xmlns:p="http://schemas.openxmlformats.org/presentationml/2006/main">
  <p:tag name="NUM" val="2"/>
</p:tagLst>
</file>

<file path=ppt/tags/tag473.xml><?xml version="1.0" encoding="utf-8"?>
<p:tagLst xmlns:a="http://schemas.openxmlformats.org/drawingml/2006/main" xmlns:r="http://schemas.openxmlformats.org/officeDocument/2006/relationships" xmlns:p="http://schemas.openxmlformats.org/presentationml/2006/main">
  <p:tag name="NUM" val="1"/>
</p:tagLst>
</file>

<file path=ppt/tags/tag474.xml><?xml version="1.0" encoding="utf-8"?>
<p:tagLst xmlns:a="http://schemas.openxmlformats.org/drawingml/2006/main" xmlns:r="http://schemas.openxmlformats.org/officeDocument/2006/relationships" xmlns:p="http://schemas.openxmlformats.org/presentationml/2006/main">
  <p:tag name="NUM" val="2"/>
</p:tagLst>
</file>

<file path=ppt/tags/tag475.xml><?xml version="1.0" encoding="utf-8"?>
<p:tagLst xmlns:a="http://schemas.openxmlformats.org/drawingml/2006/main" xmlns:r="http://schemas.openxmlformats.org/officeDocument/2006/relationships" xmlns:p="http://schemas.openxmlformats.org/presentationml/2006/main">
  <p:tag name="NUM" val="3"/>
</p:tagLst>
</file>

<file path=ppt/tags/tag476.xml><?xml version="1.0" encoding="utf-8"?>
<p:tagLst xmlns:a="http://schemas.openxmlformats.org/drawingml/2006/main" xmlns:r="http://schemas.openxmlformats.org/officeDocument/2006/relationships" xmlns:p="http://schemas.openxmlformats.org/presentationml/2006/main">
  <p:tag name="NUM" val="4"/>
</p:tagLst>
</file>

<file path=ppt/tags/tag477.xml><?xml version="1.0" encoding="utf-8"?>
<p:tagLst xmlns:a="http://schemas.openxmlformats.org/drawingml/2006/main" xmlns:r="http://schemas.openxmlformats.org/officeDocument/2006/relationships" xmlns:p="http://schemas.openxmlformats.org/presentationml/2006/main">
  <p:tag name="NUM" val="5"/>
</p:tagLst>
</file>

<file path=ppt/tags/tag478.xml><?xml version="1.0" encoding="utf-8"?>
<p:tagLst xmlns:a="http://schemas.openxmlformats.org/drawingml/2006/main" xmlns:r="http://schemas.openxmlformats.org/officeDocument/2006/relationships" xmlns:p="http://schemas.openxmlformats.org/presentationml/2006/main">
  <p:tag name="NUM" val="1"/>
</p:tagLst>
</file>

<file path=ppt/tags/tag479.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3"/>
</p:tagLst>
</file>

<file path=ppt/tags/tag480.xml><?xml version="1.0" encoding="utf-8"?>
<p:tagLst xmlns:a="http://schemas.openxmlformats.org/drawingml/2006/main" xmlns:r="http://schemas.openxmlformats.org/officeDocument/2006/relationships" xmlns:p="http://schemas.openxmlformats.org/presentationml/2006/main">
  <p:tag name="NUM" val="3"/>
</p:tagLst>
</file>

<file path=ppt/tags/tag481.xml><?xml version="1.0" encoding="utf-8"?>
<p:tagLst xmlns:a="http://schemas.openxmlformats.org/drawingml/2006/main" xmlns:r="http://schemas.openxmlformats.org/officeDocument/2006/relationships" xmlns:p="http://schemas.openxmlformats.org/presentationml/2006/main">
  <p:tag name="NUM" val="4"/>
</p:tagLst>
</file>

<file path=ppt/tags/tag482.xml><?xml version="1.0" encoding="utf-8"?>
<p:tagLst xmlns:a="http://schemas.openxmlformats.org/drawingml/2006/main" xmlns:r="http://schemas.openxmlformats.org/officeDocument/2006/relationships" xmlns:p="http://schemas.openxmlformats.org/presentationml/2006/main">
  <p:tag name="NUM" val="5"/>
</p:tagLst>
</file>

<file path=ppt/tags/tag483.xml><?xml version="1.0" encoding="utf-8"?>
<p:tagLst xmlns:a="http://schemas.openxmlformats.org/drawingml/2006/main" xmlns:r="http://schemas.openxmlformats.org/officeDocument/2006/relationships" xmlns:p="http://schemas.openxmlformats.org/presentationml/2006/main">
  <p:tag name="NUM" val="6"/>
</p:tagLst>
</file>

<file path=ppt/tags/tag484.xml><?xml version="1.0" encoding="utf-8"?>
<p:tagLst xmlns:a="http://schemas.openxmlformats.org/drawingml/2006/main" xmlns:r="http://schemas.openxmlformats.org/officeDocument/2006/relationships" xmlns:p="http://schemas.openxmlformats.org/presentationml/2006/main">
  <p:tag name="NUM" val="7"/>
</p:tagLst>
</file>

<file path=ppt/tags/tag485.xml><?xml version="1.0" encoding="utf-8"?>
<p:tagLst xmlns:a="http://schemas.openxmlformats.org/drawingml/2006/main" xmlns:r="http://schemas.openxmlformats.org/officeDocument/2006/relationships" xmlns:p="http://schemas.openxmlformats.org/presentationml/2006/main">
  <p:tag name="NUM" val="8"/>
</p:tagLst>
</file>

<file path=ppt/tags/tag486.xml><?xml version="1.0" encoding="utf-8"?>
<p:tagLst xmlns:a="http://schemas.openxmlformats.org/drawingml/2006/main" xmlns:r="http://schemas.openxmlformats.org/officeDocument/2006/relationships" xmlns:p="http://schemas.openxmlformats.org/presentationml/2006/main">
  <p:tag name="NUM" val="9"/>
</p:tagLst>
</file>

<file path=ppt/tags/tag487.xml><?xml version="1.0" encoding="utf-8"?>
<p:tagLst xmlns:a="http://schemas.openxmlformats.org/drawingml/2006/main" xmlns:r="http://schemas.openxmlformats.org/officeDocument/2006/relationships" xmlns:p="http://schemas.openxmlformats.org/presentationml/2006/main">
  <p:tag name="NUM" val="10"/>
</p:tagLst>
</file>

<file path=ppt/tags/tag488.xml><?xml version="1.0" encoding="utf-8"?>
<p:tagLst xmlns:a="http://schemas.openxmlformats.org/drawingml/2006/main" xmlns:r="http://schemas.openxmlformats.org/officeDocument/2006/relationships" xmlns:p="http://schemas.openxmlformats.org/presentationml/2006/main">
  <p:tag name="NUM" val="11"/>
</p:tagLst>
</file>

<file path=ppt/tags/tag489.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490.xml><?xml version="1.0" encoding="utf-8"?>
<p:tagLst xmlns:a="http://schemas.openxmlformats.org/drawingml/2006/main" xmlns:r="http://schemas.openxmlformats.org/officeDocument/2006/relationships" xmlns:p="http://schemas.openxmlformats.org/presentationml/2006/main">
  <p:tag name="NUM" val="2"/>
</p:tagLst>
</file>

<file path=ppt/tags/tag491.xml><?xml version="1.0" encoding="utf-8"?>
<p:tagLst xmlns:a="http://schemas.openxmlformats.org/drawingml/2006/main" xmlns:r="http://schemas.openxmlformats.org/officeDocument/2006/relationships" xmlns:p="http://schemas.openxmlformats.org/presentationml/2006/main">
  <p:tag name="NUM" val="1"/>
</p:tagLst>
</file>

<file path=ppt/tags/tag492.xml><?xml version="1.0" encoding="utf-8"?>
<p:tagLst xmlns:a="http://schemas.openxmlformats.org/drawingml/2006/main" xmlns:r="http://schemas.openxmlformats.org/officeDocument/2006/relationships" xmlns:p="http://schemas.openxmlformats.org/presentationml/2006/main">
  <p:tag name="NUM" val="2"/>
</p:tagLst>
</file>

<file path=ppt/tags/tag493.xml><?xml version="1.0" encoding="utf-8"?>
<p:tagLst xmlns:a="http://schemas.openxmlformats.org/drawingml/2006/main" xmlns:r="http://schemas.openxmlformats.org/officeDocument/2006/relationships" xmlns:p="http://schemas.openxmlformats.org/presentationml/2006/main">
  <p:tag name="NUM" val="3"/>
</p:tagLst>
</file>

<file path=ppt/tags/tag494.xml><?xml version="1.0" encoding="utf-8"?>
<p:tagLst xmlns:a="http://schemas.openxmlformats.org/drawingml/2006/main" xmlns:r="http://schemas.openxmlformats.org/officeDocument/2006/relationships" xmlns:p="http://schemas.openxmlformats.org/presentationml/2006/main">
  <p:tag name="NUM" val="4"/>
</p:tagLst>
</file>

<file path=ppt/tags/tag495.xml><?xml version="1.0" encoding="utf-8"?>
<p:tagLst xmlns:a="http://schemas.openxmlformats.org/drawingml/2006/main" xmlns:r="http://schemas.openxmlformats.org/officeDocument/2006/relationships" xmlns:p="http://schemas.openxmlformats.org/presentationml/2006/main">
  <p:tag name="NUM" val="5"/>
</p:tagLst>
</file>

<file path=ppt/tags/tag496.xml><?xml version="1.0" encoding="utf-8"?>
<p:tagLst xmlns:a="http://schemas.openxmlformats.org/drawingml/2006/main" xmlns:r="http://schemas.openxmlformats.org/officeDocument/2006/relationships" xmlns:p="http://schemas.openxmlformats.org/presentationml/2006/main">
  <p:tag name="NUM" val="6"/>
</p:tagLst>
</file>

<file path=ppt/tags/tag497.xml><?xml version="1.0" encoding="utf-8"?>
<p:tagLst xmlns:a="http://schemas.openxmlformats.org/drawingml/2006/main" xmlns:r="http://schemas.openxmlformats.org/officeDocument/2006/relationships" xmlns:p="http://schemas.openxmlformats.org/presentationml/2006/main">
  <p:tag name="NUM" val="7"/>
</p:tagLst>
</file>

<file path=ppt/tags/tag498.xml><?xml version="1.0" encoding="utf-8"?>
<p:tagLst xmlns:a="http://schemas.openxmlformats.org/drawingml/2006/main" xmlns:r="http://schemas.openxmlformats.org/officeDocument/2006/relationships" xmlns:p="http://schemas.openxmlformats.org/presentationml/2006/main">
  <p:tag name="NUM" val="1"/>
</p:tagLst>
</file>

<file path=ppt/tags/tag49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00.xml><?xml version="1.0" encoding="utf-8"?>
<p:tagLst xmlns:a="http://schemas.openxmlformats.org/drawingml/2006/main" xmlns:r="http://schemas.openxmlformats.org/officeDocument/2006/relationships" xmlns:p="http://schemas.openxmlformats.org/presentationml/2006/main">
  <p:tag name="NUM" val="3"/>
</p:tagLst>
</file>

<file path=ppt/tags/tag501.xml><?xml version="1.0" encoding="utf-8"?>
<p:tagLst xmlns:a="http://schemas.openxmlformats.org/drawingml/2006/main" xmlns:r="http://schemas.openxmlformats.org/officeDocument/2006/relationships" xmlns:p="http://schemas.openxmlformats.org/presentationml/2006/main">
  <p:tag name="NUM" val="4"/>
</p:tagLst>
</file>

<file path=ppt/tags/tag502.xml><?xml version="1.0" encoding="utf-8"?>
<p:tagLst xmlns:a="http://schemas.openxmlformats.org/drawingml/2006/main" xmlns:r="http://schemas.openxmlformats.org/officeDocument/2006/relationships" xmlns:p="http://schemas.openxmlformats.org/presentationml/2006/main">
  <p:tag name="NUM" val="5"/>
</p:tagLst>
</file>

<file path=ppt/tags/tag503.xml><?xml version="1.0" encoding="utf-8"?>
<p:tagLst xmlns:a="http://schemas.openxmlformats.org/drawingml/2006/main" xmlns:r="http://schemas.openxmlformats.org/officeDocument/2006/relationships" xmlns:p="http://schemas.openxmlformats.org/presentationml/2006/main">
  <p:tag name="NUM" val="6"/>
</p:tagLst>
</file>

<file path=ppt/tags/tag504.xml><?xml version="1.0" encoding="utf-8"?>
<p:tagLst xmlns:a="http://schemas.openxmlformats.org/drawingml/2006/main" xmlns:r="http://schemas.openxmlformats.org/officeDocument/2006/relationships" xmlns:p="http://schemas.openxmlformats.org/presentationml/2006/main">
  <p:tag name="NUM" val="7"/>
</p:tagLst>
</file>

<file path=ppt/tags/tag505.xml><?xml version="1.0" encoding="utf-8"?>
<p:tagLst xmlns:a="http://schemas.openxmlformats.org/drawingml/2006/main" xmlns:r="http://schemas.openxmlformats.org/officeDocument/2006/relationships" xmlns:p="http://schemas.openxmlformats.org/presentationml/2006/main">
  <p:tag name="NUM" val="8"/>
</p:tagLst>
</file>

<file path=ppt/tags/tag506.xml><?xml version="1.0" encoding="utf-8"?>
<p:tagLst xmlns:a="http://schemas.openxmlformats.org/drawingml/2006/main" xmlns:r="http://schemas.openxmlformats.org/officeDocument/2006/relationships" xmlns:p="http://schemas.openxmlformats.org/presentationml/2006/main">
  <p:tag name="NUM" val="9"/>
</p:tagLst>
</file>

<file path=ppt/tags/tag507.xml><?xml version="1.0" encoding="utf-8"?>
<p:tagLst xmlns:a="http://schemas.openxmlformats.org/drawingml/2006/main" xmlns:r="http://schemas.openxmlformats.org/officeDocument/2006/relationships" xmlns:p="http://schemas.openxmlformats.org/presentationml/2006/main">
  <p:tag name="NUM" val="10"/>
</p:tagLst>
</file>

<file path=ppt/tags/tag508.xml><?xml version="1.0" encoding="utf-8"?>
<p:tagLst xmlns:a="http://schemas.openxmlformats.org/drawingml/2006/main" xmlns:r="http://schemas.openxmlformats.org/officeDocument/2006/relationships" xmlns:p="http://schemas.openxmlformats.org/presentationml/2006/main">
  <p:tag name="NUM" val="11"/>
</p:tagLst>
</file>

<file path=ppt/tags/tag509.xml><?xml version="1.0" encoding="utf-8"?>
<p:tagLst xmlns:a="http://schemas.openxmlformats.org/drawingml/2006/main" xmlns:r="http://schemas.openxmlformats.org/officeDocument/2006/relationships" xmlns:p="http://schemas.openxmlformats.org/presentationml/2006/main">
  <p:tag name="NUM" val="1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10.xml><?xml version="1.0" encoding="utf-8"?>
<p:tagLst xmlns:a="http://schemas.openxmlformats.org/drawingml/2006/main" xmlns:r="http://schemas.openxmlformats.org/officeDocument/2006/relationships" xmlns:p="http://schemas.openxmlformats.org/presentationml/2006/main">
  <p:tag name="NUM" val="1"/>
</p:tagLst>
</file>

<file path=ppt/tags/tag511.xml><?xml version="1.0" encoding="utf-8"?>
<p:tagLst xmlns:a="http://schemas.openxmlformats.org/drawingml/2006/main" xmlns:r="http://schemas.openxmlformats.org/officeDocument/2006/relationships" xmlns:p="http://schemas.openxmlformats.org/presentationml/2006/main">
  <p:tag name="NUM" val="2"/>
</p:tagLst>
</file>

<file path=ppt/tags/tag512.xml><?xml version="1.0" encoding="utf-8"?>
<p:tagLst xmlns:a="http://schemas.openxmlformats.org/drawingml/2006/main" xmlns:r="http://schemas.openxmlformats.org/officeDocument/2006/relationships" xmlns:p="http://schemas.openxmlformats.org/presentationml/2006/main">
  <p:tag name="NUM" val="1"/>
</p:tagLst>
</file>

<file path=ppt/tags/tag513.xml><?xml version="1.0" encoding="utf-8"?>
<p:tagLst xmlns:a="http://schemas.openxmlformats.org/drawingml/2006/main" xmlns:r="http://schemas.openxmlformats.org/officeDocument/2006/relationships" xmlns:p="http://schemas.openxmlformats.org/presentationml/2006/main">
  <p:tag name="NUM" val="2"/>
</p:tagLst>
</file>

<file path=ppt/tags/tag514.xml><?xml version="1.0" encoding="utf-8"?>
<p:tagLst xmlns:a="http://schemas.openxmlformats.org/drawingml/2006/main" xmlns:r="http://schemas.openxmlformats.org/officeDocument/2006/relationships" xmlns:p="http://schemas.openxmlformats.org/presentationml/2006/main">
  <p:tag name="NUM" val="3"/>
</p:tagLst>
</file>

<file path=ppt/tags/tag515.xml><?xml version="1.0" encoding="utf-8"?>
<p:tagLst xmlns:a="http://schemas.openxmlformats.org/drawingml/2006/main" xmlns:r="http://schemas.openxmlformats.org/officeDocument/2006/relationships" xmlns:p="http://schemas.openxmlformats.org/presentationml/2006/main">
  <p:tag name="NUM" val="4"/>
</p:tagLst>
</file>

<file path=ppt/tags/tag516.xml><?xml version="1.0" encoding="utf-8"?>
<p:tagLst xmlns:a="http://schemas.openxmlformats.org/drawingml/2006/main" xmlns:r="http://schemas.openxmlformats.org/officeDocument/2006/relationships" xmlns:p="http://schemas.openxmlformats.org/presentationml/2006/main">
  <p:tag name="NUM" val="5"/>
</p:tagLst>
</file>

<file path=ppt/tags/tag517.xml><?xml version="1.0" encoding="utf-8"?>
<p:tagLst xmlns:a="http://schemas.openxmlformats.org/drawingml/2006/main" xmlns:r="http://schemas.openxmlformats.org/officeDocument/2006/relationships" xmlns:p="http://schemas.openxmlformats.org/presentationml/2006/main">
  <p:tag name="NUM" val="6"/>
</p:tagLst>
</file>

<file path=ppt/tags/tag518.xml><?xml version="1.0" encoding="utf-8"?>
<p:tagLst xmlns:a="http://schemas.openxmlformats.org/drawingml/2006/main" xmlns:r="http://schemas.openxmlformats.org/officeDocument/2006/relationships" xmlns:p="http://schemas.openxmlformats.org/presentationml/2006/main">
  <p:tag name="NUM" val="7"/>
</p:tagLst>
</file>

<file path=ppt/tags/tag519.xml><?xml version="1.0" encoding="utf-8"?>
<p:tagLst xmlns:a="http://schemas.openxmlformats.org/drawingml/2006/main" xmlns:r="http://schemas.openxmlformats.org/officeDocument/2006/relationships" xmlns:p="http://schemas.openxmlformats.org/presentationml/2006/main">
  <p:tag name="NUM" val="8"/>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20.xml><?xml version="1.0" encoding="utf-8"?>
<p:tagLst xmlns:a="http://schemas.openxmlformats.org/drawingml/2006/main" xmlns:r="http://schemas.openxmlformats.org/officeDocument/2006/relationships" xmlns:p="http://schemas.openxmlformats.org/presentationml/2006/main">
  <p:tag name="NUM" val="9"/>
</p:tagLst>
</file>

<file path=ppt/tags/tag521.xml><?xml version="1.0" encoding="utf-8"?>
<p:tagLst xmlns:a="http://schemas.openxmlformats.org/drawingml/2006/main" xmlns:r="http://schemas.openxmlformats.org/officeDocument/2006/relationships" xmlns:p="http://schemas.openxmlformats.org/presentationml/2006/main">
  <p:tag name="NUM" val="1"/>
</p:tagLst>
</file>

<file path=ppt/tags/tag522.xml><?xml version="1.0" encoding="utf-8"?>
<p:tagLst xmlns:a="http://schemas.openxmlformats.org/drawingml/2006/main" xmlns:r="http://schemas.openxmlformats.org/officeDocument/2006/relationships" xmlns:p="http://schemas.openxmlformats.org/presentationml/2006/main">
  <p:tag name="NUM" val="2"/>
</p:tagLst>
</file>

<file path=ppt/tags/tag523.xml><?xml version="1.0" encoding="utf-8"?>
<p:tagLst xmlns:a="http://schemas.openxmlformats.org/drawingml/2006/main" xmlns:r="http://schemas.openxmlformats.org/officeDocument/2006/relationships" xmlns:p="http://schemas.openxmlformats.org/presentationml/2006/main">
  <p:tag name="NUM" val="3"/>
</p:tagLst>
</file>

<file path=ppt/tags/tag524.xml><?xml version="1.0" encoding="utf-8"?>
<p:tagLst xmlns:a="http://schemas.openxmlformats.org/drawingml/2006/main" xmlns:r="http://schemas.openxmlformats.org/officeDocument/2006/relationships" xmlns:p="http://schemas.openxmlformats.org/presentationml/2006/main">
  <p:tag name="NUM" val="4"/>
</p:tagLst>
</file>

<file path=ppt/tags/tag525.xml><?xml version="1.0" encoding="utf-8"?>
<p:tagLst xmlns:a="http://schemas.openxmlformats.org/drawingml/2006/main" xmlns:r="http://schemas.openxmlformats.org/officeDocument/2006/relationships" xmlns:p="http://schemas.openxmlformats.org/presentationml/2006/main">
  <p:tag name="NUM" val="5"/>
</p:tagLst>
</file>

<file path=ppt/tags/tag526.xml><?xml version="1.0" encoding="utf-8"?>
<p:tagLst xmlns:a="http://schemas.openxmlformats.org/drawingml/2006/main" xmlns:r="http://schemas.openxmlformats.org/officeDocument/2006/relationships" xmlns:p="http://schemas.openxmlformats.org/presentationml/2006/main">
  <p:tag name="NUM" val="6"/>
</p:tagLst>
</file>

<file path=ppt/tags/tag527.xml><?xml version="1.0" encoding="utf-8"?>
<p:tagLst xmlns:a="http://schemas.openxmlformats.org/drawingml/2006/main" xmlns:r="http://schemas.openxmlformats.org/officeDocument/2006/relationships" xmlns:p="http://schemas.openxmlformats.org/presentationml/2006/main">
  <p:tag name="NUM" val="7"/>
</p:tagLst>
</file>

<file path=ppt/tags/tag528.xml><?xml version="1.0" encoding="utf-8"?>
<p:tagLst xmlns:a="http://schemas.openxmlformats.org/drawingml/2006/main" xmlns:r="http://schemas.openxmlformats.org/officeDocument/2006/relationships" xmlns:p="http://schemas.openxmlformats.org/presentationml/2006/main">
  <p:tag name="NUM" val="8"/>
</p:tagLst>
</file>

<file path=ppt/tags/tag529.xml><?xml version="1.0" encoding="utf-8"?>
<p:tagLst xmlns:a="http://schemas.openxmlformats.org/drawingml/2006/main" xmlns:r="http://schemas.openxmlformats.org/officeDocument/2006/relationships" xmlns:p="http://schemas.openxmlformats.org/presentationml/2006/main">
  <p:tag name="NUM" val="9"/>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30.xml><?xml version="1.0" encoding="utf-8"?>
<p:tagLst xmlns:a="http://schemas.openxmlformats.org/drawingml/2006/main" xmlns:r="http://schemas.openxmlformats.org/officeDocument/2006/relationships" xmlns:p="http://schemas.openxmlformats.org/presentationml/2006/main">
  <p:tag name="NUM" val="10"/>
</p:tagLst>
</file>

<file path=ppt/tags/tag531.xml><?xml version="1.0" encoding="utf-8"?>
<p:tagLst xmlns:a="http://schemas.openxmlformats.org/drawingml/2006/main" xmlns:r="http://schemas.openxmlformats.org/officeDocument/2006/relationships" xmlns:p="http://schemas.openxmlformats.org/presentationml/2006/main">
  <p:tag name="NUM" val="11"/>
</p:tagLst>
</file>

<file path=ppt/tags/tag532.xml><?xml version="1.0" encoding="utf-8"?>
<p:tagLst xmlns:a="http://schemas.openxmlformats.org/drawingml/2006/main" xmlns:r="http://schemas.openxmlformats.org/officeDocument/2006/relationships" xmlns:p="http://schemas.openxmlformats.org/presentationml/2006/main">
  <p:tag name="NUM" val="1"/>
</p:tagLst>
</file>

<file path=ppt/tags/tag53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6"/>
</p:tagLst>
</file>

<file path=ppt/tags/tag55.xml><?xml version="1.0" encoding="utf-8"?>
<p:tagLst xmlns:a="http://schemas.openxmlformats.org/drawingml/2006/main" xmlns:r="http://schemas.openxmlformats.org/officeDocument/2006/relationships" xmlns:p="http://schemas.openxmlformats.org/presentationml/2006/main">
  <p:tag name="NUM" val="7"/>
</p:tagLst>
</file>

<file path=ppt/tags/tag56.xml><?xml version="1.0" encoding="utf-8"?>
<p:tagLst xmlns:a="http://schemas.openxmlformats.org/drawingml/2006/main" xmlns:r="http://schemas.openxmlformats.org/officeDocument/2006/relationships" xmlns:p="http://schemas.openxmlformats.org/presentationml/2006/main">
  <p:tag name="NUM" val="8"/>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NUM" val="7"/>
</p:tagLst>
</file>

<file path=ppt/tags/tag64.xml><?xml version="1.0" encoding="utf-8"?>
<p:tagLst xmlns:a="http://schemas.openxmlformats.org/drawingml/2006/main" xmlns:r="http://schemas.openxmlformats.org/officeDocument/2006/relationships" xmlns:p="http://schemas.openxmlformats.org/presentationml/2006/main">
  <p:tag name="NUM" val="8"/>
</p:tagLst>
</file>

<file path=ppt/tags/tag65.xml><?xml version="1.0" encoding="utf-8"?>
<p:tagLst xmlns:a="http://schemas.openxmlformats.org/drawingml/2006/main" xmlns:r="http://schemas.openxmlformats.org/officeDocument/2006/relationships" xmlns:p="http://schemas.openxmlformats.org/presentationml/2006/main">
  <p:tag name="NUM" val="9"/>
</p:tagLst>
</file>

<file path=ppt/tags/tag66.xml><?xml version="1.0" encoding="utf-8"?>
<p:tagLst xmlns:a="http://schemas.openxmlformats.org/drawingml/2006/main" xmlns:r="http://schemas.openxmlformats.org/officeDocument/2006/relationships" xmlns:p="http://schemas.openxmlformats.org/presentationml/2006/main">
  <p:tag name="NUM" val="10"/>
</p:tagLst>
</file>

<file path=ppt/tags/tag67.xml><?xml version="1.0" encoding="utf-8"?>
<p:tagLst xmlns:a="http://schemas.openxmlformats.org/drawingml/2006/main" xmlns:r="http://schemas.openxmlformats.org/officeDocument/2006/relationships" xmlns:p="http://schemas.openxmlformats.org/presentationml/2006/main">
  <p:tag name="NUM" val="11"/>
</p:tagLst>
</file>

<file path=ppt/tags/tag68.xml><?xml version="1.0" encoding="utf-8"?>
<p:tagLst xmlns:a="http://schemas.openxmlformats.org/drawingml/2006/main" xmlns:r="http://schemas.openxmlformats.org/officeDocument/2006/relationships" xmlns:p="http://schemas.openxmlformats.org/presentationml/2006/main">
  <p:tag name="NUM" val="12"/>
</p:tagLst>
</file>

<file path=ppt/tags/tag69.xml><?xml version="1.0" encoding="utf-8"?>
<p:tagLst xmlns:a="http://schemas.openxmlformats.org/drawingml/2006/main" xmlns:r="http://schemas.openxmlformats.org/officeDocument/2006/relationships" xmlns:p="http://schemas.openxmlformats.org/presentationml/2006/main">
  <p:tag name="NUM" val="1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4"/>
</p:tagLst>
</file>

<file path=ppt/tags/tag71.xml><?xml version="1.0" encoding="utf-8"?>
<p:tagLst xmlns:a="http://schemas.openxmlformats.org/drawingml/2006/main" xmlns:r="http://schemas.openxmlformats.org/officeDocument/2006/relationships" xmlns:p="http://schemas.openxmlformats.org/presentationml/2006/main">
  <p:tag name="NUM" val="15"/>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5"/>
</p:tagLst>
</file>

<file path=ppt/tags/tag77.xml><?xml version="1.0" encoding="utf-8"?>
<p:tagLst xmlns:a="http://schemas.openxmlformats.org/drawingml/2006/main" xmlns:r="http://schemas.openxmlformats.org/officeDocument/2006/relationships" xmlns:p="http://schemas.openxmlformats.org/presentationml/2006/main">
  <p:tag name="NUM" val="6"/>
</p:tagLst>
</file>

<file path=ppt/tags/tag78.xml><?xml version="1.0" encoding="utf-8"?>
<p:tagLst xmlns:a="http://schemas.openxmlformats.org/drawingml/2006/main" xmlns:r="http://schemas.openxmlformats.org/officeDocument/2006/relationships" xmlns:p="http://schemas.openxmlformats.org/presentationml/2006/main">
  <p:tag name="NUM" val="7"/>
</p:tagLst>
</file>

<file path=ppt/tags/tag79.xml><?xml version="1.0" encoding="utf-8"?>
<p:tagLst xmlns:a="http://schemas.openxmlformats.org/drawingml/2006/main" xmlns:r="http://schemas.openxmlformats.org/officeDocument/2006/relationships" xmlns:p="http://schemas.openxmlformats.org/presentationml/2006/main">
  <p:tag name="NUM" val="8"/>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6"/>
</p:tagLst>
</file>

<file path=ppt/tags/tag86.xml><?xml version="1.0" encoding="utf-8"?>
<p:tagLst xmlns:a="http://schemas.openxmlformats.org/drawingml/2006/main" xmlns:r="http://schemas.openxmlformats.org/officeDocument/2006/relationships" xmlns:p="http://schemas.openxmlformats.org/presentationml/2006/main">
  <p:tag name="NUM" val="7"/>
</p:tagLst>
</file>

<file path=ppt/tags/tag87.xml><?xml version="1.0" encoding="utf-8"?>
<p:tagLst xmlns:a="http://schemas.openxmlformats.org/drawingml/2006/main" xmlns:r="http://schemas.openxmlformats.org/officeDocument/2006/relationships" xmlns:p="http://schemas.openxmlformats.org/presentationml/2006/main">
  <p:tag name="NUM" val="8"/>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ags/tag92.xml><?xml version="1.0" encoding="utf-8"?>
<p:tagLst xmlns:a="http://schemas.openxmlformats.org/drawingml/2006/main" xmlns:r="http://schemas.openxmlformats.org/officeDocument/2006/relationships" xmlns:p="http://schemas.openxmlformats.org/presentationml/2006/main">
  <p:tag name="NUM" val="5"/>
</p:tagLst>
</file>

<file path=ppt/tags/tag93.xml><?xml version="1.0" encoding="utf-8"?>
<p:tagLst xmlns:a="http://schemas.openxmlformats.org/drawingml/2006/main" xmlns:r="http://schemas.openxmlformats.org/officeDocument/2006/relationships" xmlns:p="http://schemas.openxmlformats.org/presentationml/2006/main">
  <p:tag name="NUM" val="6"/>
</p:tagLst>
</file>

<file path=ppt/tags/tag94.xml><?xml version="1.0" encoding="utf-8"?>
<p:tagLst xmlns:a="http://schemas.openxmlformats.org/drawingml/2006/main" xmlns:r="http://schemas.openxmlformats.org/officeDocument/2006/relationships" xmlns:p="http://schemas.openxmlformats.org/presentationml/2006/main">
  <p:tag name="NUM" val="7"/>
</p:tagLst>
</file>

<file path=ppt/tags/tag95.xml><?xml version="1.0" encoding="utf-8"?>
<p:tagLst xmlns:a="http://schemas.openxmlformats.org/drawingml/2006/main" xmlns:r="http://schemas.openxmlformats.org/officeDocument/2006/relationships" xmlns:p="http://schemas.openxmlformats.org/presentationml/2006/main">
  <p:tag name="NUM" val="8"/>
</p:tagLst>
</file>

<file path=ppt/tags/tag96.xml><?xml version="1.0" encoding="utf-8"?>
<p:tagLst xmlns:a="http://schemas.openxmlformats.org/drawingml/2006/main" xmlns:r="http://schemas.openxmlformats.org/officeDocument/2006/relationships" xmlns:p="http://schemas.openxmlformats.org/presentationml/2006/main">
  <p:tag name="NUM" val="9"/>
</p:tagLst>
</file>

<file path=ppt/tags/tag97.xml><?xml version="1.0" encoding="utf-8"?>
<p:tagLst xmlns:a="http://schemas.openxmlformats.org/drawingml/2006/main" xmlns:r="http://schemas.openxmlformats.org/officeDocument/2006/relationships" xmlns:p="http://schemas.openxmlformats.org/presentationml/2006/main">
  <p:tag name="NUM" val="10"/>
</p:tagLst>
</file>

<file path=ppt/tags/tag98.xml><?xml version="1.0" encoding="utf-8"?>
<p:tagLst xmlns:a="http://schemas.openxmlformats.org/drawingml/2006/main" xmlns:r="http://schemas.openxmlformats.org/officeDocument/2006/relationships" xmlns:p="http://schemas.openxmlformats.org/presentationml/2006/main">
  <p:tag name="NUM" val="11"/>
</p:tagLst>
</file>

<file path=ppt/tags/tag99.xml><?xml version="1.0" encoding="utf-8"?>
<p:tagLst xmlns:a="http://schemas.openxmlformats.org/drawingml/2006/main" xmlns:r="http://schemas.openxmlformats.org/officeDocument/2006/relationships" xmlns:p="http://schemas.openxmlformats.org/presentationml/2006/main">
  <p:tag name="NUM" val="12"/>
</p:tagLst>
</file>

<file path=ppt/theme/theme1.xml><?xml version="1.0" encoding="utf-8"?>
<a:theme xmlns:a="http://schemas.openxmlformats.org/drawingml/2006/main" name="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c7689d2d0d44b4e9f97381cc5883e30 xmlns="5106176d-df31-4215-906b-feee93fdf1b0">
      <Terms xmlns="http://schemas.microsoft.com/office/infopath/2007/PartnerControls">
        <TermInfo xmlns="http://schemas.microsoft.com/office/infopath/2007/PartnerControls">
          <TermName xmlns="http://schemas.microsoft.com/office/infopath/2007/PartnerControls">Report</TermName>
          <TermId xmlns="http://schemas.microsoft.com/office/infopath/2007/PartnerControls">61a79811-3147-4ccd-b537-82b82b370d97</TermId>
        </TermInfo>
      </Terms>
    </bc7689d2d0d44b4e9f97381cc5883e30>
    <TaxCatchAll xmlns="5106176d-df31-4215-906b-feee93fdf1b0">
      <Value>9</Value>
    </TaxCatchAll>
    <_DCDateCreated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C1D237B35C0A468455D9C7C662FECC" ma:contentTypeVersion="10" ma:contentTypeDescription="Create a new document." ma:contentTypeScope="" ma:versionID="b0c485bfd4867040bebc2f07a9ef66fd">
  <xsd:schema xmlns:xsd="http://www.w3.org/2001/XMLSchema" xmlns:xs="http://www.w3.org/2001/XMLSchema" xmlns:p="http://schemas.microsoft.com/office/2006/metadata/properties" xmlns:ns2="http://schemas.microsoft.com/sharepoint/v3/fields" xmlns:ns3="5106176d-df31-4215-906b-feee93fdf1b0" targetNamespace="http://schemas.microsoft.com/office/2006/metadata/properties" ma:root="true" ma:fieldsID="f9ac3835ea3d9268fd21401e534c4f89" ns2:_="" ns3:_="">
    <xsd:import namespace="http://schemas.microsoft.com/sharepoint/v3/fields"/>
    <xsd:import namespace="5106176d-df31-4215-906b-feee93fdf1b0"/>
    <xsd:element name="properties">
      <xsd:complexType>
        <xsd:sequence>
          <xsd:element name="documentManagement">
            <xsd:complexType>
              <xsd:all>
                <xsd:element ref="ns2:_DCDateCreated" minOccurs="0"/>
                <xsd:element ref="ns3:bc7689d2d0d44b4e9f97381cc5883e30"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10" nillable="true" ma:displayName="Date Created" ma:description="The date on which this resource was created" ma:format="DateOnly"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106176d-df31-4215-906b-feee93fdf1b0" elementFormDefault="qualified">
    <xsd:import namespace="http://schemas.microsoft.com/office/2006/documentManagement/types"/>
    <xsd:import namespace="http://schemas.microsoft.com/office/infopath/2007/PartnerControls"/>
    <xsd:element name="bc7689d2d0d44b4e9f97381cc5883e30" ma:index="11" ma:taxonomy="true" ma:internalName="bc7689d2d0d44b4e9f97381cc5883e30" ma:taxonomyFieldName="Document_x0020_Type" ma:displayName="Document Type" ma:default="" ma:fieldId="{bc7689d2-d0d4-4b4e-9f97-381cc5883e30}" ma:taxonomyMulti="true" ma:sspId="cee21a0b-3d72-4199-8d41-ab3f8a7999ee" ma:termSetId="db4c85ff-7dce-45b6-913f-7ce403761144" ma:anchorId="00000000-0000-0000-0000-000000000000" ma:open="false" ma:isKeyword="false">
      <xsd:complexType>
        <xsd:sequence>
          <xsd:element ref="pc:Terms" minOccurs="0" maxOccurs="1"/>
        </xsd:sequence>
      </xsd:complexType>
    </xsd:element>
    <xsd:element name="TaxCatchAll" ma:index="12" nillable="true" ma:displayName="Taxonomy Catch All Column" ma:description="" ma:hidden="true" ma:list="{32b17d80-b363-4b7c-a539-83401cb2b584}" ma:internalName="TaxCatchAll" ma:showField="CatchAllData" ma:web="766e237a-0da8-4cae-8733-236122b094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8"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3458A5-AA90-494F-AAA5-245425E51830}">
  <ds:schemaRefs>
    <ds:schemaRef ds:uri="http://schemas.microsoft.com/sharepoint/v3/fields"/>
    <ds:schemaRef ds:uri="http://schemas.microsoft.com/office/2006/documentManagement/types"/>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5106176d-df31-4215-906b-feee93fdf1b0"/>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B06D339-11DD-40E9-BCD8-E501DEE8CD11}">
  <ds:schemaRefs>
    <ds:schemaRef ds:uri="http://schemas.microsoft.com/sharepoint/v3/contenttype/forms"/>
  </ds:schemaRefs>
</ds:datastoreItem>
</file>

<file path=customXml/itemProps3.xml><?xml version="1.0" encoding="utf-8"?>
<ds:datastoreItem xmlns:ds="http://schemas.openxmlformats.org/officeDocument/2006/customXml" ds:itemID="{532823BB-69E4-481C-9FA2-E91DE96559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5106176d-df31-4215-906b-feee93fdf1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Ipsos New Template 2012_version 2007_USER_Public Affairs</Template>
  <TotalTime>46788</TotalTime>
  <Words>7580</Words>
  <Application>Microsoft Office PowerPoint</Application>
  <PresentationFormat>On-screen Show (4:3)</PresentationFormat>
  <Paragraphs>1826</Paragraphs>
  <Slides>66</Slides>
  <Notes>5</Notes>
  <HiddenSlides>0</HiddenSlides>
  <MMClips>0</MMClips>
  <ScaleCrop>false</ScaleCrop>
  <HeadingPairs>
    <vt:vector size="4" baseType="variant">
      <vt:variant>
        <vt:lpstr>Theme</vt:lpstr>
      </vt:variant>
      <vt:variant>
        <vt:i4>8</vt:i4>
      </vt:variant>
      <vt:variant>
        <vt:lpstr>Slide Titles</vt:lpstr>
      </vt:variant>
      <vt:variant>
        <vt:i4>66</vt:i4>
      </vt:variant>
    </vt:vector>
  </HeadingPairs>
  <TitlesOfParts>
    <vt:vector size="74" baseType="lpstr">
      <vt:lpstr>Ipsos Template 2012</vt:lpstr>
      <vt:lpstr>8_blank</vt:lpstr>
      <vt:lpstr>9_blank</vt:lpstr>
      <vt:lpstr>10_blank</vt:lpstr>
      <vt:lpstr>11_blank</vt:lpstr>
      <vt:lpstr>12_blank</vt:lpstr>
      <vt:lpstr>13_blank</vt:lpstr>
      <vt:lpstr>14_blank</vt:lpstr>
      <vt:lpstr>Sondage 2014 auprès des finissants en génie - Rapport national Réalisé par Ipsos Reid pour Ingénieurs Canada</vt:lpstr>
      <vt:lpstr>Table des matières</vt:lpstr>
      <vt:lpstr>Objectifs de recherche</vt:lpstr>
      <vt:lpstr>Méthodologie</vt:lpstr>
      <vt:lpstr>Méthodologie (suite)</vt:lpstr>
      <vt:lpstr>Points saillants</vt:lpstr>
      <vt:lpstr>Points saillants (suite)</vt:lpstr>
      <vt:lpstr>Résumé</vt:lpstr>
      <vt:lpstr>Résumé (suite)</vt:lpstr>
      <vt:lpstr>Résumé (suite)</vt:lpstr>
      <vt:lpstr>Résumé (suite)</vt:lpstr>
      <vt:lpstr>Plans d’avenir</vt:lpstr>
      <vt:lpstr>Plans après l’obtention du diplôme</vt:lpstr>
      <vt:lpstr>Lieu des études supérieures projetées</vt:lpstr>
      <vt:lpstr>Intention de faire carrière en génie </vt:lpstr>
      <vt:lpstr>Raisons de ne pas faire carrière en génie</vt:lpstr>
      <vt:lpstr>Carrière envisagée dans un autre domaine que le génie</vt:lpstr>
      <vt:lpstr>Plans de carrière au début des études</vt:lpstr>
      <vt:lpstr>Intentions de carrière actuelles et antérieures  (parmi les étudiants qui ont l’intention de faire carrière dans le domaine du génie)</vt:lpstr>
      <vt:lpstr>Intentions de carrière actuelles et antérieures  (parmi les étudiants qui n’ont pas l’intention de faire carrière en génie)</vt:lpstr>
      <vt:lpstr>Intention quant à la demande de permis d’exercice</vt:lpstr>
      <vt:lpstr>Intention de faire une demande de permis</vt:lpstr>
      <vt:lpstr>Intention de faire une demande de permis –  Faire carrière en génie </vt:lpstr>
      <vt:lpstr>Intention de faire un jour une demande de permis d’exercice</vt:lpstr>
      <vt:lpstr>Raisons de ne pas faire une demande de permis</vt:lpstr>
      <vt:lpstr>Intérêt après avoir appris qu’il faut un permis (ing.) pour    pouvoir exercer le génie</vt:lpstr>
      <vt:lpstr>Délais quant à la demande de permis</vt:lpstr>
      <vt:lpstr>Raisons de l’attente avant de faire une demande de permis</vt:lpstr>
      <vt:lpstr>Impact de l’exemption des frais de cotisation à titre d’ingénieur stagiaire             sur la probabilité de faire une demande de permis dans les six mois</vt:lpstr>
      <vt:lpstr>Pays envisagé pour la demande de permis</vt:lpstr>
      <vt:lpstr>Province envisagée pour la demande de permis</vt:lpstr>
      <vt:lpstr>Connaissance du permis d’exercice</vt:lpstr>
      <vt:lpstr>Réglementation du génie</vt:lpstr>
      <vt:lpstr> Nécessité du permis au sein de la profession</vt:lpstr>
      <vt:lpstr>Connaissance du permis d’ingénieur et des rôles</vt:lpstr>
      <vt:lpstr>Responsabilités des organisations</vt:lpstr>
      <vt:lpstr>Connaissance des responsabilités des organisations</vt:lpstr>
      <vt:lpstr>Connaissance des ordres provinciaux</vt:lpstr>
      <vt:lpstr>Participation à un atelier ou un séminaire  d’un ordre provincial ou territorial</vt:lpstr>
      <vt:lpstr>Connaissance du programme de membre étudiant de l’ordre provincial/territorial</vt:lpstr>
      <vt:lpstr>Loi sur les ingénieurs</vt:lpstr>
      <vt:lpstr>Loi sur les ingénieurs  </vt:lpstr>
      <vt:lpstr>Loi sur les ingénieurs</vt:lpstr>
      <vt:lpstr>Outil d’orientation de carrière</vt:lpstr>
      <vt:lpstr>Utilité d’un outil d’orientation de carrière au secondaire ou au CÉGEP</vt:lpstr>
      <vt:lpstr>Utilité d’un outil d’orientation de carrière à l’université</vt:lpstr>
      <vt:lpstr>Outil d’orientation de carrière – 2014</vt:lpstr>
      <vt:lpstr>Connaissance du programme Cap sur la carrière</vt:lpstr>
      <vt:lpstr>Données démographiques</vt:lpstr>
      <vt:lpstr>Expérience de travail acquise avant l’obtention du diplôme </vt:lpstr>
      <vt:lpstr>Incitation à faire des études en génie</vt:lpstr>
      <vt:lpstr>Résidence permanente</vt:lpstr>
      <vt:lpstr>Disciplines du génie</vt:lpstr>
      <vt:lpstr>Impact de la participation à un atelier ou un séminaire donné par un ordre provincial ou territorial </vt:lpstr>
      <vt:lpstr>Participation à un atelier ou un séminaire  et intention de faire carrière en génie</vt:lpstr>
      <vt:lpstr>Participation à un atelier ou un séminaire et intention de faire une demande de permis</vt:lpstr>
      <vt:lpstr>Impact de la connaissance de la  Loi sur les ingénieurs </vt:lpstr>
      <vt:lpstr>Connaissance de la Loi sur les ingénieurs  et intention de faire carrière en génie</vt:lpstr>
      <vt:lpstr>Connaissance de la Loi sur les ingénieurs  et intention de faire une demande de permis d’exercice</vt:lpstr>
      <vt:lpstr>Impact de la connaissance du permis d’ingénieur et des rôles</vt:lpstr>
      <vt:lpstr>Connaissance du permis d’ingénieur et des rôles  et intention de faire carrière en génie</vt:lpstr>
      <vt:lpstr>Connaissance du permis d’ingénieur et des rôles  et intention de faire une demande de permis d’exercice</vt:lpstr>
      <vt:lpstr>Impact de la connaissance des responsabilités des organisations</vt:lpstr>
      <vt:lpstr>Connaissance des responsabilités des organisations  et intention de faire carrière dans le domaine du génie</vt:lpstr>
      <vt:lpstr>Connaissance des responsabilités des organisations et intention de faire une demande de permis d’exercice</vt:lpstr>
      <vt:lpstr>PowerPoint Presentation</vt:lpstr>
    </vt:vector>
  </TitlesOfParts>
  <Company>Ipsos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Ana Dursun</dc:creator>
  <cp:lastModifiedBy>Will Meyer</cp:lastModifiedBy>
  <cp:revision>2651</cp:revision>
  <cp:lastPrinted>2014-06-24T13:58:13Z</cp:lastPrinted>
  <dcterms:modified xsi:type="dcterms:W3CDTF">2014-07-18T13:58:01Z</dcterms:modified>
  <cp:category>French</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0x010100BDC1D237B35C0A468455D9C7C662FECC</vt:lpwstr>
  </property>
  <property fmtid="{D5CDD505-2E9C-101B-9397-08002B2CF9AE}" pid="3" name="Document Type">
    <vt:lpwstr>9;#Report|61a79811-3147-4ccd-b537-82b82b370d97</vt:lpwstr>
  </property>
</Properties>
</file>