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02"/>
  </p:notesMasterIdLst>
  <p:handoutMasterIdLst>
    <p:handoutMasterId r:id="rId103"/>
  </p:handoutMasterIdLst>
  <p:sldIdLst>
    <p:sldId id="489" r:id="rId6"/>
    <p:sldId id="608" r:id="rId7"/>
    <p:sldId id="558" r:id="rId8"/>
    <p:sldId id="332" r:id="rId9"/>
    <p:sldId id="607" r:id="rId10"/>
    <p:sldId id="564" r:id="rId11"/>
    <p:sldId id="609" r:id="rId12"/>
    <p:sldId id="333" r:id="rId13"/>
    <p:sldId id="334" r:id="rId14"/>
    <p:sldId id="345" r:id="rId15"/>
    <p:sldId id="335" r:id="rId16"/>
    <p:sldId id="342" r:id="rId17"/>
    <p:sldId id="337" r:id="rId18"/>
    <p:sldId id="338" r:id="rId19"/>
    <p:sldId id="339" r:id="rId20"/>
    <p:sldId id="344" r:id="rId21"/>
    <p:sldId id="264" r:id="rId22"/>
    <p:sldId id="343" r:id="rId23"/>
    <p:sldId id="482" r:id="rId24"/>
    <p:sldId id="487" r:id="rId25"/>
    <p:sldId id="488" r:id="rId26"/>
    <p:sldId id="602" r:id="rId27"/>
    <p:sldId id="490" r:id="rId28"/>
    <p:sldId id="534" r:id="rId29"/>
    <p:sldId id="407" r:id="rId30"/>
    <p:sldId id="408" r:id="rId31"/>
    <p:sldId id="603" r:id="rId32"/>
    <p:sldId id="410" r:id="rId33"/>
    <p:sldId id="606" r:id="rId34"/>
    <p:sldId id="491" r:id="rId35"/>
    <p:sldId id="560" r:id="rId36"/>
    <p:sldId id="610" r:id="rId37"/>
    <p:sldId id="661" r:id="rId38"/>
    <p:sldId id="662" r:id="rId39"/>
    <p:sldId id="514" r:id="rId40"/>
    <p:sldId id="414" r:id="rId41"/>
    <p:sldId id="351" r:id="rId42"/>
    <p:sldId id="604" r:id="rId43"/>
    <p:sldId id="404" r:id="rId44"/>
    <p:sldId id="513" r:id="rId45"/>
    <p:sldId id="462" r:id="rId46"/>
    <p:sldId id="356" r:id="rId47"/>
    <p:sldId id="568" r:id="rId48"/>
    <p:sldId id="402" r:id="rId49"/>
    <p:sldId id="403" r:id="rId50"/>
    <p:sldId id="353" r:id="rId51"/>
    <p:sldId id="396" r:id="rId52"/>
    <p:sldId id="397" r:id="rId53"/>
    <p:sldId id="360" r:id="rId54"/>
    <p:sldId id="512" r:id="rId55"/>
    <p:sldId id="361" r:id="rId56"/>
    <p:sldId id="364" r:id="rId57"/>
    <p:sldId id="405" r:id="rId58"/>
    <p:sldId id="475" r:id="rId59"/>
    <p:sldId id="476" r:id="rId60"/>
    <p:sldId id="477" r:id="rId61"/>
    <p:sldId id="378" r:id="rId62"/>
    <p:sldId id="478" r:id="rId63"/>
    <p:sldId id="366" r:id="rId64"/>
    <p:sldId id="398" r:id="rId65"/>
    <p:sldId id="479" r:id="rId66"/>
    <p:sldId id="480" r:id="rId67"/>
    <p:sldId id="481" r:id="rId68"/>
    <p:sldId id="515" r:id="rId69"/>
    <p:sldId id="573" r:id="rId70"/>
    <p:sldId id="467" r:id="rId71"/>
    <p:sldId id="572" r:id="rId72"/>
    <p:sldId id="298" r:id="rId73"/>
    <p:sldId id="284" r:id="rId74"/>
    <p:sldId id="576" r:id="rId75"/>
    <p:sldId id="577" r:id="rId76"/>
    <p:sldId id="599" r:id="rId77"/>
    <p:sldId id="294" r:id="rId78"/>
    <p:sldId id="563" r:id="rId79"/>
    <p:sldId id="569" r:id="rId80"/>
    <p:sldId id="570" r:id="rId81"/>
    <p:sldId id="571" r:id="rId82"/>
    <p:sldId id="415" r:id="rId83"/>
    <p:sldId id="416" r:id="rId84"/>
    <p:sldId id="418" r:id="rId85"/>
    <p:sldId id="419" r:id="rId86"/>
    <p:sldId id="421" r:id="rId87"/>
    <p:sldId id="423" r:id="rId88"/>
    <p:sldId id="446" r:id="rId89"/>
    <p:sldId id="417" r:id="rId90"/>
    <p:sldId id="444" r:id="rId91"/>
    <p:sldId id="445" r:id="rId92"/>
    <p:sldId id="412" r:id="rId93"/>
    <p:sldId id="518" r:id="rId94"/>
    <p:sldId id="583" r:id="rId95"/>
    <p:sldId id="582" r:id="rId96"/>
    <p:sldId id="585" r:id="rId97"/>
    <p:sldId id="584" r:id="rId98"/>
    <p:sldId id="519" r:id="rId99"/>
    <p:sldId id="470" r:id="rId100"/>
    <p:sldId id="427" r:id="rId101"/>
  </p:sldIdLst>
  <p:sldSz cx="9144000" cy="5143500" type="screen16x9"/>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7B984D-34BC-F8BA-1FA8-24B4E1A943CF}" name="Elise Guest" initials="EG" userId="S::elise.guest@engineerscanada.ca::296cd786-9de7-4d3a-a665-7e7ff39ed36b" providerId="AD"/>
  <p188:author id="{8C28D76A-763D-B013-B61F-5259E40678A1}" name="Lisa Luo" initials="LL" userId="S::lisa.luo@engineerscanada.ca::e5e726cd-f930-4fc8-a0d9-4cc667a1da2f" providerId="AD"/>
  <p188:author id="{08C36A72-A7BA-1A24-D1F0-6BA653AC4015}" name="Mya Warken" initials="MW" userId="S::mya.warken@engineerscanada.ca::f0cb8bc5-a685-4bd4-920f-87ac8a1216a8" providerId="AD"/>
  <p188:author id="{9BF64282-F924-297F-8B49-98718C83548E}" name="Aude Adnot-Serra" initials="AA" userId="S::aude.adnot-serra@engineerscanada.ca::e7d12b93-217f-422f-ae2e-5ac1fc0bde9e" providerId="AD"/>
  <p188:author id="{D1C79B99-DF02-7962-374E-E8D0A1C983E2}" name="Aude Adnot-Serra" initials="AA" userId="S::Aude.Adnot-Serra@engineerscanada.ca::e7d12b93-217f-422f-ae2e-5ac1fc0bde9e" providerId="AD"/>
  <p188:author id="{3BFEB3A5-98EC-5C15-0F82-CE06C15888ED}" name="Lisa Luo" initials="LL" userId="S::Lisa.Luo@engineerscanada.ca::e5e726cd-f930-4fc8-a0d9-4cc667a1da2f" providerId="AD"/>
  <p188:author id="{5B6A59A7-C480-0D87-FF29-8E29895553F9}" name="Roselyne Lampron" initials="RL" userId="S::Roselyne.Lampron@engineerscanada.ca::08a3df2e-eebc-4f7f-b7de-62bb6dd1493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dam Rodrigues" initials="AR" lastIdx="12" clrIdx="0"/>
  <p:cmAuthor id="1" name="Alexander Olivas" initials="AO" lastIdx="32" clrIdx="1"/>
  <p:cmAuthor id="2" name="Mya Warken" initials="MW" lastIdx="14" clrIdx="2">
    <p:extLst>
      <p:ext uri="{19B8F6BF-5375-455C-9EA6-DF929625EA0E}">
        <p15:presenceInfo xmlns:p15="http://schemas.microsoft.com/office/powerpoint/2012/main" userId="S::mya.warken@engineerscanada.ca::f0cb8bc5-a685-4bd4-920f-87ac8a1216a8" providerId="AD"/>
      </p:ext>
    </p:extLst>
  </p:cmAuthor>
  <p:cmAuthor id="3" name="Aude Adnot-Serra" initials="AA" lastIdx="1" clrIdx="3">
    <p:extLst>
      <p:ext uri="{19B8F6BF-5375-455C-9EA6-DF929625EA0E}">
        <p15:presenceInfo xmlns:p15="http://schemas.microsoft.com/office/powerpoint/2012/main" userId="S::aude.adnot-serra@engineerscanada.ca::e7d12b93-217f-422f-ae2e-5ac1fc0bde9e" providerId="AD"/>
      </p:ext>
    </p:extLst>
  </p:cmAuthor>
  <p:cmAuthor id="4" name="Elise Guest" initials="EG" lastIdx="20" clrIdx="4">
    <p:extLst>
      <p:ext uri="{19B8F6BF-5375-455C-9EA6-DF929625EA0E}">
        <p15:presenceInfo xmlns:p15="http://schemas.microsoft.com/office/powerpoint/2012/main" userId="S::elise.guest@engineerscanada.ca::296cd786-9de7-4d3a-a665-7e7ff39ed3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C71"/>
    <a:srgbClr val="9E652E"/>
    <a:srgbClr val="6782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6FC0C1-5CEA-1BF7-BA67-F5F406AD0669}" v="2" dt="2026-10-06T14:35:20.757"/>
    <p1510:client id="{7D1E6CCD-2C26-CBAA-FF3F-080B6802C4FE}" v="17" dt="2026-10-06T15:32:36.778"/>
    <p1510:client id="{A730B81E-6356-4B2C-B672-885EC6290D41}" v="27" dt="2026-10-05T19:55:27.302"/>
    <p1510:client id="{BE597111-F611-4FCB-A9F5-CE8A7AE8E64D}" v="41" dt="2026-10-06T14:13:15.9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openxmlformats.org/officeDocument/2006/relationships/theme" Target="theme/theme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notesMaster" Target="notesMasters/notesMaster1.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handoutMaster" Target="handoutMasters/handoutMaster1.xml"/><Relationship Id="rId108" Type="http://schemas.openxmlformats.org/officeDocument/2006/relationships/tableStyles" Target="tableStyle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microsoft.com/office/2016/11/relationships/changesInfo" Target="changesInfos/changesInfo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microsoft.com/office/2015/10/relationships/revisionInfo" Target="revisionInfo.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de Adnot-Serra" userId="S::aude.adnot-serra@engineerscanada.ca::e7d12b93-217f-422f-ae2e-5ac1fc0bde9e" providerId="AD" clId="Web-{7D1E6CCD-2C26-CBAA-FF3F-080B6802C4FE}"/>
    <pc:docChg chg="modSld">
      <pc:chgData name="Aude Adnot-Serra" userId="S::aude.adnot-serra@engineerscanada.ca::e7d12b93-217f-422f-ae2e-5ac1fc0bde9e" providerId="AD" clId="Web-{7D1E6CCD-2C26-CBAA-FF3F-080B6802C4FE}" dt="2026-10-06T15:32:36.497" v="15" actId="20577"/>
      <pc:docMkLst>
        <pc:docMk/>
      </pc:docMkLst>
      <pc:sldChg chg="modSp">
        <pc:chgData name="Aude Adnot-Serra" userId="S::aude.adnot-serra@engineerscanada.ca::e7d12b93-217f-422f-ae2e-5ac1fc0bde9e" providerId="AD" clId="Web-{7D1E6CCD-2C26-CBAA-FF3F-080B6802C4FE}" dt="2026-10-06T15:32:36.497" v="15" actId="20577"/>
        <pc:sldMkLst>
          <pc:docMk/>
          <pc:sldMk cId="2519736135" sldId="489"/>
        </pc:sldMkLst>
        <pc:spChg chg="mod">
          <ac:chgData name="Aude Adnot-Serra" userId="S::aude.adnot-serra@engineerscanada.ca::e7d12b93-217f-422f-ae2e-5ac1fc0bde9e" providerId="AD" clId="Web-{7D1E6CCD-2C26-CBAA-FF3F-080B6802C4FE}" dt="2026-10-06T15:32:36.497" v="15" actId="20577"/>
          <ac:spMkLst>
            <pc:docMk/>
            <pc:sldMk cId="2519736135" sldId="489"/>
            <ac:spMk id="7" creationId="{3B9F6CD8-3C62-4D58-9026-F37FC4E92B0E}"/>
          </ac:spMkLst>
        </pc:spChg>
      </pc:sldChg>
    </pc:docChg>
  </pc:docChgLst>
  <pc:docChgLst>
    <pc:chgData name="Roselyne Lampron" userId="08a3df2e-eebc-4f7f-b7de-62bb6dd14938" providerId="ADAL" clId="{9E131C12-0B9A-442A-9C80-C81C28206228}"/>
    <pc:docChg chg="undo custSel addSld delSld modSld">
      <pc:chgData name="Roselyne Lampron" userId="08a3df2e-eebc-4f7f-b7de-62bb6dd14938" providerId="ADAL" clId="{9E131C12-0B9A-442A-9C80-C81C28206228}" dt="2026-10-05T19:55:27.302" v="200" actId="20577"/>
      <pc:docMkLst>
        <pc:docMk/>
      </pc:docMkLst>
      <pc:sldChg chg="modNotesTx">
        <pc:chgData name="Roselyne Lampron" userId="08a3df2e-eebc-4f7f-b7de-62bb6dd14938" providerId="ADAL" clId="{9E131C12-0B9A-442A-9C80-C81C28206228}" dt="2026-10-05T18:46:01.052" v="171" actId="20577"/>
        <pc:sldMkLst>
          <pc:docMk/>
          <pc:sldMk cId="1433606184" sldId="264"/>
        </pc:sldMkLst>
      </pc:sldChg>
      <pc:sldChg chg="modSp mod">
        <pc:chgData name="Roselyne Lampron" userId="08a3df2e-eebc-4f7f-b7de-62bb6dd14938" providerId="ADAL" clId="{9E131C12-0B9A-442A-9C80-C81C28206228}" dt="2026-10-05T19:48:15.058" v="189" actId="122"/>
        <pc:sldMkLst>
          <pc:docMk/>
          <pc:sldMk cId="1962361540" sldId="412"/>
        </pc:sldMkLst>
        <pc:spChg chg="mod">
          <ac:chgData name="Roselyne Lampron" userId="08a3df2e-eebc-4f7f-b7de-62bb6dd14938" providerId="ADAL" clId="{9E131C12-0B9A-442A-9C80-C81C28206228}" dt="2026-10-05T19:48:15.058" v="189" actId="122"/>
          <ac:spMkLst>
            <pc:docMk/>
            <pc:sldMk cId="1962361540" sldId="412"/>
            <ac:spMk id="16" creationId="{F4BFB909-42DA-AC76-6140-1DDF8BC74A29}"/>
          </ac:spMkLst>
        </pc:spChg>
        <pc:spChg chg="mod">
          <ac:chgData name="Roselyne Lampron" userId="08a3df2e-eebc-4f7f-b7de-62bb6dd14938" providerId="ADAL" clId="{9E131C12-0B9A-442A-9C80-C81C28206228}" dt="2026-10-05T19:47:56.075" v="182" actId="5793"/>
          <ac:spMkLst>
            <pc:docMk/>
            <pc:sldMk cId="1962361540" sldId="412"/>
            <ac:spMk id="18" creationId="{594CC024-47E1-3B86-C17E-0ACDC6F08A9B}"/>
          </ac:spMkLst>
        </pc:spChg>
      </pc:sldChg>
      <pc:sldChg chg="modNotesTx">
        <pc:chgData name="Roselyne Lampron" userId="08a3df2e-eebc-4f7f-b7de-62bb6dd14938" providerId="ADAL" clId="{9E131C12-0B9A-442A-9C80-C81C28206228}" dt="2026-10-05T18:42:49.378" v="159" actId="20577"/>
        <pc:sldMkLst>
          <pc:docMk/>
          <pc:sldMk cId="507486671" sldId="564"/>
        </pc:sldMkLst>
      </pc:sldChg>
      <pc:sldChg chg="modSp mod">
        <pc:chgData name="Roselyne Lampron" userId="08a3df2e-eebc-4f7f-b7de-62bb6dd14938" providerId="ADAL" clId="{9E131C12-0B9A-442A-9C80-C81C28206228}" dt="2026-10-05T19:55:27.302" v="200" actId="20577"/>
        <pc:sldMkLst>
          <pc:docMk/>
          <pc:sldMk cId="626527870" sldId="609"/>
        </pc:sldMkLst>
        <pc:spChg chg="mod">
          <ac:chgData name="Roselyne Lampron" userId="08a3df2e-eebc-4f7f-b7de-62bb6dd14938" providerId="ADAL" clId="{9E131C12-0B9A-442A-9C80-C81C28206228}" dt="2026-10-05T19:55:27.302" v="200" actId="20577"/>
          <ac:spMkLst>
            <pc:docMk/>
            <pc:sldMk cId="626527870" sldId="609"/>
            <ac:spMk id="3" creationId="{C31A17EA-6B95-9E2D-7ABB-0D9B16A7BF7B}"/>
          </ac:spMkLst>
        </pc:spChg>
      </pc:sldChg>
      <pc:sldChg chg="modSp mod">
        <pc:chgData name="Roselyne Lampron" userId="08a3df2e-eebc-4f7f-b7de-62bb6dd14938" providerId="ADAL" clId="{9E131C12-0B9A-442A-9C80-C81C28206228}" dt="2026-10-05T19:33:49.912" v="176" actId="122"/>
        <pc:sldMkLst>
          <pc:docMk/>
          <pc:sldMk cId="344811521" sldId="662"/>
        </pc:sldMkLst>
        <pc:spChg chg="mod">
          <ac:chgData name="Roselyne Lampron" userId="08a3df2e-eebc-4f7f-b7de-62bb6dd14938" providerId="ADAL" clId="{9E131C12-0B9A-442A-9C80-C81C28206228}" dt="2026-10-05T19:33:49.912" v="176" actId="122"/>
          <ac:spMkLst>
            <pc:docMk/>
            <pc:sldMk cId="344811521" sldId="662"/>
            <ac:spMk id="16" creationId="{F4BFB909-42DA-AC76-6140-1DDF8BC74A29}"/>
          </ac:spMkLst>
        </pc:spChg>
        <pc:spChg chg="mod">
          <ac:chgData name="Roselyne Lampron" userId="08a3df2e-eebc-4f7f-b7de-62bb6dd14938" providerId="ADAL" clId="{9E131C12-0B9A-442A-9C80-C81C28206228}" dt="2026-10-05T19:33:38.803" v="173" actId="5793"/>
          <ac:spMkLst>
            <pc:docMk/>
            <pc:sldMk cId="344811521" sldId="662"/>
            <ac:spMk id="18" creationId="{594CC024-47E1-3B86-C17E-0ACDC6F08A9B}"/>
          </ac:spMkLst>
        </pc:spChg>
      </pc:sldChg>
      <pc:sldChg chg="new del">
        <pc:chgData name="Roselyne Lampron" userId="08a3df2e-eebc-4f7f-b7de-62bb6dd14938" providerId="ADAL" clId="{9E131C12-0B9A-442A-9C80-C81C28206228}" dt="2026-10-05T19:35:00.355" v="178" actId="680"/>
        <pc:sldMkLst>
          <pc:docMk/>
          <pc:sldMk cId="1342115666" sldId="663"/>
        </pc:sldMkLst>
      </pc:sldChg>
    </pc:docChg>
  </pc:docChgLst>
  <pc:docChgLst>
    <pc:chgData name="Aude Adnot-Serra" userId="e7d12b93-217f-422f-ae2e-5ac1fc0bde9e" providerId="ADAL" clId="{D4C7E9B5-C787-485D-848F-19BD0A45099F}"/>
    <pc:docChg chg="custSel addSld delSld modSld">
      <pc:chgData name="Aude Adnot-Serra" userId="e7d12b93-217f-422f-ae2e-5ac1fc0bde9e" providerId="ADAL" clId="{D4C7E9B5-C787-485D-848F-19BD0A45099F}" dt="2026-10-06T14:13:15.980" v="40" actId="47"/>
      <pc:docMkLst>
        <pc:docMk/>
      </pc:docMkLst>
      <pc:sldChg chg="modSp mod">
        <pc:chgData name="Aude Adnot-Serra" userId="e7d12b93-217f-422f-ae2e-5ac1fc0bde9e" providerId="ADAL" clId="{D4C7E9B5-C787-485D-848F-19BD0A45099F}" dt="2026-10-06T14:09:10.746" v="1" actId="34807"/>
        <pc:sldMkLst>
          <pc:docMk/>
          <pc:sldMk cId="211758778" sldId="610"/>
        </pc:sldMkLst>
        <pc:picChg chg="mod modCrop">
          <ac:chgData name="Aude Adnot-Serra" userId="e7d12b93-217f-422f-ae2e-5ac1fc0bde9e" providerId="ADAL" clId="{D4C7E9B5-C787-485D-848F-19BD0A45099F}" dt="2026-10-06T14:09:10.746" v="1" actId="34807"/>
          <ac:picMkLst>
            <pc:docMk/>
            <pc:sldMk cId="211758778" sldId="610"/>
            <ac:picMk id="13" creationId="{02A760B1-0359-9319-F4FF-1BF7E9A6E6DC}"/>
          </ac:picMkLst>
        </pc:picChg>
      </pc:sldChg>
      <pc:sldChg chg="addSp delSp modSp add del mod">
        <pc:chgData name="Aude Adnot-Serra" userId="e7d12b93-217f-422f-ae2e-5ac1fc0bde9e" providerId="ADAL" clId="{D4C7E9B5-C787-485D-848F-19BD0A45099F}" dt="2026-10-06T14:13:15.980" v="40" actId="47"/>
        <pc:sldMkLst>
          <pc:docMk/>
          <pc:sldMk cId="4235677181" sldId="663"/>
        </pc:sldMkLst>
        <pc:spChg chg="mod">
          <ac:chgData name="Aude Adnot-Serra" userId="e7d12b93-217f-422f-ae2e-5ac1fc0bde9e" providerId="ADAL" clId="{D4C7E9B5-C787-485D-848F-19BD0A45099F}" dt="2026-10-06T14:10:10.060" v="10" actId="14100"/>
          <ac:spMkLst>
            <pc:docMk/>
            <pc:sldMk cId="4235677181" sldId="663"/>
            <ac:spMk id="15" creationId="{2018C18C-0E49-64B4-888C-A28D37B8E4AA}"/>
          </ac:spMkLst>
        </pc:spChg>
        <pc:spChg chg="del">
          <ac:chgData name="Aude Adnot-Serra" userId="e7d12b93-217f-422f-ae2e-5ac1fc0bde9e" providerId="ADAL" clId="{D4C7E9B5-C787-485D-848F-19BD0A45099F}" dt="2026-10-06T14:09:50.952" v="4" actId="478"/>
          <ac:spMkLst>
            <pc:docMk/>
            <pc:sldMk cId="4235677181" sldId="663"/>
            <ac:spMk id="16" creationId="{EADECBB1-AEFA-F787-9C27-8E962743BB8F}"/>
          </ac:spMkLst>
        </pc:spChg>
        <pc:spChg chg="del">
          <ac:chgData name="Aude Adnot-Serra" userId="e7d12b93-217f-422f-ae2e-5ac1fc0bde9e" providerId="ADAL" clId="{D4C7E9B5-C787-485D-848F-19BD0A45099F}" dt="2026-10-06T14:09:49.970" v="3" actId="478"/>
          <ac:spMkLst>
            <pc:docMk/>
            <pc:sldMk cId="4235677181" sldId="663"/>
            <ac:spMk id="18" creationId="{E0378149-02A4-2316-281B-E411BAF66BC6}"/>
          </ac:spMkLst>
        </pc:spChg>
        <pc:picChg chg="mod">
          <ac:chgData name="Aude Adnot-Serra" userId="e7d12b93-217f-422f-ae2e-5ac1fc0bde9e" providerId="ADAL" clId="{D4C7E9B5-C787-485D-848F-19BD0A45099F}" dt="2026-10-06T14:12:49.280" v="38" actId="1076"/>
          <ac:picMkLst>
            <pc:docMk/>
            <pc:sldMk cId="4235677181" sldId="663"/>
            <ac:picMk id="7" creationId="{056E731C-007F-A97E-F73F-6FE3AA090055}"/>
          </ac:picMkLst>
        </pc:picChg>
        <pc:cxnChg chg="add mod">
          <ac:chgData name="Aude Adnot-Serra" userId="e7d12b93-217f-422f-ae2e-5ac1fc0bde9e" providerId="ADAL" clId="{D4C7E9B5-C787-485D-848F-19BD0A45099F}" dt="2026-10-06T14:13:03.587" v="39" actId="14100"/>
          <ac:cxnSpMkLst>
            <pc:docMk/>
            <pc:sldMk cId="4235677181" sldId="663"/>
            <ac:cxnSpMk id="5" creationId="{52973204-AA20-0C9E-3B06-FBC3017306F4}"/>
          </ac:cxnSpMkLst>
        </pc:cxnChg>
        <pc:cxnChg chg="add del mod">
          <ac:chgData name="Aude Adnot-Serra" userId="e7d12b93-217f-422f-ae2e-5ac1fc0bde9e" providerId="ADAL" clId="{D4C7E9B5-C787-485D-848F-19BD0A45099F}" dt="2026-10-06T14:11:47.979" v="23" actId="478"/>
          <ac:cxnSpMkLst>
            <pc:docMk/>
            <pc:sldMk cId="4235677181" sldId="663"/>
            <ac:cxnSpMk id="6" creationId="{9ED89598-8266-C02A-8CCD-79102E1A6C1A}"/>
          </ac:cxnSpMkLst>
        </pc:cxnChg>
        <pc:cxnChg chg="del">
          <ac:chgData name="Aude Adnot-Serra" userId="e7d12b93-217f-422f-ae2e-5ac1fc0bde9e" providerId="ADAL" clId="{D4C7E9B5-C787-485D-848F-19BD0A45099F}" dt="2026-10-06T14:09:53.420" v="6" actId="478"/>
          <ac:cxnSpMkLst>
            <pc:docMk/>
            <pc:sldMk cId="4235677181" sldId="663"/>
            <ac:cxnSpMk id="10" creationId="{3FF3C010-F61E-4F35-63DE-B8FD41224A38}"/>
          </ac:cxnSpMkLst>
        </pc:cxnChg>
        <pc:cxnChg chg="del">
          <ac:chgData name="Aude Adnot-Serra" userId="e7d12b93-217f-422f-ae2e-5ac1fc0bde9e" providerId="ADAL" clId="{D4C7E9B5-C787-485D-848F-19BD0A45099F}" dt="2026-10-06T14:09:52.564" v="5" actId="478"/>
          <ac:cxnSpMkLst>
            <pc:docMk/>
            <pc:sldMk cId="4235677181" sldId="663"/>
            <ac:cxnSpMk id="12" creationId="{71DCD12C-DE03-85A4-04F8-E48A10F35793}"/>
          </ac:cxnSpMkLst>
        </pc:cxnChg>
        <pc:cxnChg chg="add mod">
          <ac:chgData name="Aude Adnot-Serra" userId="e7d12b93-217f-422f-ae2e-5ac1fc0bde9e" providerId="ADAL" clId="{D4C7E9B5-C787-485D-848F-19BD0A45099F}" dt="2026-10-06T14:12:23.703" v="32" actId="14100"/>
          <ac:cxnSpMkLst>
            <pc:docMk/>
            <pc:sldMk cId="4235677181" sldId="663"/>
            <ac:cxnSpMk id="19" creationId="{492F4809-AB36-500F-6B77-A77FFDE9E876}"/>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825AAB-280B-440F-85E2-0DE6F0283FD2}" type="doc">
      <dgm:prSet loTypeId="urn:microsoft.com/office/officeart/2005/8/layout/funnel1" loCatId="process" qsTypeId="urn:microsoft.com/office/officeart/2005/8/quickstyle/simple1#2" qsCatId="simple" csTypeId="urn:microsoft.com/office/officeart/2005/8/colors/accent1_2#4" csCatId="accent1" phldr="1"/>
      <dgm:spPr/>
      <dgm:t>
        <a:bodyPr/>
        <a:lstStyle/>
        <a:p>
          <a:endParaRPr lang="en-US"/>
        </a:p>
      </dgm:t>
    </dgm:pt>
    <dgm:pt modelId="{6F1D937F-3073-42A6-8B6D-FCC2FA2DC890}">
      <dgm:prSet phldrT="[Text]"/>
      <dgm:spPr/>
      <dgm:t>
        <a:bodyPr/>
        <a:lstStyle/>
        <a:p>
          <a:r>
            <a:rPr lang="en-US"/>
            <a:t>Paper review</a:t>
          </a:r>
        </a:p>
      </dgm:t>
    </dgm:pt>
    <dgm:pt modelId="{AE6F9554-3A8F-45AC-94E1-3962FAECBE90}" type="parTrans" cxnId="{71ECFDF0-1620-4319-95D1-74FCF8BCCE23}">
      <dgm:prSet/>
      <dgm:spPr/>
      <dgm:t>
        <a:bodyPr/>
        <a:lstStyle/>
        <a:p>
          <a:endParaRPr lang="en-US"/>
        </a:p>
      </dgm:t>
    </dgm:pt>
    <dgm:pt modelId="{02646FE6-724A-4D96-9DBA-535BA61CADA3}" type="sibTrans" cxnId="{71ECFDF0-1620-4319-95D1-74FCF8BCCE23}">
      <dgm:prSet/>
      <dgm:spPr/>
      <dgm:t>
        <a:bodyPr/>
        <a:lstStyle/>
        <a:p>
          <a:endParaRPr lang="en-US"/>
        </a:p>
      </dgm:t>
    </dgm:pt>
    <dgm:pt modelId="{0CDBC704-1A3A-4DEE-8528-77D8B6A38825}">
      <dgm:prSet phldrT="[Text]"/>
      <dgm:spPr/>
      <dgm:t>
        <a:bodyPr/>
        <a:lstStyle/>
        <a:p>
          <a:r>
            <a:rPr lang="en-US"/>
            <a:t>Visit</a:t>
          </a:r>
        </a:p>
      </dgm:t>
    </dgm:pt>
    <dgm:pt modelId="{ED52BFDC-011C-4134-A32E-00387639D9D7}" type="parTrans" cxnId="{1604D6DC-E820-48EB-93A8-40067EC947B4}">
      <dgm:prSet/>
      <dgm:spPr/>
      <dgm:t>
        <a:bodyPr/>
        <a:lstStyle/>
        <a:p>
          <a:endParaRPr lang="en-US"/>
        </a:p>
      </dgm:t>
    </dgm:pt>
    <dgm:pt modelId="{C8A65765-CD5F-484C-B721-DAD98E73E794}" type="sibTrans" cxnId="{1604D6DC-E820-48EB-93A8-40067EC947B4}">
      <dgm:prSet/>
      <dgm:spPr/>
      <dgm:t>
        <a:bodyPr/>
        <a:lstStyle/>
        <a:p>
          <a:endParaRPr lang="en-US"/>
        </a:p>
      </dgm:t>
    </dgm:pt>
    <dgm:pt modelId="{DDD711A1-7289-4B66-985F-7FC4A91A960B}">
      <dgm:prSet phldrT="[Text]"/>
      <dgm:spPr/>
      <dgm:t>
        <a:bodyPr/>
        <a:lstStyle/>
        <a:p>
          <a:r>
            <a:rPr lang="en-US"/>
            <a:t>Report</a:t>
          </a:r>
        </a:p>
      </dgm:t>
    </dgm:pt>
    <dgm:pt modelId="{BEF1C633-44E4-4F83-80EE-94090CBDE2A3}" type="parTrans" cxnId="{144A6964-D29B-4B42-934A-0F41EF6FFC3F}">
      <dgm:prSet/>
      <dgm:spPr/>
      <dgm:t>
        <a:bodyPr/>
        <a:lstStyle/>
        <a:p>
          <a:endParaRPr lang="en-US"/>
        </a:p>
      </dgm:t>
    </dgm:pt>
    <dgm:pt modelId="{A39BC752-E04C-4629-A72A-7458C8FF56C4}" type="sibTrans" cxnId="{144A6964-D29B-4B42-934A-0F41EF6FFC3F}">
      <dgm:prSet/>
      <dgm:spPr/>
      <dgm:t>
        <a:bodyPr/>
        <a:lstStyle/>
        <a:p>
          <a:endParaRPr lang="en-US"/>
        </a:p>
      </dgm:t>
    </dgm:pt>
    <dgm:pt modelId="{47D87442-8E80-49C9-BC58-1C0F763416C6}">
      <dgm:prSet phldrT="[Text]" custT="1"/>
      <dgm:spPr/>
      <dgm:t>
        <a:bodyPr/>
        <a:lstStyle/>
        <a:p>
          <a:pPr>
            <a:lnSpc>
              <a:spcPct val="100000"/>
            </a:lnSpc>
            <a:spcAft>
              <a:spcPts val="0"/>
            </a:spcAft>
          </a:pPr>
          <a:endParaRPr lang="en-US" sz="1800" b="0">
            <a:solidFill>
              <a:srgbClr val="003C71"/>
            </a:solidFill>
          </a:endParaRPr>
        </a:p>
        <a:p>
          <a:pPr>
            <a:lnSpc>
              <a:spcPct val="100000"/>
            </a:lnSpc>
            <a:spcAft>
              <a:spcPts val="0"/>
            </a:spcAft>
          </a:pPr>
          <a:endParaRPr lang="en-US" sz="1800" b="0">
            <a:solidFill>
              <a:srgbClr val="003C71"/>
            </a:solidFill>
          </a:endParaRPr>
        </a:p>
        <a:p>
          <a:pPr>
            <a:lnSpc>
              <a:spcPct val="100000"/>
            </a:lnSpc>
            <a:spcAft>
              <a:spcPts val="0"/>
            </a:spcAft>
          </a:pPr>
          <a:endParaRPr lang="en-US" sz="1800" b="0">
            <a:solidFill>
              <a:srgbClr val="003C71"/>
            </a:solidFill>
          </a:endParaRPr>
        </a:p>
        <a:p>
          <a:pPr>
            <a:lnSpc>
              <a:spcPct val="100000"/>
            </a:lnSpc>
            <a:spcAft>
              <a:spcPts val="0"/>
            </a:spcAft>
          </a:pPr>
          <a:endParaRPr lang="en-US" sz="1800" b="0">
            <a:solidFill>
              <a:srgbClr val="003C71"/>
            </a:solidFill>
          </a:endParaRPr>
        </a:p>
        <a:p>
          <a:pPr>
            <a:lnSpc>
              <a:spcPct val="100000"/>
            </a:lnSpc>
            <a:spcAft>
              <a:spcPts val="0"/>
            </a:spcAft>
          </a:pPr>
          <a:endParaRPr lang="en-US" sz="1800" b="0">
            <a:solidFill>
              <a:srgbClr val="003C71"/>
            </a:solidFill>
          </a:endParaRPr>
        </a:p>
        <a:p>
          <a:pPr>
            <a:lnSpc>
              <a:spcPct val="100000"/>
            </a:lnSpc>
            <a:spcAft>
              <a:spcPts val="0"/>
            </a:spcAft>
          </a:pPr>
          <a:endParaRPr lang="en-US" sz="1800" b="0">
            <a:solidFill>
              <a:srgbClr val="003C71"/>
            </a:solidFill>
          </a:endParaRPr>
        </a:p>
        <a:p>
          <a:pPr>
            <a:lnSpc>
              <a:spcPct val="100000"/>
            </a:lnSpc>
            <a:spcAft>
              <a:spcPts val="0"/>
            </a:spcAft>
          </a:pPr>
          <a:r>
            <a:rPr lang="en-US" sz="1800" b="0">
              <a:solidFill>
                <a:srgbClr val="003C71"/>
              </a:solidFill>
            </a:rPr>
            <a:t>CEAB </a:t>
          </a:r>
        </a:p>
        <a:p>
          <a:pPr>
            <a:lnSpc>
              <a:spcPct val="100000"/>
            </a:lnSpc>
            <a:spcAft>
              <a:spcPts val="0"/>
            </a:spcAft>
          </a:pPr>
          <a:r>
            <a:rPr lang="en-US" sz="1800" b="0">
              <a:solidFill>
                <a:srgbClr val="003C71"/>
              </a:solidFill>
            </a:rPr>
            <a:t>accreditation decision</a:t>
          </a:r>
        </a:p>
      </dgm:t>
    </dgm:pt>
    <dgm:pt modelId="{11502D7A-61D6-42E1-867D-741A845496C3}" type="parTrans" cxnId="{FD611A21-5F26-41BF-9BFF-C2492434CE24}">
      <dgm:prSet/>
      <dgm:spPr/>
      <dgm:t>
        <a:bodyPr/>
        <a:lstStyle/>
        <a:p>
          <a:endParaRPr lang="en-US"/>
        </a:p>
      </dgm:t>
    </dgm:pt>
    <dgm:pt modelId="{627A979F-6E10-4169-B126-23F03BC0F496}" type="sibTrans" cxnId="{FD611A21-5F26-41BF-9BFF-C2492434CE24}">
      <dgm:prSet/>
      <dgm:spPr/>
      <dgm:t>
        <a:bodyPr/>
        <a:lstStyle/>
        <a:p>
          <a:endParaRPr lang="en-US"/>
        </a:p>
      </dgm:t>
    </dgm:pt>
    <dgm:pt modelId="{E2BB9C02-A5D4-4F1B-B749-A4590F78904C}">
      <dgm:prSet phldrT="[Text]" custScaleX="126938"/>
      <dgm:spPr/>
      <dgm:t>
        <a:bodyPr/>
        <a:lstStyle/>
        <a:p>
          <a:endParaRPr lang="en-US"/>
        </a:p>
      </dgm:t>
    </dgm:pt>
    <dgm:pt modelId="{B76D7CEB-D253-4584-85F8-0A3CE58C61FA}" type="parTrans" cxnId="{4063DC70-11EB-4E50-8E41-D2E51935DDC9}">
      <dgm:prSet/>
      <dgm:spPr/>
      <dgm:t>
        <a:bodyPr/>
        <a:lstStyle/>
        <a:p>
          <a:endParaRPr lang="en-US"/>
        </a:p>
      </dgm:t>
    </dgm:pt>
    <dgm:pt modelId="{49B268E7-4198-41FE-BA46-2B2A35180C72}" type="sibTrans" cxnId="{4063DC70-11EB-4E50-8E41-D2E51935DDC9}">
      <dgm:prSet/>
      <dgm:spPr/>
      <dgm:t>
        <a:bodyPr/>
        <a:lstStyle/>
        <a:p>
          <a:endParaRPr lang="en-US"/>
        </a:p>
      </dgm:t>
    </dgm:pt>
    <dgm:pt modelId="{DC65F45A-8ED2-408A-965F-EE12BC5CD11F}" type="pres">
      <dgm:prSet presAssocID="{F4825AAB-280B-440F-85E2-0DE6F0283FD2}" presName="Name0" presStyleCnt="0">
        <dgm:presLayoutVars>
          <dgm:chMax val="4"/>
          <dgm:resizeHandles val="exact"/>
        </dgm:presLayoutVars>
      </dgm:prSet>
      <dgm:spPr/>
    </dgm:pt>
    <dgm:pt modelId="{C300D126-BAA1-4390-9DD7-12683E7C50BA}" type="pres">
      <dgm:prSet presAssocID="{F4825AAB-280B-440F-85E2-0DE6F0283FD2}" presName="ellipse" presStyleLbl="trBgShp" presStyleIdx="0" presStyleCnt="1"/>
      <dgm:spPr/>
    </dgm:pt>
    <dgm:pt modelId="{7271E4CF-2B16-44F8-9635-97905CFE1F57}" type="pres">
      <dgm:prSet presAssocID="{F4825AAB-280B-440F-85E2-0DE6F0283FD2}" presName="arrow1" presStyleLbl="fgShp" presStyleIdx="0" presStyleCnt="1"/>
      <dgm:spPr/>
    </dgm:pt>
    <dgm:pt modelId="{19281B50-6DD4-4F71-A65A-3D8B556DD9CB}" type="pres">
      <dgm:prSet presAssocID="{F4825AAB-280B-440F-85E2-0DE6F0283FD2}" presName="rectangle" presStyleLbl="revTx" presStyleIdx="0" presStyleCnt="1" custScaleX="159212" custLinFactNeighborY="26200">
        <dgm:presLayoutVars>
          <dgm:bulletEnabled val="1"/>
        </dgm:presLayoutVars>
      </dgm:prSet>
      <dgm:spPr/>
    </dgm:pt>
    <dgm:pt modelId="{3F73C24C-2154-44AF-97DA-03C017AAA813}" type="pres">
      <dgm:prSet presAssocID="{0CDBC704-1A3A-4DEE-8528-77D8B6A38825}" presName="item1" presStyleLbl="node1" presStyleIdx="0" presStyleCnt="3">
        <dgm:presLayoutVars>
          <dgm:bulletEnabled val="1"/>
        </dgm:presLayoutVars>
      </dgm:prSet>
      <dgm:spPr/>
    </dgm:pt>
    <dgm:pt modelId="{BD3DEE1C-0B95-46C6-8552-455EF75097C7}" type="pres">
      <dgm:prSet presAssocID="{DDD711A1-7289-4B66-985F-7FC4A91A960B}" presName="item2" presStyleLbl="node1" presStyleIdx="1" presStyleCnt="3">
        <dgm:presLayoutVars>
          <dgm:bulletEnabled val="1"/>
        </dgm:presLayoutVars>
      </dgm:prSet>
      <dgm:spPr/>
    </dgm:pt>
    <dgm:pt modelId="{6C8DB2E7-E018-4665-A26D-D65A79CDD342}" type="pres">
      <dgm:prSet presAssocID="{47D87442-8E80-49C9-BC58-1C0F763416C6}" presName="item3" presStyleLbl="node1" presStyleIdx="2" presStyleCnt="3">
        <dgm:presLayoutVars>
          <dgm:bulletEnabled val="1"/>
        </dgm:presLayoutVars>
      </dgm:prSet>
      <dgm:spPr/>
    </dgm:pt>
    <dgm:pt modelId="{F14762E7-D0D4-4D60-B8E2-E88F754B07DB}" type="pres">
      <dgm:prSet presAssocID="{F4825AAB-280B-440F-85E2-0DE6F0283FD2}" presName="funnel" presStyleLbl="trAlignAcc1" presStyleIdx="0" presStyleCnt="1"/>
      <dgm:spPr/>
    </dgm:pt>
  </dgm:ptLst>
  <dgm:cxnLst>
    <dgm:cxn modelId="{FD611A21-5F26-41BF-9BFF-C2492434CE24}" srcId="{F4825AAB-280B-440F-85E2-0DE6F0283FD2}" destId="{47D87442-8E80-49C9-BC58-1C0F763416C6}" srcOrd="3" destOrd="0" parTransId="{11502D7A-61D6-42E1-867D-741A845496C3}" sibTransId="{627A979F-6E10-4169-B126-23F03BC0F496}"/>
    <dgm:cxn modelId="{144A6964-D29B-4B42-934A-0F41EF6FFC3F}" srcId="{F4825AAB-280B-440F-85E2-0DE6F0283FD2}" destId="{DDD711A1-7289-4B66-985F-7FC4A91A960B}" srcOrd="2" destOrd="0" parTransId="{BEF1C633-44E4-4F83-80EE-94090CBDE2A3}" sibTransId="{A39BC752-E04C-4629-A72A-7458C8FF56C4}"/>
    <dgm:cxn modelId="{1DD8D645-879B-45CC-A40F-1CB42BC83C7D}" type="presOf" srcId="{0CDBC704-1A3A-4DEE-8528-77D8B6A38825}" destId="{BD3DEE1C-0B95-46C6-8552-455EF75097C7}" srcOrd="0" destOrd="0" presId="urn:microsoft.com/office/officeart/2005/8/layout/funnel1"/>
    <dgm:cxn modelId="{AA583A49-77F1-4FE6-B5F1-92D83968D5BA}" type="presOf" srcId="{F4825AAB-280B-440F-85E2-0DE6F0283FD2}" destId="{DC65F45A-8ED2-408A-965F-EE12BC5CD11F}" srcOrd="0" destOrd="0" presId="urn:microsoft.com/office/officeart/2005/8/layout/funnel1"/>
    <dgm:cxn modelId="{4063DC70-11EB-4E50-8E41-D2E51935DDC9}" srcId="{F4825AAB-280B-440F-85E2-0DE6F0283FD2}" destId="{E2BB9C02-A5D4-4F1B-B749-A4590F78904C}" srcOrd="4" destOrd="0" parTransId="{B76D7CEB-D253-4584-85F8-0A3CE58C61FA}" sibTransId="{49B268E7-4198-41FE-BA46-2B2A35180C72}"/>
    <dgm:cxn modelId="{C90381B8-EC02-4866-8EC3-3D96BBF637EE}" type="presOf" srcId="{6F1D937F-3073-42A6-8B6D-FCC2FA2DC890}" destId="{6C8DB2E7-E018-4665-A26D-D65A79CDD342}" srcOrd="0" destOrd="0" presId="urn:microsoft.com/office/officeart/2005/8/layout/funnel1"/>
    <dgm:cxn modelId="{EC43C9BD-4B42-4D17-913E-E63D2BF0C8DB}" type="presOf" srcId="{DDD711A1-7289-4B66-985F-7FC4A91A960B}" destId="{3F73C24C-2154-44AF-97DA-03C017AAA813}" srcOrd="0" destOrd="0" presId="urn:microsoft.com/office/officeart/2005/8/layout/funnel1"/>
    <dgm:cxn modelId="{1604D6DC-E820-48EB-93A8-40067EC947B4}" srcId="{F4825AAB-280B-440F-85E2-0DE6F0283FD2}" destId="{0CDBC704-1A3A-4DEE-8528-77D8B6A38825}" srcOrd="1" destOrd="0" parTransId="{ED52BFDC-011C-4134-A32E-00387639D9D7}" sibTransId="{C8A65765-CD5F-484C-B721-DAD98E73E794}"/>
    <dgm:cxn modelId="{D2270CE9-A0A6-4780-B9CB-DA55849607C8}" type="presOf" srcId="{47D87442-8E80-49C9-BC58-1C0F763416C6}" destId="{19281B50-6DD4-4F71-A65A-3D8B556DD9CB}" srcOrd="0" destOrd="0" presId="urn:microsoft.com/office/officeart/2005/8/layout/funnel1"/>
    <dgm:cxn modelId="{71ECFDF0-1620-4319-95D1-74FCF8BCCE23}" srcId="{F4825AAB-280B-440F-85E2-0DE6F0283FD2}" destId="{6F1D937F-3073-42A6-8B6D-FCC2FA2DC890}" srcOrd="0" destOrd="0" parTransId="{AE6F9554-3A8F-45AC-94E1-3962FAECBE90}" sibTransId="{02646FE6-724A-4D96-9DBA-535BA61CADA3}"/>
    <dgm:cxn modelId="{0C162146-C1C5-4C42-B69B-AEC9DEAFC429}" type="presParOf" srcId="{DC65F45A-8ED2-408A-965F-EE12BC5CD11F}" destId="{C300D126-BAA1-4390-9DD7-12683E7C50BA}" srcOrd="0" destOrd="0" presId="urn:microsoft.com/office/officeart/2005/8/layout/funnel1"/>
    <dgm:cxn modelId="{1498273F-7F00-49E9-B2DE-3230E5206FBE}" type="presParOf" srcId="{DC65F45A-8ED2-408A-965F-EE12BC5CD11F}" destId="{7271E4CF-2B16-44F8-9635-97905CFE1F57}" srcOrd="1" destOrd="0" presId="urn:microsoft.com/office/officeart/2005/8/layout/funnel1"/>
    <dgm:cxn modelId="{D3988A9D-C01A-462A-98C4-1833A12D6A12}" type="presParOf" srcId="{DC65F45A-8ED2-408A-965F-EE12BC5CD11F}" destId="{19281B50-6DD4-4F71-A65A-3D8B556DD9CB}" srcOrd="2" destOrd="0" presId="urn:microsoft.com/office/officeart/2005/8/layout/funnel1"/>
    <dgm:cxn modelId="{FD740342-4E3D-4DE2-8A5A-E2D9E4B90CD0}" type="presParOf" srcId="{DC65F45A-8ED2-408A-965F-EE12BC5CD11F}" destId="{3F73C24C-2154-44AF-97DA-03C017AAA813}" srcOrd="3" destOrd="0" presId="urn:microsoft.com/office/officeart/2005/8/layout/funnel1"/>
    <dgm:cxn modelId="{C3BB7E31-5164-4AC2-B834-5AF43B448673}" type="presParOf" srcId="{DC65F45A-8ED2-408A-965F-EE12BC5CD11F}" destId="{BD3DEE1C-0B95-46C6-8552-455EF75097C7}" srcOrd="4" destOrd="0" presId="urn:microsoft.com/office/officeart/2005/8/layout/funnel1"/>
    <dgm:cxn modelId="{C45739AD-D5D7-4A2B-9626-E1A057C349C1}" type="presParOf" srcId="{DC65F45A-8ED2-408A-965F-EE12BC5CD11F}" destId="{6C8DB2E7-E018-4665-A26D-D65A79CDD342}" srcOrd="5" destOrd="0" presId="urn:microsoft.com/office/officeart/2005/8/layout/funnel1"/>
    <dgm:cxn modelId="{98EC6D00-4F68-4ED1-94C8-8347F682D04C}" type="presParOf" srcId="{DC65F45A-8ED2-408A-965F-EE12BC5CD11F}" destId="{F14762E7-D0D4-4D60-B8E2-E88F754B07DB}" srcOrd="6" destOrd="0" presId="urn:microsoft.com/office/officeart/2005/8/layout/funne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6ABCED-4B24-48DF-8ACD-35EF37C73DF7}" type="doc">
      <dgm:prSet loTypeId="urn:microsoft.com/office/officeart/2005/8/layout/cycle1" loCatId="cycle" qsTypeId="urn:microsoft.com/office/officeart/2005/8/quickstyle/3d1#3" qsCatId="3D" csTypeId="urn:microsoft.com/office/officeart/2005/8/colors/accent1_2#5" csCatId="accent1" phldr="1"/>
      <dgm:spPr/>
    </dgm:pt>
    <dgm:pt modelId="{845EEE4A-27BE-417C-B4E0-5A2FFC51294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Program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outcomes evaluated</a:t>
          </a:r>
        </a:p>
      </dgm:t>
    </dgm:pt>
    <dgm:pt modelId="{A67CA5C9-401C-45EC-89E7-2BDC667DE92B}" type="parTrans" cxnId="{0484B995-3730-4D51-A452-CC1623A1B879}">
      <dgm:prSet/>
      <dgm:spPr/>
      <dgm:t>
        <a:bodyPr/>
        <a:lstStyle/>
        <a:p>
          <a:endParaRPr lang="en-CA"/>
        </a:p>
      </dgm:t>
    </dgm:pt>
    <dgm:pt modelId="{1A55FC62-0038-46D9-802C-53CC2368A564}" type="sibTrans" cxnId="{0484B995-3730-4D51-A452-CC1623A1B879}">
      <dgm:prSet/>
      <dgm:spPr/>
      <dgm:t>
        <a:bodyPr/>
        <a:lstStyle/>
        <a:p>
          <a:endParaRPr lang="en-CA"/>
        </a:p>
      </dgm:t>
    </dgm:pt>
    <dgm:pt modelId="{370EAB79-A373-4F18-B038-060E828D981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Changes planned (curriculum, courses, performance metrics, etc.)</a:t>
          </a:r>
        </a:p>
      </dgm:t>
    </dgm:pt>
    <dgm:pt modelId="{FAB0DD00-68C9-45B2-8B0F-ED473EDFC3A0}" type="parTrans" cxnId="{53249523-6DD6-4BCF-974E-2AF7439E9F4F}">
      <dgm:prSet/>
      <dgm:spPr/>
      <dgm:t>
        <a:bodyPr/>
        <a:lstStyle/>
        <a:p>
          <a:endParaRPr lang="en-CA"/>
        </a:p>
      </dgm:t>
    </dgm:pt>
    <dgm:pt modelId="{B86ADAA0-774D-4AEA-A2E6-6C693165D544}" type="sibTrans" cxnId="{53249523-6DD6-4BCF-974E-2AF7439E9F4F}">
      <dgm:prSet/>
      <dgm:spPr/>
      <dgm:t>
        <a:bodyPr/>
        <a:lstStyle/>
        <a:p>
          <a:endParaRPr lang="en-CA"/>
        </a:p>
      </dgm:t>
    </dgm:pt>
    <dgm:pt modelId="{4435B3CC-AD38-4BA1-B047-965CCA36D06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Changes implemented</a:t>
          </a:r>
        </a:p>
      </dgm:t>
    </dgm:pt>
    <dgm:pt modelId="{7F1614E1-B595-4C2C-8F98-9F10E38C4707}" type="parTrans" cxnId="{8EF27CF6-8F1A-49F1-BEA0-FDEC8C5A211D}">
      <dgm:prSet/>
      <dgm:spPr/>
      <dgm:t>
        <a:bodyPr/>
        <a:lstStyle/>
        <a:p>
          <a:endParaRPr lang="en-CA"/>
        </a:p>
      </dgm:t>
    </dgm:pt>
    <dgm:pt modelId="{F6AF19AF-9C1B-4D15-B2D5-98E80581B889}" type="sibTrans" cxnId="{8EF27CF6-8F1A-49F1-BEA0-FDEC8C5A211D}">
      <dgm:prSet/>
      <dgm:spPr/>
      <dgm:t>
        <a:bodyPr/>
        <a:lstStyle/>
        <a:p>
          <a:endParaRPr lang="en-CA"/>
        </a:p>
      </dgm:t>
    </dgm:pt>
    <dgm:pt modelId="{B70C33FC-B557-4768-BD7E-D688064B086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Data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collection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 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evaluation</a:t>
          </a:r>
        </a:p>
      </dgm:t>
    </dgm:pt>
    <dgm:pt modelId="{78099C14-0136-480C-AA21-115BF1981BFB}" type="parTrans" cxnId="{14CB7249-7024-469B-8E48-F33C1454E8EE}">
      <dgm:prSet/>
      <dgm:spPr/>
      <dgm:t>
        <a:bodyPr/>
        <a:lstStyle/>
        <a:p>
          <a:endParaRPr lang="en-CA"/>
        </a:p>
      </dgm:t>
    </dgm:pt>
    <dgm:pt modelId="{3F80236E-59D1-4EE4-8F01-2F076C398401}" type="sibTrans" cxnId="{14CB7249-7024-469B-8E48-F33C1454E8EE}">
      <dgm:prSet/>
      <dgm:spPr/>
      <dgm:t>
        <a:bodyPr/>
        <a:lstStyle/>
        <a:p>
          <a:endParaRPr lang="en-CA"/>
        </a:p>
      </dgm:t>
    </dgm:pt>
    <dgm:pt modelId="{E502347D-EFFE-4625-B251-7A4CE8AA29D8}" type="pres">
      <dgm:prSet presAssocID="{596ABCED-4B24-48DF-8ACD-35EF37C73DF7}" presName="cycle" presStyleCnt="0">
        <dgm:presLayoutVars>
          <dgm:dir/>
          <dgm:resizeHandles val="exact"/>
        </dgm:presLayoutVars>
      </dgm:prSet>
      <dgm:spPr/>
    </dgm:pt>
    <dgm:pt modelId="{68C2E969-BD03-48CB-BC07-CBFE926202BF}" type="pres">
      <dgm:prSet presAssocID="{845EEE4A-27BE-417C-B4E0-5A2FFC51294B}" presName="dummy" presStyleCnt="0"/>
      <dgm:spPr/>
    </dgm:pt>
    <dgm:pt modelId="{5416AFCE-C9A3-4B52-BD06-8EE0C8753CD7}" type="pres">
      <dgm:prSet presAssocID="{845EEE4A-27BE-417C-B4E0-5A2FFC51294B}" presName="node" presStyleLbl="revTx" presStyleIdx="0" presStyleCnt="4" custScaleX="101840" custScaleY="101840" custRadScaleRad="106998" custRadScaleInc="12116">
        <dgm:presLayoutVars>
          <dgm:bulletEnabled val="1"/>
        </dgm:presLayoutVars>
      </dgm:prSet>
      <dgm:spPr/>
    </dgm:pt>
    <dgm:pt modelId="{156A3E65-26A8-4D1D-8E17-FB3DDCEE21D6}" type="pres">
      <dgm:prSet presAssocID="{1A55FC62-0038-46D9-802C-53CC2368A564}" presName="sibTrans" presStyleLbl="node1" presStyleIdx="0" presStyleCnt="4" custScaleX="101840" custScaleY="101840"/>
      <dgm:spPr/>
    </dgm:pt>
    <dgm:pt modelId="{1623C625-3B68-4F8A-8B7F-F38E9364C411}" type="pres">
      <dgm:prSet presAssocID="{370EAB79-A373-4F18-B038-060E828D981F}" presName="dummy" presStyleCnt="0"/>
      <dgm:spPr/>
    </dgm:pt>
    <dgm:pt modelId="{CF612E32-779A-4469-B9B2-1FCB9A6AA7C8}" type="pres">
      <dgm:prSet presAssocID="{370EAB79-A373-4F18-B038-060E828D981F}" presName="node" presStyleLbl="revTx" presStyleIdx="1" presStyleCnt="4" custScaleX="101840" custScaleY="101840" custRadScaleRad="106998" custRadScaleInc="-12116">
        <dgm:presLayoutVars>
          <dgm:bulletEnabled val="1"/>
        </dgm:presLayoutVars>
      </dgm:prSet>
      <dgm:spPr/>
    </dgm:pt>
    <dgm:pt modelId="{B2B09FB1-4955-404A-9614-D2F2BFD1699B}" type="pres">
      <dgm:prSet presAssocID="{B86ADAA0-774D-4AEA-A2E6-6C693165D544}" presName="sibTrans" presStyleLbl="node1" presStyleIdx="1" presStyleCnt="4"/>
      <dgm:spPr/>
    </dgm:pt>
    <dgm:pt modelId="{826A022D-7AA9-4926-A854-54357491DD29}" type="pres">
      <dgm:prSet presAssocID="{4435B3CC-AD38-4BA1-B047-965CCA36D067}" presName="dummy" presStyleCnt="0"/>
      <dgm:spPr/>
    </dgm:pt>
    <dgm:pt modelId="{FD2C82B5-139F-4006-81B0-1550EAC1F29C}" type="pres">
      <dgm:prSet presAssocID="{4435B3CC-AD38-4BA1-B047-965CCA36D067}" presName="node" presStyleLbl="revTx" presStyleIdx="2" presStyleCnt="4" custScaleX="101840" custScaleY="101840" custRadScaleRad="105022" custRadScaleInc="8926">
        <dgm:presLayoutVars>
          <dgm:bulletEnabled val="1"/>
        </dgm:presLayoutVars>
      </dgm:prSet>
      <dgm:spPr/>
    </dgm:pt>
    <dgm:pt modelId="{D525DF4B-9FE9-41FA-BCB5-A1F2EF07F13E}" type="pres">
      <dgm:prSet presAssocID="{F6AF19AF-9C1B-4D15-B2D5-98E80581B889}" presName="sibTrans" presStyleLbl="node1" presStyleIdx="2" presStyleCnt="4" custScaleX="101840" custScaleY="101840"/>
      <dgm:spPr/>
    </dgm:pt>
    <dgm:pt modelId="{5296ED6C-8948-4683-BA30-E8971C66781F}" type="pres">
      <dgm:prSet presAssocID="{B70C33FC-B557-4768-BD7E-D688064B086B}" presName="dummy" presStyleCnt="0"/>
      <dgm:spPr/>
    </dgm:pt>
    <dgm:pt modelId="{5B7DF627-234B-43B6-B5E0-59B6C602982D}" type="pres">
      <dgm:prSet presAssocID="{B70C33FC-B557-4768-BD7E-D688064B086B}" presName="node" presStyleLbl="revTx" presStyleIdx="3" presStyleCnt="4" custScaleX="101840" custScaleY="101840" custRadScaleRad="106649" custRadScaleInc="-5756">
        <dgm:presLayoutVars>
          <dgm:bulletEnabled val="1"/>
        </dgm:presLayoutVars>
      </dgm:prSet>
      <dgm:spPr/>
    </dgm:pt>
    <dgm:pt modelId="{3C4C46D4-B63B-42E7-8E6D-49B040281B81}" type="pres">
      <dgm:prSet presAssocID="{3F80236E-59D1-4EE4-8F01-2F076C398401}" presName="sibTrans" presStyleLbl="node1" presStyleIdx="3" presStyleCnt="4" custScaleX="100001"/>
      <dgm:spPr/>
    </dgm:pt>
  </dgm:ptLst>
  <dgm:cxnLst>
    <dgm:cxn modelId="{E9A6B019-8262-4E2B-9D6D-8E745F314FA4}" type="presOf" srcId="{845EEE4A-27BE-417C-B4E0-5A2FFC51294B}" destId="{5416AFCE-C9A3-4B52-BD06-8EE0C8753CD7}" srcOrd="0" destOrd="0" presId="urn:microsoft.com/office/officeart/2005/8/layout/cycle1"/>
    <dgm:cxn modelId="{9E3FB121-15F5-41AC-9533-EAE44E4E58DD}" type="presOf" srcId="{3F80236E-59D1-4EE4-8F01-2F076C398401}" destId="{3C4C46D4-B63B-42E7-8E6D-49B040281B81}" srcOrd="0" destOrd="0" presId="urn:microsoft.com/office/officeart/2005/8/layout/cycle1"/>
    <dgm:cxn modelId="{53249523-6DD6-4BCF-974E-2AF7439E9F4F}" srcId="{596ABCED-4B24-48DF-8ACD-35EF37C73DF7}" destId="{370EAB79-A373-4F18-B038-060E828D981F}" srcOrd="1" destOrd="0" parTransId="{FAB0DD00-68C9-45B2-8B0F-ED473EDFC3A0}" sibTransId="{B86ADAA0-774D-4AEA-A2E6-6C693165D544}"/>
    <dgm:cxn modelId="{46B5CB36-81A7-4F86-96F8-A4192FB2BC3C}" type="presOf" srcId="{B70C33FC-B557-4768-BD7E-D688064B086B}" destId="{5B7DF627-234B-43B6-B5E0-59B6C602982D}" srcOrd="0" destOrd="0" presId="urn:microsoft.com/office/officeart/2005/8/layout/cycle1"/>
    <dgm:cxn modelId="{14CB7249-7024-469B-8E48-F33C1454E8EE}" srcId="{596ABCED-4B24-48DF-8ACD-35EF37C73DF7}" destId="{B70C33FC-B557-4768-BD7E-D688064B086B}" srcOrd="3" destOrd="0" parTransId="{78099C14-0136-480C-AA21-115BF1981BFB}" sibTransId="{3F80236E-59D1-4EE4-8F01-2F076C398401}"/>
    <dgm:cxn modelId="{A34CCE77-3679-4DDD-9573-6142AB628322}" type="presOf" srcId="{F6AF19AF-9C1B-4D15-B2D5-98E80581B889}" destId="{D525DF4B-9FE9-41FA-BCB5-A1F2EF07F13E}" srcOrd="0" destOrd="0" presId="urn:microsoft.com/office/officeart/2005/8/layout/cycle1"/>
    <dgm:cxn modelId="{816D0483-1F69-4FFB-9819-2D7262022CA7}" type="presOf" srcId="{4435B3CC-AD38-4BA1-B047-965CCA36D067}" destId="{FD2C82B5-139F-4006-81B0-1550EAC1F29C}" srcOrd="0" destOrd="0" presId="urn:microsoft.com/office/officeart/2005/8/layout/cycle1"/>
    <dgm:cxn modelId="{0484B995-3730-4D51-A452-CC1623A1B879}" srcId="{596ABCED-4B24-48DF-8ACD-35EF37C73DF7}" destId="{845EEE4A-27BE-417C-B4E0-5A2FFC51294B}" srcOrd="0" destOrd="0" parTransId="{A67CA5C9-401C-45EC-89E7-2BDC667DE92B}" sibTransId="{1A55FC62-0038-46D9-802C-53CC2368A564}"/>
    <dgm:cxn modelId="{62E8019A-C1B2-436C-A700-EABF50AB7704}" type="presOf" srcId="{B86ADAA0-774D-4AEA-A2E6-6C693165D544}" destId="{B2B09FB1-4955-404A-9614-D2F2BFD1699B}" srcOrd="0" destOrd="0" presId="urn:microsoft.com/office/officeart/2005/8/layout/cycle1"/>
    <dgm:cxn modelId="{FF08F5B5-DB79-4921-8DCB-94DA2B7151D4}" type="presOf" srcId="{1A55FC62-0038-46D9-802C-53CC2368A564}" destId="{156A3E65-26A8-4D1D-8E17-FB3DDCEE21D6}" srcOrd="0" destOrd="0" presId="urn:microsoft.com/office/officeart/2005/8/layout/cycle1"/>
    <dgm:cxn modelId="{6285EDCF-AAD4-4E2A-947D-9DFD52A67B5C}" type="presOf" srcId="{370EAB79-A373-4F18-B038-060E828D981F}" destId="{CF612E32-779A-4469-B9B2-1FCB9A6AA7C8}" srcOrd="0" destOrd="0" presId="urn:microsoft.com/office/officeart/2005/8/layout/cycle1"/>
    <dgm:cxn modelId="{297D4ADE-8B22-4432-B63D-D7B3589374E3}" type="presOf" srcId="{596ABCED-4B24-48DF-8ACD-35EF37C73DF7}" destId="{E502347D-EFFE-4625-B251-7A4CE8AA29D8}" srcOrd="0" destOrd="0" presId="urn:microsoft.com/office/officeart/2005/8/layout/cycle1"/>
    <dgm:cxn modelId="{8EF27CF6-8F1A-49F1-BEA0-FDEC8C5A211D}" srcId="{596ABCED-4B24-48DF-8ACD-35EF37C73DF7}" destId="{4435B3CC-AD38-4BA1-B047-965CCA36D067}" srcOrd="2" destOrd="0" parTransId="{7F1614E1-B595-4C2C-8F98-9F10E38C4707}" sibTransId="{F6AF19AF-9C1B-4D15-B2D5-98E80581B889}"/>
    <dgm:cxn modelId="{0E7E3B9F-B27B-4E6E-A367-D6406688F472}" type="presParOf" srcId="{E502347D-EFFE-4625-B251-7A4CE8AA29D8}" destId="{68C2E969-BD03-48CB-BC07-CBFE926202BF}" srcOrd="0" destOrd="0" presId="urn:microsoft.com/office/officeart/2005/8/layout/cycle1"/>
    <dgm:cxn modelId="{128AC8EC-3452-497B-B3E2-095310B53676}" type="presParOf" srcId="{E502347D-EFFE-4625-B251-7A4CE8AA29D8}" destId="{5416AFCE-C9A3-4B52-BD06-8EE0C8753CD7}" srcOrd="1" destOrd="0" presId="urn:microsoft.com/office/officeart/2005/8/layout/cycle1"/>
    <dgm:cxn modelId="{58C8F5FD-1B3B-4253-A0D4-BCEDE64451E2}" type="presParOf" srcId="{E502347D-EFFE-4625-B251-7A4CE8AA29D8}" destId="{156A3E65-26A8-4D1D-8E17-FB3DDCEE21D6}" srcOrd="2" destOrd="0" presId="urn:microsoft.com/office/officeart/2005/8/layout/cycle1"/>
    <dgm:cxn modelId="{26AD68D1-7459-4F9A-9E64-5E067DEAD633}" type="presParOf" srcId="{E502347D-EFFE-4625-B251-7A4CE8AA29D8}" destId="{1623C625-3B68-4F8A-8B7F-F38E9364C411}" srcOrd="3" destOrd="0" presId="urn:microsoft.com/office/officeart/2005/8/layout/cycle1"/>
    <dgm:cxn modelId="{B90168F8-8860-4511-9BC4-62D72A74EC4F}" type="presParOf" srcId="{E502347D-EFFE-4625-B251-7A4CE8AA29D8}" destId="{CF612E32-779A-4469-B9B2-1FCB9A6AA7C8}" srcOrd="4" destOrd="0" presId="urn:microsoft.com/office/officeart/2005/8/layout/cycle1"/>
    <dgm:cxn modelId="{9CFF6ED6-B260-4158-A998-32A8A84E1A04}" type="presParOf" srcId="{E502347D-EFFE-4625-B251-7A4CE8AA29D8}" destId="{B2B09FB1-4955-404A-9614-D2F2BFD1699B}" srcOrd="5" destOrd="0" presId="urn:microsoft.com/office/officeart/2005/8/layout/cycle1"/>
    <dgm:cxn modelId="{D4B37D16-AB8F-4FB1-A414-098A7CBE3AE4}" type="presParOf" srcId="{E502347D-EFFE-4625-B251-7A4CE8AA29D8}" destId="{826A022D-7AA9-4926-A854-54357491DD29}" srcOrd="6" destOrd="0" presId="urn:microsoft.com/office/officeart/2005/8/layout/cycle1"/>
    <dgm:cxn modelId="{65C6F583-7CBD-4DE6-9FE0-32A4AB091151}" type="presParOf" srcId="{E502347D-EFFE-4625-B251-7A4CE8AA29D8}" destId="{FD2C82B5-139F-4006-81B0-1550EAC1F29C}" srcOrd="7" destOrd="0" presId="urn:microsoft.com/office/officeart/2005/8/layout/cycle1"/>
    <dgm:cxn modelId="{94536585-EDCC-4FDE-9B02-103B5B392C61}" type="presParOf" srcId="{E502347D-EFFE-4625-B251-7A4CE8AA29D8}" destId="{D525DF4B-9FE9-41FA-BCB5-A1F2EF07F13E}" srcOrd="8" destOrd="0" presId="urn:microsoft.com/office/officeart/2005/8/layout/cycle1"/>
    <dgm:cxn modelId="{28CB2CAF-07A4-4451-A376-E2678B1D8303}" type="presParOf" srcId="{E502347D-EFFE-4625-B251-7A4CE8AA29D8}" destId="{5296ED6C-8948-4683-BA30-E8971C66781F}" srcOrd="9" destOrd="0" presId="urn:microsoft.com/office/officeart/2005/8/layout/cycle1"/>
    <dgm:cxn modelId="{AD883101-32B5-4C2B-BF04-7907B1621EB2}" type="presParOf" srcId="{E502347D-EFFE-4625-B251-7A4CE8AA29D8}" destId="{5B7DF627-234B-43B6-B5E0-59B6C602982D}" srcOrd="10" destOrd="0" presId="urn:microsoft.com/office/officeart/2005/8/layout/cycle1"/>
    <dgm:cxn modelId="{8FAFE1F7-77B8-44BA-BE1A-8D6D8B56A44D}" type="presParOf" srcId="{E502347D-EFFE-4625-B251-7A4CE8AA29D8}" destId="{3C4C46D4-B63B-42E7-8E6D-49B040281B81}"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6ABCED-4B24-48DF-8ACD-35EF37C73DF7}" type="doc">
      <dgm:prSet loTypeId="urn:microsoft.com/office/officeart/2005/8/layout/cycle1" loCatId="cycle" qsTypeId="urn:microsoft.com/office/officeart/2005/8/quickstyle/3d1#4" qsCatId="3D" csTypeId="urn:microsoft.com/office/officeart/2005/8/colors/accent1_2#6" csCatId="accent1" phldr="1"/>
      <dgm:spPr/>
    </dgm:pt>
    <dgm:pt modelId="{845EEE4A-27BE-417C-B4E0-5A2FFC51294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Program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outcomes evaluated</a:t>
          </a:r>
        </a:p>
      </dgm:t>
    </dgm:pt>
    <dgm:pt modelId="{A67CA5C9-401C-45EC-89E7-2BDC667DE92B}" type="parTrans" cxnId="{0484B995-3730-4D51-A452-CC1623A1B879}">
      <dgm:prSet/>
      <dgm:spPr/>
      <dgm:t>
        <a:bodyPr/>
        <a:lstStyle/>
        <a:p>
          <a:endParaRPr lang="en-CA"/>
        </a:p>
      </dgm:t>
    </dgm:pt>
    <dgm:pt modelId="{1A55FC62-0038-46D9-802C-53CC2368A564}" type="sibTrans" cxnId="{0484B995-3730-4D51-A452-CC1623A1B879}">
      <dgm:prSet/>
      <dgm:spPr/>
      <dgm:t>
        <a:bodyPr/>
        <a:lstStyle/>
        <a:p>
          <a:endParaRPr lang="en-CA"/>
        </a:p>
      </dgm:t>
    </dgm:pt>
    <dgm:pt modelId="{370EAB79-A373-4F18-B038-060E828D981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Changes planned (curriculum, courses, performance metrics, etc.)</a:t>
          </a:r>
        </a:p>
      </dgm:t>
    </dgm:pt>
    <dgm:pt modelId="{FAB0DD00-68C9-45B2-8B0F-ED473EDFC3A0}" type="parTrans" cxnId="{53249523-6DD6-4BCF-974E-2AF7439E9F4F}">
      <dgm:prSet/>
      <dgm:spPr/>
      <dgm:t>
        <a:bodyPr/>
        <a:lstStyle/>
        <a:p>
          <a:endParaRPr lang="en-CA"/>
        </a:p>
      </dgm:t>
    </dgm:pt>
    <dgm:pt modelId="{B86ADAA0-774D-4AEA-A2E6-6C693165D544}" type="sibTrans" cxnId="{53249523-6DD6-4BCF-974E-2AF7439E9F4F}">
      <dgm:prSet/>
      <dgm:spPr/>
      <dgm:t>
        <a:bodyPr/>
        <a:lstStyle/>
        <a:p>
          <a:endParaRPr lang="en-CA"/>
        </a:p>
      </dgm:t>
    </dgm:pt>
    <dgm:pt modelId="{4435B3CC-AD38-4BA1-B047-965CCA36D06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Changes implemented</a:t>
          </a:r>
        </a:p>
      </dgm:t>
    </dgm:pt>
    <dgm:pt modelId="{7F1614E1-B595-4C2C-8F98-9F10E38C4707}" type="parTrans" cxnId="{8EF27CF6-8F1A-49F1-BEA0-FDEC8C5A211D}">
      <dgm:prSet/>
      <dgm:spPr/>
      <dgm:t>
        <a:bodyPr/>
        <a:lstStyle/>
        <a:p>
          <a:endParaRPr lang="en-CA"/>
        </a:p>
      </dgm:t>
    </dgm:pt>
    <dgm:pt modelId="{F6AF19AF-9C1B-4D15-B2D5-98E80581B889}" type="sibTrans" cxnId="{8EF27CF6-8F1A-49F1-BEA0-FDEC8C5A211D}">
      <dgm:prSet/>
      <dgm:spPr/>
      <dgm:t>
        <a:bodyPr/>
        <a:lstStyle/>
        <a:p>
          <a:endParaRPr lang="en-CA"/>
        </a:p>
      </dgm:t>
    </dgm:pt>
    <dgm:pt modelId="{B70C33FC-B557-4768-BD7E-D688064B086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Data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collection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 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cap="none" normalizeH="0" baseline="0">
              <a:ln/>
              <a:effectLst/>
              <a:latin typeface="Arial" charset="0"/>
            </a:rPr>
            <a:t>evaluation</a:t>
          </a:r>
        </a:p>
      </dgm:t>
    </dgm:pt>
    <dgm:pt modelId="{78099C14-0136-480C-AA21-115BF1981BFB}" type="parTrans" cxnId="{14CB7249-7024-469B-8E48-F33C1454E8EE}">
      <dgm:prSet/>
      <dgm:spPr/>
      <dgm:t>
        <a:bodyPr/>
        <a:lstStyle/>
        <a:p>
          <a:endParaRPr lang="en-CA"/>
        </a:p>
      </dgm:t>
    </dgm:pt>
    <dgm:pt modelId="{3F80236E-59D1-4EE4-8F01-2F076C398401}" type="sibTrans" cxnId="{14CB7249-7024-469B-8E48-F33C1454E8EE}">
      <dgm:prSet/>
      <dgm:spPr/>
      <dgm:t>
        <a:bodyPr/>
        <a:lstStyle/>
        <a:p>
          <a:endParaRPr lang="en-CA"/>
        </a:p>
      </dgm:t>
    </dgm:pt>
    <dgm:pt modelId="{E502347D-EFFE-4625-B251-7A4CE8AA29D8}" type="pres">
      <dgm:prSet presAssocID="{596ABCED-4B24-48DF-8ACD-35EF37C73DF7}" presName="cycle" presStyleCnt="0">
        <dgm:presLayoutVars>
          <dgm:dir/>
          <dgm:resizeHandles val="exact"/>
        </dgm:presLayoutVars>
      </dgm:prSet>
      <dgm:spPr/>
    </dgm:pt>
    <dgm:pt modelId="{68C2E969-BD03-48CB-BC07-CBFE926202BF}" type="pres">
      <dgm:prSet presAssocID="{845EEE4A-27BE-417C-B4E0-5A2FFC51294B}" presName="dummy" presStyleCnt="0"/>
      <dgm:spPr/>
    </dgm:pt>
    <dgm:pt modelId="{5416AFCE-C9A3-4B52-BD06-8EE0C8753CD7}" type="pres">
      <dgm:prSet presAssocID="{845EEE4A-27BE-417C-B4E0-5A2FFC51294B}" presName="node" presStyleLbl="revTx" presStyleIdx="0" presStyleCnt="4" custScaleX="101840" custScaleY="101840" custRadScaleRad="106998" custRadScaleInc="12116">
        <dgm:presLayoutVars>
          <dgm:bulletEnabled val="1"/>
        </dgm:presLayoutVars>
      </dgm:prSet>
      <dgm:spPr/>
    </dgm:pt>
    <dgm:pt modelId="{156A3E65-26A8-4D1D-8E17-FB3DDCEE21D6}" type="pres">
      <dgm:prSet presAssocID="{1A55FC62-0038-46D9-802C-53CC2368A564}" presName="sibTrans" presStyleLbl="node1" presStyleIdx="0" presStyleCnt="4" custScaleX="101840" custScaleY="101840"/>
      <dgm:spPr/>
    </dgm:pt>
    <dgm:pt modelId="{1623C625-3B68-4F8A-8B7F-F38E9364C411}" type="pres">
      <dgm:prSet presAssocID="{370EAB79-A373-4F18-B038-060E828D981F}" presName="dummy" presStyleCnt="0"/>
      <dgm:spPr/>
    </dgm:pt>
    <dgm:pt modelId="{CF612E32-779A-4469-B9B2-1FCB9A6AA7C8}" type="pres">
      <dgm:prSet presAssocID="{370EAB79-A373-4F18-B038-060E828D981F}" presName="node" presStyleLbl="revTx" presStyleIdx="1" presStyleCnt="4" custScaleX="101840" custScaleY="101840" custRadScaleRad="106998" custRadScaleInc="-12116">
        <dgm:presLayoutVars>
          <dgm:bulletEnabled val="1"/>
        </dgm:presLayoutVars>
      </dgm:prSet>
      <dgm:spPr/>
    </dgm:pt>
    <dgm:pt modelId="{B2B09FB1-4955-404A-9614-D2F2BFD1699B}" type="pres">
      <dgm:prSet presAssocID="{B86ADAA0-774D-4AEA-A2E6-6C693165D544}" presName="sibTrans" presStyleLbl="node1" presStyleIdx="1" presStyleCnt="4"/>
      <dgm:spPr/>
    </dgm:pt>
    <dgm:pt modelId="{826A022D-7AA9-4926-A854-54357491DD29}" type="pres">
      <dgm:prSet presAssocID="{4435B3CC-AD38-4BA1-B047-965CCA36D067}" presName="dummy" presStyleCnt="0"/>
      <dgm:spPr/>
    </dgm:pt>
    <dgm:pt modelId="{FD2C82B5-139F-4006-81B0-1550EAC1F29C}" type="pres">
      <dgm:prSet presAssocID="{4435B3CC-AD38-4BA1-B047-965CCA36D067}" presName="node" presStyleLbl="revTx" presStyleIdx="2" presStyleCnt="4" custScaleX="101840" custScaleY="101840" custRadScaleRad="105022" custRadScaleInc="8926">
        <dgm:presLayoutVars>
          <dgm:bulletEnabled val="1"/>
        </dgm:presLayoutVars>
      </dgm:prSet>
      <dgm:spPr/>
    </dgm:pt>
    <dgm:pt modelId="{D525DF4B-9FE9-41FA-BCB5-A1F2EF07F13E}" type="pres">
      <dgm:prSet presAssocID="{F6AF19AF-9C1B-4D15-B2D5-98E80581B889}" presName="sibTrans" presStyleLbl="node1" presStyleIdx="2" presStyleCnt="4" custScaleX="101840" custScaleY="101840"/>
      <dgm:spPr/>
    </dgm:pt>
    <dgm:pt modelId="{5296ED6C-8948-4683-BA30-E8971C66781F}" type="pres">
      <dgm:prSet presAssocID="{B70C33FC-B557-4768-BD7E-D688064B086B}" presName="dummy" presStyleCnt="0"/>
      <dgm:spPr/>
    </dgm:pt>
    <dgm:pt modelId="{5B7DF627-234B-43B6-B5E0-59B6C602982D}" type="pres">
      <dgm:prSet presAssocID="{B70C33FC-B557-4768-BD7E-D688064B086B}" presName="node" presStyleLbl="revTx" presStyleIdx="3" presStyleCnt="4" custScaleX="101840" custScaleY="101840" custRadScaleRad="106649" custRadScaleInc="-5756">
        <dgm:presLayoutVars>
          <dgm:bulletEnabled val="1"/>
        </dgm:presLayoutVars>
      </dgm:prSet>
      <dgm:spPr/>
    </dgm:pt>
    <dgm:pt modelId="{3C4C46D4-B63B-42E7-8E6D-49B040281B81}" type="pres">
      <dgm:prSet presAssocID="{3F80236E-59D1-4EE4-8F01-2F076C398401}" presName="sibTrans" presStyleLbl="node1" presStyleIdx="3" presStyleCnt="4" custScaleX="100001"/>
      <dgm:spPr/>
    </dgm:pt>
  </dgm:ptLst>
  <dgm:cxnLst>
    <dgm:cxn modelId="{E9A6B019-8262-4E2B-9D6D-8E745F314FA4}" type="presOf" srcId="{845EEE4A-27BE-417C-B4E0-5A2FFC51294B}" destId="{5416AFCE-C9A3-4B52-BD06-8EE0C8753CD7}" srcOrd="0" destOrd="0" presId="urn:microsoft.com/office/officeart/2005/8/layout/cycle1"/>
    <dgm:cxn modelId="{9E3FB121-15F5-41AC-9533-EAE44E4E58DD}" type="presOf" srcId="{3F80236E-59D1-4EE4-8F01-2F076C398401}" destId="{3C4C46D4-B63B-42E7-8E6D-49B040281B81}" srcOrd="0" destOrd="0" presId="urn:microsoft.com/office/officeart/2005/8/layout/cycle1"/>
    <dgm:cxn modelId="{53249523-6DD6-4BCF-974E-2AF7439E9F4F}" srcId="{596ABCED-4B24-48DF-8ACD-35EF37C73DF7}" destId="{370EAB79-A373-4F18-B038-060E828D981F}" srcOrd="1" destOrd="0" parTransId="{FAB0DD00-68C9-45B2-8B0F-ED473EDFC3A0}" sibTransId="{B86ADAA0-774D-4AEA-A2E6-6C693165D544}"/>
    <dgm:cxn modelId="{46B5CB36-81A7-4F86-96F8-A4192FB2BC3C}" type="presOf" srcId="{B70C33FC-B557-4768-BD7E-D688064B086B}" destId="{5B7DF627-234B-43B6-B5E0-59B6C602982D}" srcOrd="0" destOrd="0" presId="urn:microsoft.com/office/officeart/2005/8/layout/cycle1"/>
    <dgm:cxn modelId="{14CB7249-7024-469B-8E48-F33C1454E8EE}" srcId="{596ABCED-4B24-48DF-8ACD-35EF37C73DF7}" destId="{B70C33FC-B557-4768-BD7E-D688064B086B}" srcOrd="3" destOrd="0" parTransId="{78099C14-0136-480C-AA21-115BF1981BFB}" sibTransId="{3F80236E-59D1-4EE4-8F01-2F076C398401}"/>
    <dgm:cxn modelId="{A34CCE77-3679-4DDD-9573-6142AB628322}" type="presOf" srcId="{F6AF19AF-9C1B-4D15-B2D5-98E80581B889}" destId="{D525DF4B-9FE9-41FA-BCB5-A1F2EF07F13E}" srcOrd="0" destOrd="0" presId="urn:microsoft.com/office/officeart/2005/8/layout/cycle1"/>
    <dgm:cxn modelId="{816D0483-1F69-4FFB-9819-2D7262022CA7}" type="presOf" srcId="{4435B3CC-AD38-4BA1-B047-965CCA36D067}" destId="{FD2C82B5-139F-4006-81B0-1550EAC1F29C}" srcOrd="0" destOrd="0" presId="urn:microsoft.com/office/officeart/2005/8/layout/cycle1"/>
    <dgm:cxn modelId="{0484B995-3730-4D51-A452-CC1623A1B879}" srcId="{596ABCED-4B24-48DF-8ACD-35EF37C73DF7}" destId="{845EEE4A-27BE-417C-B4E0-5A2FFC51294B}" srcOrd="0" destOrd="0" parTransId="{A67CA5C9-401C-45EC-89E7-2BDC667DE92B}" sibTransId="{1A55FC62-0038-46D9-802C-53CC2368A564}"/>
    <dgm:cxn modelId="{62E8019A-C1B2-436C-A700-EABF50AB7704}" type="presOf" srcId="{B86ADAA0-774D-4AEA-A2E6-6C693165D544}" destId="{B2B09FB1-4955-404A-9614-D2F2BFD1699B}" srcOrd="0" destOrd="0" presId="urn:microsoft.com/office/officeart/2005/8/layout/cycle1"/>
    <dgm:cxn modelId="{FF08F5B5-DB79-4921-8DCB-94DA2B7151D4}" type="presOf" srcId="{1A55FC62-0038-46D9-802C-53CC2368A564}" destId="{156A3E65-26A8-4D1D-8E17-FB3DDCEE21D6}" srcOrd="0" destOrd="0" presId="urn:microsoft.com/office/officeart/2005/8/layout/cycle1"/>
    <dgm:cxn modelId="{6285EDCF-AAD4-4E2A-947D-9DFD52A67B5C}" type="presOf" srcId="{370EAB79-A373-4F18-B038-060E828D981F}" destId="{CF612E32-779A-4469-B9B2-1FCB9A6AA7C8}" srcOrd="0" destOrd="0" presId="urn:microsoft.com/office/officeart/2005/8/layout/cycle1"/>
    <dgm:cxn modelId="{297D4ADE-8B22-4432-B63D-D7B3589374E3}" type="presOf" srcId="{596ABCED-4B24-48DF-8ACD-35EF37C73DF7}" destId="{E502347D-EFFE-4625-B251-7A4CE8AA29D8}" srcOrd="0" destOrd="0" presId="urn:microsoft.com/office/officeart/2005/8/layout/cycle1"/>
    <dgm:cxn modelId="{8EF27CF6-8F1A-49F1-BEA0-FDEC8C5A211D}" srcId="{596ABCED-4B24-48DF-8ACD-35EF37C73DF7}" destId="{4435B3CC-AD38-4BA1-B047-965CCA36D067}" srcOrd="2" destOrd="0" parTransId="{7F1614E1-B595-4C2C-8F98-9F10E38C4707}" sibTransId="{F6AF19AF-9C1B-4D15-B2D5-98E80581B889}"/>
    <dgm:cxn modelId="{0E7E3B9F-B27B-4E6E-A367-D6406688F472}" type="presParOf" srcId="{E502347D-EFFE-4625-B251-7A4CE8AA29D8}" destId="{68C2E969-BD03-48CB-BC07-CBFE926202BF}" srcOrd="0" destOrd="0" presId="urn:microsoft.com/office/officeart/2005/8/layout/cycle1"/>
    <dgm:cxn modelId="{128AC8EC-3452-497B-B3E2-095310B53676}" type="presParOf" srcId="{E502347D-EFFE-4625-B251-7A4CE8AA29D8}" destId="{5416AFCE-C9A3-4B52-BD06-8EE0C8753CD7}" srcOrd="1" destOrd="0" presId="urn:microsoft.com/office/officeart/2005/8/layout/cycle1"/>
    <dgm:cxn modelId="{58C8F5FD-1B3B-4253-A0D4-BCEDE64451E2}" type="presParOf" srcId="{E502347D-EFFE-4625-B251-7A4CE8AA29D8}" destId="{156A3E65-26A8-4D1D-8E17-FB3DDCEE21D6}" srcOrd="2" destOrd="0" presId="urn:microsoft.com/office/officeart/2005/8/layout/cycle1"/>
    <dgm:cxn modelId="{26AD68D1-7459-4F9A-9E64-5E067DEAD633}" type="presParOf" srcId="{E502347D-EFFE-4625-B251-7A4CE8AA29D8}" destId="{1623C625-3B68-4F8A-8B7F-F38E9364C411}" srcOrd="3" destOrd="0" presId="urn:microsoft.com/office/officeart/2005/8/layout/cycle1"/>
    <dgm:cxn modelId="{B90168F8-8860-4511-9BC4-62D72A74EC4F}" type="presParOf" srcId="{E502347D-EFFE-4625-B251-7A4CE8AA29D8}" destId="{CF612E32-779A-4469-B9B2-1FCB9A6AA7C8}" srcOrd="4" destOrd="0" presId="urn:microsoft.com/office/officeart/2005/8/layout/cycle1"/>
    <dgm:cxn modelId="{9CFF6ED6-B260-4158-A998-32A8A84E1A04}" type="presParOf" srcId="{E502347D-EFFE-4625-B251-7A4CE8AA29D8}" destId="{B2B09FB1-4955-404A-9614-D2F2BFD1699B}" srcOrd="5" destOrd="0" presId="urn:microsoft.com/office/officeart/2005/8/layout/cycle1"/>
    <dgm:cxn modelId="{D4B37D16-AB8F-4FB1-A414-098A7CBE3AE4}" type="presParOf" srcId="{E502347D-EFFE-4625-B251-7A4CE8AA29D8}" destId="{826A022D-7AA9-4926-A854-54357491DD29}" srcOrd="6" destOrd="0" presId="urn:microsoft.com/office/officeart/2005/8/layout/cycle1"/>
    <dgm:cxn modelId="{65C6F583-7CBD-4DE6-9FE0-32A4AB091151}" type="presParOf" srcId="{E502347D-EFFE-4625-B251-7A4CE8AA29D8}" destId="{FD2C82B5-139F-4006-81B0-1550EAC1F29C}" srcOrd="7" destOrd="0" presId="urn:microsoft.com/office/officeart/2005/8/layout/cycle1"/>
    <dgm:cxn modelId="{94536585-EDCC-4FDE-9B02-103B5B392C61}" type="presParOf" srcId="{E502347D-EFFE-4625-B251-7A4CE8AA29D8}" destId="{D525DF4B-9FE9-41FA-BCB5-A1F2EF07F13E}" srcOrd="8" destOrd="0" presId="urn:microsoft.com/office/officeart/2005/8/layout/cycle1"/>
    <dgm:cxn modelId="{28CB2CAF-07A4-4451-A376-E2678B1D8303}" type="presParOf" srcId="{E502347D-EFFE-4625-B251-7A4CE8AA29D8}" destId="{5296ED6C-8948-4683-BA30-E8971C66781F}" srcOrd="9" destOrd="0" presId="urn:microsoft.com/office/officeart/2005/8/layout/cycle1"/>
    <dgm:cxn modelId="{AD883101-32B5-4C2B-BF04-7907B1621EB2}" type="presParOf" srcId="{E502347D-EFFE-4625-B251-7A4CE8AA29D8}" destId="{5B7DF627-234B-43B6-B5E0-59B6C602982D}" srcOrd="10" destOrd="0" presId="urn:microsoft.com/office/officeart/2005/8/layout/cycle1"/>
    <dgm:cxn modelId="{8FAFE1F7-77B8-44BA-BE1A-8D6D8B56A44D}" type="presParOf" srcId="{E502347D-EFFE-4625-B251-7A4CE8AA29D8}" destId="{3C4C46D4-B63B-42E7-8E6D-49B040281B81}"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0D126-BAA1-4390-9DD7-12683E7C50BA}">
      <dsp:nvSpPr>
        <dsp:cNvPr id="0" name=""/>
        <dsp:cNvSpPr/>
      </dsp:nvSpPr>
      <dsp:spPr>
        <a:xfrm>
          <a:off x="533878" y="166998"/>
          <a:ext cx="1951001" cy="67755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71E4CF-2B16-44F8-9635-97905CFE1F57}">
      <dsp:nvSpPr>
        <dsp:cNvPr id="0" name=""/>
        <dsp:cNvSpPr/>
      </dsp:nvSpPr>
      <dsp:spPr>
        <a:xfrm>
          <a:off x="1323353" y="1826105"/>
          <a:ext cx="378101" cy="241984"/>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281B50-6DD4-4F71-A65A-3D8B556DD9CB}">
      <dsp:nvSpPr>
        <dsp:cNvPr id="0" name=""/>
        <dsp:cNvSpPr/>
      </dsp:nvSpPr>
      <dsp:spPr>
        <a:xfrm>
          <a:off x="67646" y="2103509"/>
          <a:ext cx="2889514" cy="453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ts val="0"/>
            </a:spcAft>
            <a:buNone/>
          </a:pPr>
          <a:endParaRPr lang="en-US" sz="1800" b="0" kern="1200">
            <a:solidFill>
              <a:srgbClr val="003C71"/>
            </a:solidFill>
          </a:endParaRPr>
        </a:p>
        <a:p>
          <a:pPr marL="0" lvl="0" indent="0" algn="ctr" defTabSz="800100">
            <a:lnSpc>
              <a:spcPct val="100000"/>
            </a:lnSpc>
            <a:spcBef>
              <a:spcPct val="0"/>
            </a:spcBef>
            <a:spcAft>
              <a:spcPts val="0"/>
            </a:spcAft>
            <a:buNone/>
          </a:pPr>
          <a:endParaRPr lang="en-US" sz="1800" b="0" kern="1200">
            <a:solidFill>
              <a:srgbClr val="003C71"/>
            </a:solidFill>
          </a:endParaRPr>
        </a:p>
        <a:p>
          <a:pPr marL="0" lvl="0" indent="0" algn="ctr" defTabSz="800100">
            <a:lnSpc>
              <a:spcPct val="100000"/>
            </a:lnSpc>
            <a:spcBef>
              <a:spcPct val="0"/>
            </a:spcBef>
            <a:spcAft>
              <a:spcPts val="0"/>
            </a:spcAft>
            <a:buNone/>
          </a:pPr>
          <a:endParaRPr lang="en-US" sz="1800" b="0" kern="1200">
            <a:solidFill>
              <a:srgbClr val="003C71"/>
            </a:solidFill>
          </a:endParaRPr>
        </a:p>
        <a:p>
          <a:pPr marL="0" lvl="0" indent="0" algn="ctr" defTabSz="800100">
            <a:lnSpc>
              <a:spcPct val="100000"/>
            </a:lnSpc>
            <a:spcBef>
              <a:spcPct val="0"/>
            </a:spcBef>
            <a:spcAft>
              <a:spcPts val="0"/>
            </a:spcAft>
            <a:buNone/>
          </a:pPr>
          <a:endParaRPr lang="en-US" sz="1800" b="0" kern="1200">
            <a:solidFill>
              <a:srgbClr val="003C71"/>
            </a:solidFill>
          </a:endParaRPr>
        </a:p>
        <a:p>
          <a:pPr marL="0" lvl="0" indent="0" algn="ctr" defTabSz="800100">
            <a:lnSpc>
              <a:spcPct val="100000"/>
            </a:lnSpc>
            <a:spcBef>
              <a:spcPct val="0"/>
            </a:spcBef>
            <a:spcAft>
              <a:spcPts val="0"/>
            </a:spcAft>
            <a:buNone/>
          </a:pPr>
          <a:endParaRPr lang="en-US" sz="1800" b="0" kern="1200">
            <a:solidFill>
              <a:srgbClr val="003C71"/>
            </a:solidFill>
          </a:endParaRPr>
        </a:p>
        <a:p>
          <a:pPr marL="0" lvl="0" indent="0" algn="ctr" defTabSz="800100">
            <a:lnSpc>
              <a:spcPct val="100000"/>
            </a:lnSpc>
            <a:spcBef>
              <a:spcPct val="0"/>
            </a:spcBef>
            <a:spcAft>
              <a:spcPts val="0"/>
            </a:spcAft>
            <a:buNone/>
          </a:pPr>
          <a:endParaRPr lang="en-US" sz="1800" b="0" kern="1200">
            <a:solidFill>
              <a:srgbClr val="003C71"/>
            </a:solidFill>
          </a:endParaRPr>
        </a:p>
        <a:p>
          <a:pPr marL="0" lvl="0" indent="0" algn="ctr" defTabSz="800100">
            <a:lnSpc>
              <a:spcPct val="100000"/>
            </a:lnSpc>
            <a:spcBef>
              <a:spcPct val="0"/>
            </a:spcBef>
            <a:spcAft>
              <a:spcPts val="0"/>
            </a:spcAft>
            <a:buNone/>
          </a:pPr>
          <a:r>
            <a:rPr lang="en-US" sz="1800" b="0" kern="1200">
              <a:solidFill>
                <a:srgbClr val="003C71"/>
              </a:solidFill>
            </a:rPr>
            <a:t>CEAB </a:t>
          </a:r>
        </a:p>
        <a:p>
          <a:pPr marL="0" lvl="0" indent="0" algn="ctr" defTabSz="800100">
            <a:lnSpc>
              <a:spcPct val="100000"/>
            </a:lnSpc>
            <a:spcBef>
              <a:spcPct val="0"/>
            </a:spcBef>
            <a:spcAft>
              <a:spcPts val="0"/>
            </a:spcAft>
            <a:buNone/>
          </a:pPr>
          <a:r>
            <a:rPr lang="en-US" sz="1800" b="0" kern="1200">
              <a:solidFill>
                <a:srgbClr val="003C71"/>
              </a:solidFill>
            </a:rPr>
            <a:t>accreditation decision</a:t>
          </a:r>
        </a:p>
      </dsp:txBody>
      <dsp:txXfrm>
        <a:off x="67646" y="2103509"/>
        <a:ext cx="2889514" cy="453721"/>
      </dsp:txXfrm>
    </dsp:sp>
    <dsp:sp modelId="{3F73C24C-2154-44AF-97DA-03C017AAA813}">
      <dsp:nvSpPr>
        <dsp:cNvPr id="0" name=""/>
        <dsp:cNvSpPr/>
      </dsp:nvSpPr>
      <dsp:spPr>
        <a:xfrm>
          <a:off x="1243196" y="896884"/>
          <a:ext cx="680581" cy="6805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Report</a:t>
          </a:r>
        </a:p>
      </dsp:txBody>
      <dsp:txXfrm>
        <a:off x="1342865" y="996553"/>
        <a:ext cx="481243" cy="481243"/>
      </dsp:txXfrm>
    </dsp:sp>
    <dsp:sp modelId="{BD3DEE1C-0B95-46C6-8552-455EF75097C7}">
      <dsp:nvSpPr>
        <dsp:cNvPr id="0" name=""/>
        <dsp:cNvSpPr/>
      </dsp:nvSpPr>
      <dsp:spPr>
        <a:xfrm>
          <a:off x="756201" y="386297"/>
          <a:ext cx="680581" cy="6805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Visit</a:t>
          </a:r>
        </a:p>
      </dsp:txBody>
      <dsp:txXfrm>
        <a:off x="855870" y="485966"/>
        <a:ext cx="481243" cy="481243"/>
      </dsp:txXfrm>
    </dsp:sp>
    <dsp:sp modelId="{6C8DB2E7-E018-4665-A26D-D65A79CDD342}">
      <dsp:nvSpPr>
        <dsp:cNvPr id="0" name=""/>
        <dsp:cNvSpPr/>
      </dsp:nvSpPr>
      <dsp:spPr>
        <a:xfrm>
          <a:off x="1451907" y="221747"/>
          <a:ext cx="680581" cy="6805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Paper review</a:t>
          </a:r>
        </a:p>
      </dsp:txBody>
      <dsp:txXfrm>
        <a:off x="1551576" y="321416"/>
        <a:ext cx="481243" cy="481243"/>
      </dsp:txXfrm>
    </dsp:sp>
    <dsp:sp modelId="{F14762E7-D0D4-4D60-B8E2-E88F754B07DB}">
      <dsp:nvSpPr>
        <dsp:cNvPr id="0" name=""/>
        <dsp:cNvSpPr/>
      </dsp:nvSpPr>
      <dsp:spPr>
        <a:xfrm>
          <a:off x="453721" y="83816"/>
          <a:ext cx="2117365" cy="1693892"/>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6AFCE-C9A3-4B52-BD06-8EE0C8753CD7}">
      <dsp:nvSpPr>
        <dsp:cNvPr id="0" name=""/>
        <dsp:cNvSpPr/>
      </dsp:nvSpPr>
      <dsp:spPr>
        <a:xfrm>
          <a:off x="3172317" y="61066"/>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Program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outcomes evaluated</a:t>
          </a:r>
        </a:p>
      </dsp:txBody>
      <dsp:txXfrm>
        <a:off x="3172317" y="61066"/>
        <a:ext cx="1156185" cy="1156185"/>
      </dsp:txXfrm>
    </dsp:sp>
    <dsp:sp modelId="{156A3E65-26A8-4D1D-8E17-FB3DDCEE21D6}">
      <dsp:nvSpPr>
        <dsp:cNvPr id="0" name=""/>
        <dsp:cNvSpPr/>
      </dsp:nvSpPr>
      <dsp:spPr>
        <a:xfrm>
          <a:off x="1119104" y="-30029"/>
          <a:ext cx="3268876" cy="3268876"/>
        </a:xfrm>
        <a:prstGeom prst="circularArrow">
          <a:avLst>
            <a:gd name="adj1" fmla="val 6897"/>
            <a:gd name="adj2" fmla="val 464954"/>
            <a:gd name="adj3" fmla="val 523612"/>
            <a:gd name="adj4" fmla="val 20611433"/>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612E32-779A-4469-B9B2-1FCB9A6AA7C8}">
      <dsp:nvSpPr>
        <dsp:cNvPr id="0" name=""/>
        <dsp:cNvSpPr/>
      </dsp:nvSpPr>
      <dsp:spPr>
        <a:xfrm>
          <a:off x="3172317" y="1991565"/>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Changes planned (curriculum, courses, performance metrics, etc.)</a:t>
          </a:r>
        </a:p>
      </dsp:txBody>
      <dsp:txXfrm>
        <a:off x="3172317" y="1991565"/>
        <a:ext cx="1156185" cy="1156185"/>
      </dsp:txXfrm>
    </dsp:sp>
    <dsp:sp modelId="{B2B09FB1-4955-404A-9614-D2F2BFD1699B}">
      <dsp:nvSpPr>
        <dsp:cNvPr id="0" name=""/>
        <dsp:cNvSpPr/>
      </dsp:nvSpPr>
      <dsp:spPr>
        <a:xfrm>
          <a:off x="1086979" y="87384"/>
          <a:ext cx="3209815" cy="3209815"/>
        </a:xfrm>
        <a:prstGeom prst="circularArrow">
          <a:avLst>
            <a:gd name="adj1" fmla="val 6897"/>
            <a:gd name="adj2" fmla="val 464954"/>
            <a:gd name="adj3" fmla="val 6277360"/>
            <a:gd name="adj4" fmla="val 4163627"/>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D2C82B5-139F-4006-81B0-1550EAC1F29C}">
      <dsp:nvSpPr>
        <dsp:cNvPr id="0" name=""/>
        <dsp:cNvSpPr/>
      </dsp:nvSpPr>
      <dsp:spPr>
        <a:xfrm>
          <a:off x="1016130" y="1991578"/>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Changes implemented</a:t>
          </a:r>
        </a:p>
      </dsp:txBody>
      <dsp:txXfrm>
        <a:off x="1016130" y="1991578"/>
        <a:ext cx="1156185" cy="1156185"/>
      </dsp:txXfrm>
    </dsp:sp>
    <dsp:sp modelId="{D525DF4B-9FE9-41FA-BCB5-A1F2EF07F13E}">
      <dsp:nvSpPr>
        <dsp:cNvPr id="0" name=""/>
        <dsp:cNvSpPr/>
      </dsp:nvSpPr>
      <dsp:spPr>
        <a:xfrm>
          <a:off x="936467" y="-68382"/>
          <a:ext cx="3268876" cy="3268876"/>
        </a:xfrm>
        <a:prstGeom prst="circularArrow">
          <a:avLst>
            <a:gd name="adj1" fmla="val 6897"/>
            <a:gd name="adj2" fmla="val 464954"/>
            <a:gd name="adj3" fmla="val 11308766"/>
            <a:gd name="adj4" fmla="val 9710221"/>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B7DF627-234B-43B6-B5E0-59B6C602982D}">
      <dsp:nvSpPr>
        <dsp:cNvPr id="0" name=""/>
        <dsp:cNvSpPr/>
      </dsp:nvSpPr>
      <dsp:spPr>
        <a:xfrm>
          <a:off x="1016126" y="28369"/>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Data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collection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 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evaluation</a:t>
          </a:r>
        </a:p>
      </dsp:txBody>
      <dsp:txXfrm>
        <a:off x="1016126" y="28369"/>
        <a:ext cx="1156185" cy="1156185"/>
      </dsp:txXfrm>
    </dsp:sp>
    <dsp:sp modelId="{3C4C46D4-B63B-42E7-8E6D-49B040281B81}">
      <dsp:nvSpPr>
        <dsp:cNvPr id="0" name=""/>
        <dsp:cNvSpPr/>
      </dsp:nvSpPr>
      <dsp:spPr>
        <a:xfrm>
          <a:off x="1057041" y="-100036"/>
          <a:ext cx="3209847" cy="3209815"/>
        </a:xfrm>
        <a:prstGeom prst="circularArrow">
          <a:avLst>
            <a:gd name="adj1" fmla="val 6897"/>
            <a:gd name="adj2" fmla="val 464954"/>
            <a:gd name="adj3" fmla="val 17052289"/>
            <a:gd name="adj4" fmla="val 14938776"/>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6AFCE-C9A3-4B52-BD06-8EE0C8753CD7}">
      <dsp:nvSpPr>
        <dsp:cNvPr id="0" name=""/>
        <dsp:cNvSpPr/>
      </dsp:nvSpPr>
      <dsp:spPr>
        <a:xfrm>
          <a:off x="3172317" y="61066"/>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Program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outcomes evaluated</a:t>
          </a:r>
        </a:p>
      </dsp:txBody>
      <dsp:txXfrm>
        <a:off x="3172317" y="61066"/>
        <a:ext cx="1156185" cy="1156185"/>
      </dsp:txXfrm>
    </dsp:sp>
    <dsp:sp modelId="{156A3E65-26A8-4D1D-8E17-FB3DDCEE21D6}">
      <dsp:nvSpPr>
        <dsp:cNvPr id="0" name=""/>
        <dsp:cNvSpPr/>
      </dsp:nvSpPr>
      <dsp:spPr>
        <a:xfrm>
          <a:off x="1119104" y="-30029"/>
          <a:ext cx="3268876" cy="3268876"/>
        </a:xfrm>
        <a:prstGeom prst="circularArrow">
          <a:avLst>
            <a:gd name="adj1" fmla="val 6897"/>
            <a:gd name="adj2" fmla="val 464954"/>
            <a:gd name="adj3" fmla="val 523612"/>
            <a:gd name="adj4" fmla="val 20611433"/>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612E32-779A-4469-B9B2-1FCB9A6AA7C8}">
      <dsp:nvSpPr>
        <dsp:cNvPr id="0" name=""/>
        <dsp:cNvSpPr/>
      </dsp:nvSpPr>
      <dsp:spPr>
        <a:xfrm>
          <a:off x="3172317" y="1991565"/>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Changes planned (curriculum, courses, performance metrics, etc.)</a:t>
          </a:r>
        </a:p>
      </dsp:txBody>
      <dsp:txXfrm>
        <a:off x="3172317" y="1991565"/>
        <a:ext cx="1156185" cy="1156185"/>
      </dsp:txXfrm>
    </dsp:sp>
    <dsp:sp modelId="{B2B09FB1-4955-404A-9614-D2F2BFD1699B}">
      <dsp:nvSpPr>
        <dsp:cNvPr id="0" name=""/>
        <dsp:cNvSpPr/>
      </dsp:nvSpPr>
      <dsp:spPr>
        <a:xfrm>
          <a:off x="1086979" y="87384"/>
          <a:ext cx="3209815" cy="3209815"/>
        </a:xfrm>
        <a:prstGeom prst="circularArrow">
          <a:avLst>
            <a:gd name="adj1" fmla="val 6897"/>
            <a:gd name="adj2" fmla="val 464954"/>
            <a:gd name="adj3" fmla="val 6277360"/>
            <a:gd name="adj4" fmla="val 4163627"/>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D2C82B5-139F-4006-81B0-1550EAC1F29C}">
      <dsp:nvSpPr>
        <dsp:cNvPr id="0" name=""/>
        <dsp:cNvSpPr/>
      </dsp:nvSpPr>
      <dsp:spPr>
        <a:xfrm>
          <a:off x="1016130" y="1991578"/>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Changes implemented</a:t>
          </a:r>
        </a:p>
      </dsp:txBody>
      <dsp:txXfrm>
        <a:off x="1016130" y="1991578"/>
        <a:ext cx="1156185" cy="1156185"/>
      </dsp:txXfrm>
    </dsp:sp>
    <dsp:sp modelId="{D525DF4B-9FE9-41FA-BCB5-A1F2EF07F13E}">
      <dsp:nvSpPr>
        <dsp:cNvPr id="0" name=""/>
        <dsp:cNvSpPr/>
      </dsp:nvSpPr>
      <dsp:spPr>
        <a:xfrm>
          <a:off x="936467" y="-68382"/>
          <a:ext cx="3268876" cy="3268876"/>
        </a:xfrm>
        <a:prstGeom prst="circularArrow">
          <a:avLst>
            <a:gd name="adj1" fmla="val 6897"/>
            <a:gd name="adj2" fmla="val 464954"/>
            <a:gd name="adj3" fmla="val 11308766"/>
            <a:gd name="adj4" fmla="val 9710221"/>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B7DF627-234B-43B6-B5E0-59B6C602982D}">
      <dsp:nvSpPr>
        <dsp:cNvPr id="0" name=""/>
        <dsp:cNvSpPr/>
      </dsp:nvSpPr>
      <dsp:spPr>
        <a:xfrm>
          <a:off x="1016126" y="28369"/>
          <a:ext cx="1156185" cy="1156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Data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collection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 and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CA" sz="1200" b="1" i="0" u="none" strike="noStrike" kern="1200" cap="none" normalizeH="0" baseline="0">
              <a:ln/>
              <a:effectLst/>
              <a:latin typeface="Arial" charset="0"/>
            </a:rPr>
            <a:t>evaluation</a:t>
          </a:r>
        </a:p>
      </dsp:txBody>
      <dsp:txXfrm>
        <a:off x="1016126" y="28369"/>
        <a:ext cx="1156185" cy="1156185"/>
      </dsp:txXfrm>
    </dsp:sp>
    <dsp:sp modelId="{3C4C46D4-B63B-42E7-8E6D-49B040281B81}">
      <dsp:nvSpPr>
        <dsp:cNvPr id="0" name=""/>
        <dsp:cNvSpPr/>
      </dsp:nvSpPr>
      <dsp:spPr>
        <a:xfrm>
          <a:off x="1057041" y="-100036"/>
          <a:ext cx="3209847" cy="3209815"/>
        </a:xfrm>
        <a:prstGeom prst="circularArrow">
          <a:avLst>
            <a:gd name="adj1" fmla="val 6897"/>
            <a:gd name="adj2" fmla="val 464954"/>
            <a:gd name="adj3" fmla="val 17052289"/>
            <a:gd name="adj4" fmla="val 14938776"/>
            <a:gd name="adj5" fmla="val 8047"/>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3">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4">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8DF17D-9138-41B8-BC64-9A6FBF7BAF08}"/>
              </a:ext>
            </a:extLst>
          </p:cNvPr>
          <p:cNvSpPr>
            <a:spLocks noGrp="1"/>
          </p:cNvSpPr>
          <p:nvPr>
            <p:ph type="hdr" sz="quarter"/>
          </p:nvPr>
        </p:nvSpPr>
        <p:spPr>
          <a:xfrm>
            <a:off x="0" y="1"/>
            <a:ext cx="3169920" cy="482027"/>
          </a:xfrm>
          <a:prstGeom prst="rect">
            <a:avLst/>
          </a:prstGeom>
        </p:spPr>
        <p:txBody>
          <a:bodyPr vert="horz" lIns="95747" tIns="47873" rIns="95747" bIns="47873" rtlCol="0"/>
          <a:lstStyle>
            <a:lvl1pPr algn="l">
              <a:defRPr sz="1300"/>
            </a:lvl1pPr>
          </a:lstStyle>
          <a:p>
            <a:endParaRPr lang="en-CA"/>
          </a:p>
        </p:txBody>
      </p:sp>
      <p:sp>
        <p:nvSpPr>
          <p:cNvPr id="4" name="Footer Placeholder 3">
            <a:extLst>
              <a:ext uri="{FF2B5EF4-FFF2-40B4-BE49-F238E27FC236}">
                <a16:creationId xmlns:a16="http://schemas.microsoft.com/office/drawing/2014/main" id="{01489889-A5BA-4E64-8D71-FC622B8CD00B}"/>
              </a:ext>
            </a:extLst>
          </p:cNvPr>
          <p:cNvSpPr>
            <a:spLocks noGrp="1"/>
          </p:cNvSpPr>
          <p:nvPr>
            <p:ph type="ftr" sz="quarter" idx="2"/>
          </p:nvPr>
        </p:nvSpPr>
        <p:spPr>
          <a:xfrm>
            <a:off x="0" y="9119173"/>
            <a:ext cx="3169920" cy="482027"/>
          </a:xfrm>
          <a:prstGeom prst="rect">
            <a:avLst/>
          </a:prstGeom>
        </p:spPr>
        <p:txBody>
          <a:bodyPr vert="horz" lIns="95747" tIns="47873" rIns="95747" bIns="47873" rtlCol="0" anchor="b"/>
          <a:lstStyle>
            <a:lvl1pPr algn="l">
              <a:defRPr sz="1300"/>
            </a:lvl1pPr>
          </a:lstStyle>
          <a:p>
            <a:endParaRPr lang="en-CA"/>
          </a:p>
        </p:txBody>
      </p:sp>
    </p:spTree>
    <p:extLst>
      <p:ext uri="{BB962C8B-B14F-4D97-AF65-F5344CB8AC3E}">
        <p14:creationId xmlns:p14="http://schemas.microsoft.com/office/powerpoint/2010/main" val="2473948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7126" tIns="48562" rIns="97126" bIns="48562" rtlCol="0"/>
          <a:lstStyle>
            <a:lvl1pPr algn="l">
              <a:defRPr sz="1300"/>
            </a:lvl1pPr>
          </a:lstStyle>
          <a:p>
            <a:endParaRPr lang="en-CA"/>
          </a:p>
        </p:txBody>
      </p:sp>
      <p:sp>
        <p:nvSpPr>
          <p:cNvPr id="3" name="Date Placeholder 2"/>
          <p:cNvSpPr>
            <a:spLocks noGrp="1"/>
          </p:cNvSpPr>
          <p:nvPr>
            <p:ph type="dt" idx="1"/>
          </p:nvPr>
        </p:nvSpPr>
        <p:spPr>
          <a:xfrm>
            <a:off x="4143587" y="1"/>
            <a:ext cx="3169920" cy="480060"/>
          </a:xfrm>
          <a:prstGeom prst="rect">
            <a:avLst/>
          </a:prstGeom>
        </p:spPr>
        <p:txBody>
          <a:bodyPr vert="horz" lIns="97126" tIns="48562" rIns="97126" bIns="48562" rtlCol="0"/>
          <a:lstStyle>
            <a:lvl1pPr algn="r">
              <a:defRPr sz="1300"/>
            </a:lvl1pPr>
          </a:lstStyle>
          <a:p>
            <a:fld id="{4AF9A62D-7271-43F3-95D8-503CB70887F4}" type="datetimeFigureOut">
              <a:rPr lang="en-CA" smtClean="0"/>
              <a:t>2026-10-06</a:t>
            </a:fld>
            <a:endParaRPr lang="en-CA"/>
          </a:p>
        </p:txBody>
      </p:sp>
      <p:sp>
        <p:nvSpPr>
          <p:cNvPr id="4" name="Slide Image Placeholder 3"/>
          <p:cNvSpPr>
            <a:spLocks noGrp="1" noRot="1" noChangeAspect="1"/>
          </p:cNvSpPr>
          <p:nvPr>
            <p:ph type="sldImg" idx="2"/>
          </p:nvPr>
        </p:nvSpPr>
        <p:spPr>
          <a:xfrm>
            <a:off x="455613" y="719138"/>
            <a:ext cx="6403975" cy="3602037"/>
          </a:xfrm>
          <a:prstGeom prst="rect">
            <a:avLst/>
          </a:prstGeom>
          <a:noFill/>
          <a:ln w="12700">
            <a:solidFill>
              <a:prstClr val="black"/>
            </a:solidFill>
          </a:ln>
        </p:spPr>
        <p:txBody>
          <a:bodyPr vert="horz" lIns="97126" tIns="48562" rIns="97126" bIns="48562" rtlCol="0" anchor="ctr"/>
          <a:lstStyle/>
          <a:p>
            <a:endParaRPr lang="en-CA"/>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7126" tIns="48562" rIns="97126" bIns="485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119474"/>
            <a:ext cx="3169920" cy="480060"/>
          </a:xfrm>
          <a:prstGeom prst="rect">
            <a:avLst/>
          </a:prstGeom>
        </p:spPr>
        <p:txBody>
          <a:bodyPr vert="horz" lIns="97126" tIns="48562" rIns="97126" bIns="48562" rtlCol="0" anchor="b"/>
          <a:lstStyle>
            <a:lvl1pPr algn="l">
              <a:defRPr sz="1300"/>
            </a:lvl1pPr>
          </a:lstStyle>
          <a:p>
            <a:endParaRPr lang="en-CA"/>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7126" tIns="48562" rIns="97126" bIns="48562" rtlCol="0" anchor="b"/>
          <a:lstStyle>
            <a:lvl1pPr algn="r">
              <a:defRPr sz="1300"/>
            </a:lvl1pPr>
          </a:lstStyle>
          <a:p>
            <a:fld id="{36156972-B91D-4EFE-BBE6-780876B81408}" type="slidenum">
              <a:rPr lang="en-CA" smtClean="0"/>
              <a:t>‹#›</a:t>
            </a:fld>
            <a:endParaRPr lang="en-CA"/>
          </a:p>
        </p:txBody>
      </p:sp>
    </p:spTree>
    <p:extLst>
      <p:ext uri="{BB962C8B-B14F-4D97-AF65-F5344CB8AC3E}">
        <p14:creationId xmlns:p14="http://schemas.microsoft.com/office/powerpoint/2010/main" val="2237596149"/>
      </p:ext>
    </p:extLst>
  </p:cSld>
  <p:clrMap bg1="lt1" tx1="dk1" bg2="lt2" tx2="dk2" accent1="accent1" accent2="accent2" accent3="accent3" accent4="accent4" accent5="accent5" accent6="accent6" hlink="hlink" folHlink="folHlink"/>
  <p:notesStyle>
    <a:lvl1pPr marL="0" algn="l" defTabSz="914400" rtl="0" eaLnBrk="1" latinLnBrk="0" hangingPunct="1">
      <a:defRPr sz="2000" kern="1200">
        <a:solidFill>
          <a:schemeClr val="tx1"/>
        </a:solidFill>
        <a:latin typeface="+mn-lt"/>
        <a:ea typeface="+mn-ea"/>
        <a:cs typeface="+mn-cs"/>
      </a:defRPr>
    </a:lvl1pPr>
    <a:lvl2pPr marL="457200" algn="l" defTabSz="914400" rtl="0" eaLnBrk="1" latinLnBrk="0" hangingPunct="1">
      <a:defRPr sz="20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2000" kern="1200">
        <a:solidFill>
          <a:schemeClr val="tx1"/>
        </a:solidFill>
        <a:latin typeface="+mn-lt"/>
        <a:ea typeface="+mn-ea"/>
        <a:cs typeface="+mn-cs"/>
      </a:defRPr>
    </a:lvl4pPr>
    <a:lvl5pPr marL="1828800" algn="l" defTabSz="914400" rtl="0" eaLnBrk="1" latinLnBrk="0" hangingPunct="1">
      <a:defRPr sz="2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xcellence.ca/organizational-excellence-standard/"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a:t>
            </a:fld>
            <a:endParaRPr lang="en-CA"/>
          </a:p>
        </p:txBody>
      </p:sp>
    </p:spTree>
    <p:extLst>
      <p:ext uri="{BB962C8B-B14F-4D97-AF65-F5344CB8AC3E}">
        <p14:creationId xmlns:p14="http://schemas.microsoft.com/office/powerpoint/2010/main" val="2659509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700"/>
          </a:p>
        </p:txBody>
      </p:sp>
      <p:sp>
        <p:nvSpPr>
          <p:cNvPr id="4" name="Slide Number Placeholder 3"/>
          <p:cNvSpPr>
            <a:spLocks noGrp="1"/>
          </p:cNvSpPr>
          <p:nvPr>
            <p:ph type="sldNum" sz="quarter" idx="10"/>
          </p:nvPr>
        </p:nvSpPr>
        <p:spPr/>
        <p:txBody>
          <a:bodyPr/>
          <a:lstStyle/>
          <a:p>
            <a:fld id="{36156972-B91D-4EFE-BBE6-780876B81408}" type="slidenum">
              <a:rPr lang="en-CA" smtClean="0"/>
              <a:t>2</a:t>
            </a:fld>
            <a:endParaRPr lang="en-CA"/>
          </a:p>
        </p:txBody>
      </p:sp>
    </p:spTree>
    <p:extLst>
      <p:ext uri="{BB962C8B-B14F-4D97-AF65-F5344CB8AC3E}">
        <p14:creationId xmlns:p14="http://schemas.microsoft.com/office/powerpoint/2010/main" val="1332584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3</a:t>
            </a:fld>
            <a:endParaRPr lang="en-CA"/>
          </a:p>
        </p:txBody>
      </p:sp>
    </p:spTree>
    <p:extLst>
      <p:ext uri="{BB962C8B-B14F-4D97-AF65-F5344CB8AC3E}">
        <p14:creationId xmlns:p14="http://schemas.microsoft.com/office/powerpoint/2010/main" val="2587791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4</a:t>
            </a:fld>
            <a:endParaRPr lang="en-CA"/>
          </a:p>
        </p:txBody>
      </p:sp>
    </p:spTree>
    <p:extLst>
      <p:ext uri="{BB962C8B-B14F-4D97-AF65-F5344CB8AC3E}">
        <p14:creationId xmlns:p14="http://schemas.microsoft.com/office/powerpoint/2010/main" val="3454854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b="1"/>
              <a:t>More information related to this slide</a:t>
            </a:r>
          </a:p>
          <a:p>
            <a:endParaRPr lang="en-US" altLang="fr-FR" sz="1200"/>
          </a:p>
          <a:p>
            <a:r>
              <a:rPr lang="en-US" altLang="fr-FR" sz="1200"/>
              <a:t>Information shown on this slide is a summary. Full information about the institution and the program being visited is developed by the institution and supplied to team members 8 weeks in advance of the visit, in the “Questionnaire”.</a:t>
            </a:r>
          </a:p>
        </p:txBody>
      </p:sp>
      <p:sp>
        <p:nvSpPr>
          <p:cNvPr id="6656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656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6656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656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38"/>
              </a:spcAft>
            </a:pPr>
            <a:r>
              <a:rPr lang="en-CA" sz="1300">
                <a:latin typeface="Calibri" panose="020F0502020204030204" pitchFamily="34" charset="0"/>
                <a:ea typeface="Calibri" panose="020F0502020204030204" pitchFamily="34" charset="0"/>
                <a:cs typeface="Arial" panose="020B0604020202020204" pitchFamily="34" charset="0"/>
              </a:rPr>
              <a:t>All programs hosting visits are to make the following materials available to the visiting team eight weeks prior to the visit date, the final date to be decided on by the visit chair in consultation with the HEI:</a:t>
            </a:r>
          </a:p>
          <a:p>
            <a:pPr marL="1376361" lvl="3" indent="-478734">
              <a:buFont typeface="+mj-lt"/>
              <a:buAutoNum type="alphaUcPeriod"/>
            </a:pPr>
            <a:r>
              <a:rPr lang="en-CA" sz="1100"/>
              <a:t>Program operational information</a:t>
            </a:r>
          </a:p>
          <a:p>
            <a:pPr marL="1376361" lvl="3" indent="-478734">
              <a:buFont typeface="+mj-lt"/>
              <a:buAutoNum type="alphaUcPeriod"/>
            </a:pPr>
            <a:r>
              <a:rPr lang="en-CA" sz="1100"/>
              <a:t>GA/CI detailed explanation</a:t>
            </a:r>
          </a:p>
          <a:p>
            <a:pPr marL="1376361" lvl="3" indent="-478734">
              <a:buFont typeface="+mj-lt"/>
              <a:buAutoNum type="alphaUcPeriod"/>
            </a:pPr>
            <a:r>
              <a:rPr lang="en-CA" sz="1100"/>
              <a:t>Detailed syllabi</a:t>
            </a:r>
          </a:p>
          <a:p>
            <a:pPr marL="1376361" lvl="3" indent="-478734">
              <a:buFont typeface="+mj-lt"/>
              <a:buAutoNum type="alphaUcPeriod"/>
            </a:pPr>
            <a:r>
              <a:rPr lang="en-CA" sz="1100"/>
              <a:t>Documentation of assigned work and assessment</a:t>
            </a:r>
          </a:p>
          <a:p>
            <a:pPr marL="1376361" lvl="3" indent="-478734">
              <a:buFont typeface="+mj-lt"/>
              <a:buAutoNum type="alphaUcPeriod"/>
            </a:pPr>
            <a:r>
              <a:rPr lang="en-CA" sz="1100"/>
              <a:t>Evaluated student work</a:t>
            </a:r>
          </a:p>
          <a:p>
            <a:pPr marL="1376361" lvl="3" indent="-478734">
              <a:buFont typeface="+mj-lt"/>
              <a:buAutoNum type="alphaUcPeriod"/>
            </a:pPr>
            <a:r>
              <a:rPr lang="en-CA" sz="1100"/>
              <a:t>Evidence of a culture of safety</a:t>
            </a:r>
          </a:p>
          <a:p>
            <a:pPr>
              <a:lnSpc>
                <a:spcPct val="107000"/>
              </a:lnSpc>
              <a:spcAft>
                <a:spcPts val="838"/>
              </a:spcAft>
            </a:pPr>
            <a:endParaRPr lang="en-CA" sz="130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6156972-B91D-4EFE-BBE6-780876B81408}" type="slidenum">
              <a:rPr lang="en-CA" smtClean="0"/>
              <a:t>6</a:t>
            </a:fld>
            <a:endParaRPr lang="en-CA"/>
          </a:p>
        </p:txBody>
      </p:sp>
    </p:spTree>
    <p:extLst>
      <p:ext uri="{BB962C8B-B14F-4D97-AF65-F5344CB8AC3E}">
        <p14:creationId xmlns:p14="http://schemas.microsoft.com/office/powerpoint/2010/main" val="2529608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E0B9A-E944-2BDD-FE55-067577F217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EC3B2E-E581-C6F5-0220-F348C8DFA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957D7-ED42-505E-CC28-792CEE21E903}"/>
              </a:ext>
            </a:extLst>
          </p:cNvPr>
          <p:cNvSpPr>
            <a:spLocks noGrp="1"/>
          </p:cNvSpPr>
          <p:nvPr>
            <p:ph type="body" idx="1"/>
          </p:nvPr>
        </p:nvSpPr>
        <p:spPr/>
        <p:txBody>
          <a:bodyPr/>
          <a:lstStyle/>
          <a:p>
            <a:r>
              <a:rPr lang="en-CA"/>
              <a:t>Logistics:</a:t>
            </a:r>
          </a:p>
          <a:p>
            <a:pPr defTabSz="957468">
              <a:defRPr/>
            </a:pPr>
            <a:r>
              <a:rPr lang="en-GB" sz="1900">
                <a:latin typeface="Segoe UI" panose="020B0502040204020203" pitchFamily="34" charset="0"/>
              </a:rPr>
              <a:t>- Book your flight ASAP (lowest economy that allows 1 checked back). They can submit their flight expense right away and wait until after the visit to submit the rest of their expenses.</a:t>
            </a:r>
            <a:br>
              <a:rPr lang="en-GB" sz="1900">
                <a:latin typeface="Segoe UI" panose="020B0502040204020203" pitchFamily="34" charset="0"/>
              </a:rPr>
            </a:br>
            <a:r>
              <a:rPr lang="en-GB" sz="1900">
                <a:latin typeface="Segoe UI" panose="020B0502040204020203" pitchFamily="34" charset="0"/>
              </a:rPr>
              <a:t>-Hotel rooms are booked by the Secretariat. We will send you confirmation numbers. If anyone on the team is requesting extra night before or after the visit, please have the team member contact the Secretariat.</a:t>
            </a:r>
            <a:endParaRPr lang="en-GB" sz="1900">
              <a:latin typeface="Arial" panose="020B0604020202020204" pitchFamily="34" charset="0"/>
            </a:endParaRPr>
          </a:p>
        </p:txBody>
      </p:sp>
      <p:sp>
        <p:nvSpPr>
          <p:cNvPr id="4" name="Slide Number Placeholder 3">
            <a:extLst>
              <a:ext uri="{FF2B5EF4-FFF2-40B4-BE49-F238E27FC236}">
                <a16:creationId xmlns:a16="http://schemas.microsoft.com/office/drawing/2014/main" id="{38846B39-2D79-2FC6-17B6-48DC18EE258C}"/>
              </a:ext>
            </a:extLst>
          </p:cNvPr>
          <p:cNvSpPr>
            <a:spLocks noGrp="1"/>
          </p:cNvSpPr>
          <p:nvPr>
            <p:ph type="sldNum" sz="quarter" idx="5"/>
          </p:nvPr>
        </p:nvSpPr>
        <p:spPr/>
        <p:txBody>
          <a:bodyPr/>
          <a:lstStyle/>
          <a:p>
            <a:fld id="{36156972-B91D-4EFE-BBE6-780876B81408}" type="slidenum">
              <a:rPr lang="en-CA" smtClean="0"/>
              <a:t>7</a:t>
            </a:fld>
            <a:endParaRPr lang="en-CA"/>
          </a:p>
        </p:txBody>
      </p:sp>
    </p:spTree>
    <p:extLst>
      <p:ext uri="{BB962C8B-B14F-4D97-AF65-F5344CB8AC3E}">
        <p14:creationId xmlns:p14="http://schemas.microsoft.com/office/powerpoint/2010/main" val="2160199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8</a:t>
            </a:fld>
            <a:endParaRPr lang="en-CA"/>
          </a:p>
        </p:txBody>
      </p:sp>
    </p:spTree>
    <p:extLst>
      <p:ext uri="{BB962C8B-B14F-4D97-AF65-F5344CB8AC3E}">
        <p14:creationId xmlns:p14="http://schemas.microsoft.com/office/powerpoint/2010/main" val="1789400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900"/>
          </a:p>
          <a:p>
            <a:endParaRPr lang="en-CA" sz="2900"/>
          </a:p>
        </p:txBody>
      </p:sp>
      <p:sp>
        <p:nvSpPr>
          <p:cNvPr id="4" name="Slide Number Placeholder 3"/>
          <p:cNvSpPr>
            <a:spLocks noGrp="1"/>
          </p:cNvSpPr>
          <p:nvPr>
            <p:ph type="sldNum" sz="quarter" idx="10"/>
          </p:nvPr>
        </p:nvSpPr>
        <p:spPr/>
        <p:txBody>
          <a:bodyPr/>
          <a:lstStyle/>
          <a:p>
            <a:fld id="{36156972-B91D-4EFE-BBE6-780876B81408}" type="slidenum">
              <a:rPr lang="en-CA" smtClean="0"/>
              <a:t>9</a:t>
            </a:fld>
            <a:endParaRPr lang="en-CA"/>
          </a:p>
        </p:txBody>
      </p:sp>
    </p:spTree>
    <p:extLst>
      <p:ext uri="{BB962C8B-B14F-4D97-AF65-F5344CB8AC3E}">
        <p14:creationId xmlns:p14="http://schemas.microsoft.com/office/powerpoint/2010/main" val="1459404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300"/>
          </a:p>
        </p:txBody>
      </p:sp>
      <p:sp>
        <p:nvSpPr>
          <p:cNvPr id="4" name="Slide Number Placeholder 3"/>
          <p:cNvSpPr>
            <a:spLocks noGrp="1"/>
          </p:cNvSpPr>
          <p:nvPr>
            <p:ph type="sldNum" sz="quarter" idx="10"/>
          </p:nvPr>
        </p:nvSpPr>
        <p:spPr/>
        <p:txBody>
          <a:bodyPr/>
          <a:lstStyle/>
          <a:p>
            <a:fld id="{36156972-B91D-4EFE-BBE6-780876B81408}" type="slidenum">
              <a:rPr lang="en-CA" smtClean="0"/>
              <a:t>10</a:t>
            </a:fld>
            <a:endParaRPr lang="en-CA"/>
          </a:p>
        </p:txBody>
      </p:sp>
    </p:spTree>
    <p:extLst>
      <p:ext uri="{BB962C8B-B14F-4D97-AF65-F5344CB8AC3E}">
        <p14:creationId xmlns:p14="http://schemas.microsoft.com/office/powerpoint/2010/main" val="1625005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Some have compared the process to an “audit”:  </a:t>
            </a:r>
            <a:r>
              <a:rPr lang="en-GB" sz="1200"/>
              <a:t>each visit is a random "audit" of issues and  the items that are selected for review may vary across programs and across visits. </a:t>
            </a:r>
            <a:endParaRPr lang="en-US" sz="1200"/>
          </a:p>
          <a:p>
            <a:r>
              <a:rPr lang="en-US" sz="1200"/>
              <a:t>Teams of experts review program information, both on Tandem and on-site.  </a:t>
            </a:r>
          </a:p>
          <a:p>
            <a:r>
              <a:rPr lang="en-US" sz="1200"/>
              <a:t>They gather information about the programs in a visit report. </a:t>
            </a:r>
          </a:p>
          <a:p>
            <a:r>
              <a:rPr lang="en-US" sz="1200"/>
              <a:t>The team tri-angulates evidence from the Questionnaire, on-site interviews, on-site documentation review. </a:t>
            </a:r>
          </a:p>
          <a:p>
            <a:r>
              <a:rPr lang="en-US" sz="1200"/>
              <a:t>This report, plus any additional relevant information, as well as the Board’s collective experience is used to produce accreditation decisions.</a:t>
            </a:r>
          </a:p>
          <a:p>
            <a:endParaRPr lang="en-CA" sz="1200"/>
          </a:p>
        </p:txBody>
      </p:sp>
      <p:sp>
        <p:nvSpPr>
          <p:cNvPr id="4" name="Slide Number Placeholder 3"/>
          <p:cNvSpPr>
            <a:spLocks noGrp="1"/>
          </p:cNvSpPr>
          <p:nvPr>
            <p:ph type="sldNum" sz="quarter" idx="10"/>
          </p:nvPr>
        </p:nvSpPr>
        <p:spPr/>
        <p:txBody>
          <a:bodyPr/>
          <a:lstStyle/>
          <a:p>
            <a:fld id="{36156972-B91D-4EFE-BBE6-780876B81408}" type="slidenum">
              <a:rPr lang="en-CA" smtClean="0"/>
              <a:t>11</a:t>
            </a:fld>
            <a:endParaRPr lang="en-CA"/>
          </a:p>
        </p:txBody>
      </p:sp>
    </p:spTree>
    <p:extLst>
      <p:ext uri="{BB962C8B-B14F-4D97-AF65-F5344CB8AC3E}">
        <p14:creationId xmlns:p14="http://schemas.microsoft.com/office/powerpoint/2010/main" val="3460219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12</a:t>
            </a:fld>
            <a:endParaRPr lang="en-CA"/>
          </a:p>
        </p:txBody>
      </p:sp>
    </p:spTree>
    <p:extLst>
      <p:ext uri="{BB962C8B-B14F-4D97-AF65-F5344CB8AC3E}">
        <p14:creationId xmlns:p14="http://schemas.microsoft.com/office/powerpoint/2010/main" val="43593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a:t>At all stages: ongoing communication between the Dean/Designated Official and the Team Chair.</a:t>
            </a:r>
          </a:p>
        </p:txBody>
      </p:sp>
      <p:sp>
        <p:nvSpPr>
          <p:cNvPr id="4" name="Slide Number Placeholder 3"/>
          <p:cNvSpPr>
            <a:spLocks noGrp="1"/>
          </p:cNvSpPr>
          <p:nvPr>
            <p:ph type="sldNum" sz="quarter" idx="10"/>
          </p:nvPr>
        </p:nvSpPr>
        <p:spPr/>
        <p:txBody>
          <a:bodyPr/>
          <a:lstStyle/>
          <a:p>
            <a:fld id="{36156972-B91D-4EFE-BBE6-780876B81408}" type="slidenum">
              <a:rPr lang="en-CA" smtClean="0"/>
              <a:t>13</a:t>
            </a:fld>
            <a:endParaRPr lang="en-CA"/>
          </a:p>
        </p:txBody>
      </p:sp>
    </p:spTree>
    <p:extLst>
      <p:ext uri="{BB962C8B-B14F-4D97-AF65-F5344CB8AC3E}">
        <p14:creationId xmlns:p14="http://schemas.microsoft.com/office/powerpoint/2010/main" val="168018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14</a:t>
            </a:fld>
            <a:endParaRPr lang="en-CA"/>
          </a:p>
        </p:txBody>
      </p:sp>
    </p:spTree>
    <p:extLst>
      <p:ext uri="{BB962C8B-B14F-4D97-AF65-F5344CB8AC3E}">
        <p14:creationId xmlns:p14="http://schemas.microsoft.com/office/powerpoint/2010/main" val="1582379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15</a:t>
            </a:fld>
            <a:endParaRPr lang="en-CA"/>
          </a:p>
        </p:txBody>
      </p:sp>
    </p:spTree>
    <p:extLst>
      <p:ext uri="{BB962C8B-B14F-4D97-AF65-F5344CB8AC3E}">
        <p14:creationId xmlns:p14="http://schemas.microsoft.com/office/powerpoint/2010/main" val="1191408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16</a:t>
            </a:fld>
            <a:endParaRPr lang="en-CA"/>
          </a:p>
        </p:txBody>
      </p:sp>
    </p:spTree>
    <p:extLst>
      <p:ext uri="{BB962C8B-B14F-4D97-AF65-F5344CB8AC3E}">
        <p14:creationId xmlns:p14="http://schemas.microsoft.com/office/powerpoint/2010/main" val="2240906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sz="1200"/>
              <a:t>This list of objectives of the visiting Team is provided in more detail in the “Accreditation Criteria and Procedures”, including the list of accreditation criteria grouped in the following categories:</a:t>
            </a:r>
          </a:p>
          <a:p>
            <a:pPr marL="181474" indent="-181474">
              <a:buFontTx/>
              <a:buChar char="-"/>
              <a:defRPr/>
            </a:pPr>
            <a:r>
              <a:rPr lang="en-US" sz="1200"/>
              <a:t>Continuous Improvement</a:t>
            </a:r>
          </a:p>
          <a:p>
            <a:pPr marL="181474" indent="-181474">
              <a:buFontTx/>
              <a:buChar char="-"/>
              <a:defRPr/>
            </a:pPr>
            <a:r>
              <a:rPr lang="en-US" sz="1200"/>
              <a:t>Graduate Attributes</a:t>
            </a:r>
          </a:p>
          <a:p>
            <a:pPr marL="181474" indent="-181474">
              <a:buFontTx/>
              <a:buChar char="-"/>
              <a:defRPr/>
            </a:pPr>
            <a:r>
              <a:rPr lang="en-US" sz="1200"/>
              <a:t>Students</a:t>
            </a:r>
          </a:p>
          <a:p>
            <a:pPr marL="181474" indent="-181474">
              <a:buFontTx/>
              <a:buChar char="-"/>
              <a:defRPr/>
            </a:pPr>
            <a:r>
              <a:rPr lang="en-US" sz="1200"/>
              <a:t>Curriculum Content</a:t>
            </a:r>
          </a:p>
          <a:p>
            <a:pPr marL="181474" indent="-181474">
              <a:buFontTx/>
              <a:buChar char="-"/>
              <a:defRPr/>
            </a:pPr>
            <a:r>
              <a:rPr lang="en-US" sz="1200"/>
              <a:t>Program Environment</a:t>
            </a:r>
          </a:p>
          <a:p>
            <a:pPr marL="181474" indent="-181474">
              <a:buFontTx/>
              <a:buChar char="-"/>
              <a:defRPr/>
            </a:pPr>
            <a:endParaRPr lang="en-US" sz="1200"/>
          </a:p>
          <a:p>
            <a:pPr>
              <a:defRPr/>
            </a:pPr>
            <a:r>
              <a:rPr lang="en-US" sz="1200"/>
              <a:t>Each Program Visitor will complete their </a:t>
            </a:r>
            <a:r>
              <a:rPr lang="en-US" sz="1200">
                <a:highlight>
                  <a:srgbClr val="00FF00"/>
                </a:highlight>
              </a:rPr>
              <a:t>own issue tracker (or a consensus issue tracker</a:t>
            </a:r>
            <a:r>
              <a:rPr lang="en-US" sz="1200"/>
              <a:t> report when a program has more than one Visitors by Vice-Chair and Chair will be integrated into the Program Visitors’ reports as well as forming the prefatory and concluding material of the report. </a:t>
            </a:r>
          </a:p>
        </p:txBody>
      </p:sp>
      <p:sp>
        <p:nvSpPr>
          <p:cNvPr id="6963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963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6963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6963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18</a:t>
            </a:fld>
            <a:endParaRPr lang="en-CA"/>
          </a:p>
        </p:txBody>
      </p:sp>
    </p:spTree>
    <p:extLst>
      <p:ext uri="{BB962C8B-B14F-4D97-AF65-F5344CB8AC3E}">
        <p14:creationId xmlns:p14="http://schemas.microsoft.com/office/powerpoint/2010/main" val="91935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19</a:t>
            </a:fld>
            <a:endParaRPr lang="en-CA"/>
          </a:p>
        </p:txBody>
      </p:sp>
    </p:spTree>
    <p:extLst>
      <p:ext uri="{BB962C8B-B14F-4D97-AF65-F5344CB8AC3E}">
        <p14:creationId xmlns:p14="http://schemas.microsoft.com/office/powerpoint/2010/main" val="2276668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20</a:t>
            </a:fld>
            <a:endParaRPr lang="en-CA"/>
          </a:p>
        </p:txBody>
      </p:sp>
    </p:spTree>
    <p:extLst>
      <p:ext uri="{BB962C8B-B14F-4D97-AF65-F5344CB8AC3E}">
        <p14:creationId xmlns:p14="http://schemas.microsoft.com/office/powerpoint/2010/main" val="87244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21</a:t>
            </a:fld>
            <a:endParaRPr lang="en-CA"/>
          </a:p>
        </p:txBody>
      </p:sp>
    </p:spTree>
    <p:extLst>
      <p:ext uri="{BB962C8B-B14F-4D97-AF65-F5344CB8AC3E}">
        <p14:creationId xmlns:p14="http://schemas.microsoft.com/office/powerpoint/2010/main" val="3281454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CA" sz="2000" b="1" i="0" kern="1200">
                <a:solidFill>
                  <a:schemeClr val="tx1"/>
                </a:solidFill>
                <a:effectLst/>
                <a:latin typeface="+mn-lt"/>
                <a:ea typeface="+mn-ea"/>
                <a:cs typeface="+mn-cs"/>
              </a:rPr>
              <a:t>Our culture and values</a:t>
            </a:r>
          </a:p>
          <a:p>
            <a:pPr fontAlgn="base"/>
            <a:r>
              <a:rPr lang="en-CA" sz="2000" b="0" i="0" kern="1200">
                <a:solidFill>
                  <a:schemeClr val="tx1"/>
                </a:solidFill>
                <a:effectLst/>
                <a:latin typeface="+mn-lt"/>
                <a:ea typeface="+mn-ea"/>
                <a:cs typeface="+mn-cs"/>
              </a:rPr>
              <a:t>Engineers Canada has been selected as a National Capital Region Top Employer since 2017, while in 2024 the organization earned a platinum certification against </a:t>
            </a:r>
            <a:r>
              <a:rPr lang="en-CA" sz="2000" b="1" i="0" u="sng" kern="1200">
                <a:solidFill>
                  <a:schemeClr val="tx1"/>
                </a:solidFill>
                <a:effectLst/>
                <a:latin typeface="+mn-lt"/>
                <a:ea typeface="+mn-ea"/>
                <a:cs typeface="+mn-cs"/>
                <a:hlinkClick r:id="rId3" tooltip="https://excellence.ca/organizational-excellence-standard/"/>
              </a:rPr>
              <a:t>Excellence Canada’s Organizational Excellence Standard</a:t>
            </a:r>
            <a:r>
              <a:rPr lang="en-CA" sz="2000" b="0" i="0" kern="1200">
                <a:solidFill>
                  <a:schemeClr val="tx1"/>
                </a:solidFill>
                <a:effectLst/>
                <a:latin typeface="+mn-lt"/>
                <a:ea typeface="+mn-ea"/>
                <a:cs typeface="+mn-cs"/>
              </a:rPr>
              <a:t>. Part of this journey to excellence was an organization-wide collaboration on six defining values:</a:t>
            </a:r>
          </a:p>
          <a:p>
            <a:pPr marL="342900" indent="-342900" fontAlgn="base">
              <a:buFont typeface="Arial" panose="020B0604020202020204" pitchFamily="34" charset="0"/>
              <a:buChar char="•"/>
            </a:pPr>
            <a:r>
              <a:rPr lang="en-CA" sz="2000" b="0" i="0" kern="1200">
                <a:solidFill>
                  <a:schemeClr val="tx1"/>
                </a:solidFill>
                <a:effectLst/>
                <a:latin typeface="+mn-lt"/>
                <a:ea typeface="+mn-ea"/>
                <a:cs typeface="+mn-cs"/>
              </a:rPr>
              <a:t>We take pride in creating a culture of teamwork and wellness.</a:t>
            </a:r>
          </a:p>
          <a:p>
            <a:pPr marL="342900" indent="-342900" fontAlgn="base">
              <a:buFont typeface="Arial" panose="020B0604020202020204" pitchFamily="34" charset="0"/>
              <a:buChar char="•"/>
            </a:pPr>
            <a:r>
              <a:rPr lang="en-CA" sz="2000" b="0" i="0" kern="1200">
                <a:solidFill>
                  <a:schemeClr val="tx1"/>
                </a:solidFill>
                <a:effectLst/>
                <a:latin typeface="+mn-lt"/>
                <a:ea typeface="+mn-ea"/>
                <a:cs typeface="+mn-cs"/>
              </a:rPr>
              <a:t>We earn credibility through high-quality work.</a:t>
            </a:r>
          </a:p>
          <a:p>
            <a:pPr marL="342900" indent="-342900" fontAlgn="base">
              <a:buFont typeface="Arial" panose="020B0604020202020204" pitchFamily="34" charset="0"/>
              <a:buChar char="•"/>
            </a:pPr>
            <a:r>
              <a:rPr lang="en-CA" sz="2000" b="0" i="0" kern="1200">
                <a:solidFill>
                  <a:schemeClr val="tx1"/>
                </a:solidFill>
                <a:effectLst/>
                <a:latin typeface="+mn-lt"/>
                <a:ea typeface="+mn-ea"/>
                <a:cs typeface="+mn-cs"/>
              </a:rPr>
              <a:t>We foster new ideas and embrace creative approaches.</a:t>
            </a:r>
          </a:p>
          <a:p>
            <a:pPr marL="342900" indent="-342900" fontAlgn="base">
              <a:buFont typeface="Arial" panose="020B0604020202020204" pitchFamily="34" charset="0"/>
              <a:buChar char="•"/>
            </a:pPr>
            <a:r>
              <a:rPr lang="en-CA" sz="2000" b="0" i="0" kern="1200">
                <a:solidFill>
                  <a:schemeClr val="tx1"/>
                </a:solidFill>
                <a:effectLst/>
                <a:latin typeface="+mn-lt"/>
                <a:ea typeface="+mn-ea"/>
                <a:cs typeface="+mn-cs"/>
              </a:rPr>
              <a:t>We are transparent and accountable.</a:t>
            </a:r>
          </a:p>
          <a:p>
            <a:pPr marL="342900" indent="-342900" fontAlgn="base">
              <a:buFont typeface="Arial" panose="020B0604020202020204" pitchFamily="34" charset="0"/>
              <a:buChar char="•"/>
            </a:pPr>
            <a:r>
              <a:rPr lang="en-CA" sz="2000" b="0" i="0" kern="1200">
                <a:solidFill>
                  <a:schemeClr val="tx1"/>
                </a:solidFill>
                <a:effectLst/>
                <a:latin typeface="+mn-lt"/>
                <a:ea typeface="+mn-ea"/>
                <a:cs typeface="+mn-cs"/>
              </a:rPr>
              <a:t>We create and sustain trusting relationships.</a:t>
            </a:r>
          </a:p>
          <a:p>
            <a:pPr marL="342900" indent="-342900" fontAlgn="base">
              <a:buFont typeface="Arial" panose="020B0604020202020204" pitchFamily="34" charset="0"/>
              <a:buChar char="•"/>
            </a:pPr>
            <a:r>
              <a:rPr lang="en-CA" sz="2000" b="0" i="0" kern="1200">
                <a:solidFill>
                  <a:schemeClr val="tx1"/>
                </a:solidFill>
                <a:effectLst/>
                <a:latin typeface="+mn-lt"/>
                <a:ea typeface="+mn-ea"/>
                <a:cs typeface="+mn-cs"/>
              </a:rPr>
              <a:t>We rely on diverse people and perspectives to enrich our work.</a:t>
            </a:r>
          </a:p>
          <a:p>
            <a:pPr fontAlgn="base"/>
            <a:r>
              <a:rPr lang="en-CA" sz="2000" b="0" i="0" kern="1200">
                <a:solidFill>
                  <a:schemeClr val="tx1"/>
                </a:solidFill>
                <a:effectLst/>
                <a:latin typeface="+mn-lt"/>
                <a:ea typeface="+mn-ea"/>
                <a:cs typeface="+mn-cs"/>
              </a:rPr>
              <a:t>These values weave through all aspects of our work and workplace culture, creating a trusting, open place where each person can contribute and thrive.</a:t>
            </a:r>
          </a:p>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22</a:t>
            </a:fld>
            <a:endParaRPr lang="en-CA"/>
          </a:p>
        </p:txBody>
      </p:sp>
    </p:spTree>
    <p:extLst>
      <p:ext uri="{BB962C8B-B14F-4D97-AF65-F5344CB8AC3E}">
        <p14:creationId xmlns:p14="http://schemas.microsoft.com/office/powerpoint/2010/main" val="3972033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CA" sz="1200">
                <a:solidFill>
                  <a:srgbClr val="000000"/>
                </a:solidFill>
                <a:latin typeface="Calibri" panose="020F0502020204030204" pitchFamily="34" charset="0"/>
              </a:rPr>
              <a:t>Emphasize the importance of following the pre-visit schedule set by the team chair.  While visitors used to have time to review materials on-site, they will be required to do that in advance and in an iterative fashion leading up to the visit. The pre-visit team meetings will help with the review of the materials, so it is important to attend. W</a:t>
            </a:r>
            <a:r>
              <a:rPr lang="en-GB" altLang="fr-FR" sz="1200"/>
              <a:t>e saw chairs call more pre-visit meetings starting with the 2020/2021 accreditation cycle than in the past.  They felt this was necessary to adequately prepare the team. </a:t>
            </a:r>
          </a:p>
          <a:p>
            <a:pPr defTabSz="957468">
              <a:defRPr/>
            </a:pPr>
            <a:endParaRPr lang="en-CA" sz="1200"/>
          </a:p>
          <a:p>
            <a:r>
              <a:rPr lang="en-CA" sz="1200"/>
              <a:t>The visit will still start on Sunday with the GA/CI </a:t>
            </a:r>
            <a:r>
              <a:rPr lang="en-CA" sz="1200" i="1"/>
              <a:t>presentation from the program, but the pre-visit Saturday meeting is scheduled at the discretion of the Team Chair.</a:t>
            </a:r>
            <a:endParaRPr lang="en-CA" sz="1200" i="1" strike="sngStrike"/>
          </a:p>
          <a:p>
            <a:endParaRPr lang="en-CA" sz="1200"/>
          </a:p>
        </p:txBody>
      </p:sp>
      <p:sp>
        <p:nvSpPr>
          <p:cNvPr id="4" name="Slide Number Placeholder 3"/>
          <p:cNvSpPr>
            <a:spLocks noGrp="1"/>
          </p:cNvSpPr>
          <p:nvPr>
            <p:ph type="sldNum" sz="quarter" idx="10"/>
          </p:nvPr>
        </p:nvSpPr>
        <p:spPr/>
        <p:txBody>
          <a:bodyPr/>
          <a:lstStyle/>
          <a:p>
            <a:fld id="{36156972-B91D-4EFE-BBE6-780876B81408}" type="slidenum">
              <a:rPr lang="en-CA" smtClean="0"/>
              <a:t>23</a:t>
            </a:fld>
            <a:endParaRPr lang="en-CA"/>
          </a:p>
        </p:txBody>
      </p:sp>
    </p:spTree>
    <p:extLst>
      <p:ext uri="{BB962C8B-B14F-4D97-AF65-F5344CB8AC3E}">
        <p14:creationId xmlns:p14="http://schemas.microsoft.com/office/powerpoint/2010/main" val="1936184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24</a:t>
            </a:fld>
            <a:endParaRPr lang="en-CA"/>
          </a:p>
        </p:txBody>
      </p:sp>
    </p:spTree>
    <p:extLst>
      <p:ext uri="{BB962C8B-B14F-4D97-AF65-F5344CB8AC3E}">
        <p14:creationId xmlns:p14="http://schemas.microsoft.com/office/powerpoint/2010/main" val="344530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25</a:t>
            </a:fld>
            <a:endParaRPr lang="en-CA"/>
          </a:p>
        </p:txBody>
      </p:sp>
    </p:spTree>
    <p:extLst>
      <p:ext uri="{BB962C8B-B14F-4D97-AF65-F5344CB8AC3E}">
        <p14:creationId xmlns:p14="http://schemas.microsoft.com/office/powerpoint/2010/main" val="178637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26</a:t>
            </a:fld>
            <a:endParaRPr lang="en-CA"/>
          </a:p>
        </p:txBody>
      </p:sp>
    </p:spTree>
    <p:extLst>
      <p:ext uri="{BB962C8B-B14F-4D97-AF65-F5344CB8AC3E}">
        <p14:creationId xmlns:p14="http://schemas.microsoft.com/office/powerpoint/2010/main" val="85737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b="1"/>
              <a:t>Tandem resources page </a:t>
            </a:r>
          </a:p>
          <a:p>
            <a:endParaRPr lang="en-US" altLang="fr-FR"/>
          </a:p>
          <a:p>
            <a:pPr marL="359051" indent="-359051">
              <a:buFontTx/>
              <a:buChar char="-"/>
            </a:pPr>
            <a:r>
              <a:rPr lang="en-US" altLang="fr-FR" b="1"/>
              <a:t>HEIs </a:t>
            </a:r>
          </a:p>
          <a:p>
            <a:pPr marL="837785" lvl="1" indent="-359051">
              <a:buFont typeface="Arial" panose="020B0604020202020204" pitchFamily="34" charset="0"/>
              <a:buChar char="•"/>
            </a:pPr>
            <a:r>
              <a:rPr lang="en-US" altLang="fr-FR" b="0"/>
              <a:t>User Guide</a:t>
            </a:r>
          </a:p>
          <a:p>
            <a:pPr marL="837785" lvl="1" indent="-359051">
              <a:buFont typeface="Arial" panose="020B0604020202020204" pitchFamily="34" charset="0"/>
              <a:buChar char="•"/>
            </a:pPr>
            <a:r>
              <a:rPr lang="en-US" altLang="fr-FR" b="0"/>
              <a:t>8 tutorials </a:t>
            </a:r>
          </a:p>
          <a:p>
            <a:pPr marL="837785" lvl="1" indent="-359051">
              <a:buFont typeface="Arial" panose="020B0604020202020204" pitchFamily="34" charset="0"/>
              <a:buChar char="•"/>
            </a:pPr>
            <a:r>
              <a:rPr lang="en-US" altLang="fr-FR" b="0"/>
              <a:t>2 webinars </a:t>
            </a:r>
          </a:p>
          <a:p>
            <a:pPr marL="837785" lvl="1" indent="-359051">
              <a:buFont typeface="Arial" panose="020B0604020202020204" pitchFamily="34" charset="0"/>
              <a:buChar char="•"/>
            </a:pPr>
            <a:r>
              <a:rPr lang="en-US" altLang="fr-FR" b="0"/>
              <a:t>2 training scenarios</a:t>
            </a:r>
          </a:p>
          <a:p>
            <a:pPr marL="837785" lvl="1" indent="-359051">
              <a:buFont typeface="Arial" panose="020B0604020202020204" pitchFamily="34" charset="0"/>
              <a:buChar char="•"/>
            </a:pPr>
            <a:endParaRPr lang="en-US" altLang="fr-FR" b="0"/>
          </a:p>
          <a:p>
            <a:pPr marL="359051" indent="-359051">
              <a:buFontTx/>
              <a:buChar char="-"/>
            </a:pPr>
            <a:r>
              <a:rPr lang="en-US" altLang="fr-FR" b="1"/>
              <a:t>Visiting teams </a:t>
            </a:r>
          </a:p>
          <a:p>
            <a:pPr marL="837785" lvl="1" indent="-359051">
              <a:buFont typeface="Arial" panose="020B0604020202020204" pitchFamily="34" charset="0"/>
              <a:buChar char="•"/>
            </a:pPr>
            <a:r>
              <a:rPr lang="en-US" altLang="fr-FR" b="0"/>
              <a:t>User Guide</a:t>
            </a:r>
          </a:p>
          <a:p>
            <a:pPr marL="837785" lvl="1" indent="-359051">
              <a:buFont typeface="Arial" panose="020B0604020202020204" pitchFamily="34" charset="0"/>
              <a:buChar char="•"/>
            </a:pPr>
            <a:r>
              <a:rPr lang="en-US" altLang="fr-FR" b="0"/>
              <a:t>6 tutorials </a:t>
            </a:r>
          </a:p>
          <a:p>
            <a:pPr marL="837785" lvl="1" indent="-359051">
              <a:buFont typeface="Arial" panose="020B0604020202020204" pitchFamily="34" charset="0"/>
              <a:buChar char="•"/>
            </a:pPr>
            <a:r>
              <a:rPr lang="en-US" altLang="fr-FR" b="0"/>
              <a:t>1 webinar</a:t>
            </a:r>
          </a:p>
          <a:p>
            <a:pPr marL="837785" lvl="1" indent="-359051">
              <a:buFont typeface="Arial" panose="020B0604020202020204" pitchFamily="34" charset="0"/>
              <a:buChar char="•"/>
            </a:pPr>
            <a:r>
              <a:rPr lang="en-US" altLang="fr-FR" b="0"/>
              <a:t>1 training scenario </a:t>
            </a:r>
          </a:p>
          <a:p>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346026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090290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fr-FR"/>
              <a:t>Re: point #3: </a:t>
            </a:r>
            <a:r>
              <a:rPr lang="en-GB" altLang="fr-FR"/>
              <a:t>Program visitors are responsible for applying their discipline-specific knowledge to the criteria when assessing a program.</a:t>
            </a:r>
          </a:p>
          <a:p>
            <a:pPr>
              <a:defRPr/>
            </a:pPr>
            <a:r>
              <a:rPr lang="en-GB" altLang="fr-FR"/>
              <a:t>Re: point #4: the issue tracker is the former tracking of issues table which is now superimposed to the Questionnaire completed and submitted by the HEI. </a:t>
            </a:r>
            <a:r>
              <a:rPr lang="en-GB" altLang="fr-FR" b="1"/>
              <a:t>However, due to some inconsistencies that were reported, the team will be using an Excel version, that will be made available on an Engineers Canada SharePoint library</a:t>
            </a:r>
          </a:p>
          <a:p>
            <a:pPr>
              <a:defRPr/>
            </a:pPr>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52083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30</a:t>
            </a:fld>
            <a:endParaRPr lang="en-CA"/>
          </a:p>
        </p:txBody>
      </p:sp>
    </p:spTree>
    <p:extLst>
      <p:ext uri="{BB962C8B-B14F-4D97-AF65-F5344CB8AC3E}">
        <p14:creationId xmlns:p14="http://schemas.microsoft.com/office/powerpoint/2010/main" val="14438109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CA" b="1">
                <a:solidFill>
                  <a:srgbClr val="000000"/>
                </a:solidFill>
              </a:rPr>
              <a:t>Every effort should be made to identify any missing documentation in advance of the on-site visit </a:t>
            </a:r>
            <a:endParaRPr lang="en-US"/>
          </a:p>
          <a:p>
            <a:pPr defTabSz="957468">
              <a:defRPr/>
            </a:pPr>
            <a:r>
              <a:rPr lang="en-CA">
                <a:solidFill>
                  <a:srgbClr val="000000"/>
                </a:solidFill>
              </a:rPr>
              <a:t>•</a:t>
            </a:r>
            <a:r>
              <a:rPr lang="en-CA" b="1">
                <a:solidFill>
                  <a:srgbClr val="000000"/>
                </a:solidFill>
              </a:rPr>
              <a:t>Only documentation within the scope of the required visit materials list should be requested</a:t>
            </a:r>
            <a:endParaRPr lang="en-CA"/>
          </a:p>
          <a:p>
            <a:pPr defTabSz="957468">
              <a:defRPr/>
            </a:pPr>
            <a:r>
              <a:rPr lang="en-CA">
                <a:solidFill>
                  <a:srgbClr val="000000"/>
                </a:solidFill>
              </a:rPr>
              <a:t>•</a:t>
            </a:r>
            <a:r>
              <a:rPr lang="en-CA" b="1">
                <a:solidFill>
                  <a:srgbClr val="000000"/>
                </a:solidFill>
              </a:rPr>
              <a:t>If you feel you need something in addition to what is detailed in the RVM, please consult with the visiting team chair and/or Engineers Canada staff (in the case where the chair is not available) before making a request. </a:t>
            </a:r>
            <a:endParaRPr lang="en-CA"/>
          </a:p>
          <a:p>
            <a:pPr defTabSz="957468">
              <a:defRPr/>
            </a:pPr>
            <a:endParaRPr lang="en-CA" sz="1200">
              <a:solidFill>
                <a:srgbClr val="000000"/>
              </a:solidFill>
              <a:latin typeface="Calibri"/>
              <a:ea typeface="Calibri"/>
              <a:cs typeface="Calibri"/>
            </a:endParaRPr>
          </a:p>
          <a:p>
            <a:pPr defTabSz="957468">
              <a:defRPr/>
            </a:pPr>
            <a:r>
              <a:rPr lang="en-CA" sz="1200">
                <a:solidFill>
                  <a:srgbClr val="000000"/>
                </a:solidFill>
                <a:latin typeface="Calibri"/>
                <a:ea typeface="Calibri"/>
                <a:cs typeface="Calibri"/>
              </a:rPr>
              <a:t>For the materials traditionally made available to the visit team on-site on the Sunday preceding an in-person visit, the HEI must ensure visit team members have access to course materials and graduate attributes/continual improvement documentation, as described in the on-site materials section of the Questionnaire. These materials can be uploaded with the Questionnaire materials described above, or the HEI is welcome to post these materials on its own learning management system (LMS) to which they must provide direct links through Tandem. If programs are going to make materials available via their LMS or other internal platform, the HEI will be responsible for ensuring all visit team members have access to the platform if personalized accounts (originating from the institution) are required. These materials should be available </a:t>
            </a:r>
            <a:r>
              <a:rPr lang="en-CA" sz="1200" b="1">
                <a:solidFill>
                  <a:srgbClr val="000000"/>
                </a:solidFill>
                <a:latin typeface="Calibri"/>
                <a:ea typeface="Calibri"/>
                <a:cs typeface="Calibri"/>
              </a:rPr>
              <a:t>eight weeks </a:t>
            </a:r>
            <a:r>
              <a:rPr lang="en-CA" sz="1200">
                <a:solidFill>
                  <a:srgbClr val="000000"/>
                </a:solidFill>
                <a:latin typeface="Calibri"/>
                <a:ea typeface="Calibri"/>
                <a:cs typeface="Calibri"/>
              </a:rPr>
              <a:t>in advance of the visit. </a:t>
            </a:r>
            <a:endParaRPr lang="en-CA">
              <a:latin typeface="Calibri"/>
              <a:ea typeface="Calibri"/>
              <a:cs typeface="Calibri"/>
            </a:endParaRPr>
          </a:p>
          <a:p>
            <a:endParaRPr lang="en-CA" sz="1200"/>
          </a:p>
        </p:txBody>
      </p:sp>
      <p:sp>
        <p:nvSpPr>
          <p:cNvPr id="4" name="Slide Number Placeholder 3"/>
          <p:cNvSpPr>
            <a:spLocks noGrp="1"/>
          </p:cNvSpPr>
          <p:nvPr>
            <p:ph type="sldNum" sz="quarter" idx="10"/>
          </p:nvPr>
        </p:nvSpPr>
        <p:spPr/>
        <p:txBody>
          <a:bodyPr/>
          <a:lstStyle/>
          <a:p>
            <a:fld id="{36156972-B91D-4EFE-BBE6-780876B81408}" type="slidenum">
              <a:rPr lang="en-CA" smtClean="0"/>
              <a:t>31</a:t>
            </a:fld>
            <a:endParaRPr lang="en-CA"/>
          </a:p>
        </p:txBody>
      </p:sp>
    </p:spTree>
    <p:extLst>
      <p:ext uri="{BB962C8B-B14F-4D97-AF65-F5344CB8AC3E}">
        <p14:creationId xmlns:p14="http://schemas.microsoft.com/office/powerpoint/2010/main" val="2637264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a:t>Team Chair will liaise with the Dean/Designated official to identify any issues before the team arrives on-site. This reduces the stress for the HEI and makes the visit more efficient. Sometimes more information will be provided by the program to the visitor, other times these discussions inform the development of the visit schedule. Openness and transparency with the HEI is key.</a:t>
            </a:r>
          </a:p>
          <a:p>
            <a:endParaRPr lang="en-CA" sz="1200"/>
          </a:p>
          <a:p>
            <a:r>
              <a:rPr lang="en-CA" sz="1200" b="1"/>
              <a:t>Note: The language of “met/not met” are terms reserved to the CEAB.  Visiting team members are not identifying criteria that is met/not met, but rather flagging (via the *) a criterion for the CEAB’s further review. Engineers Canada staff are working with Tandem’s provider to resolve this issue. </a:t>
            </a:r>
          </a:p>
        </p:txBody>
      </p:sp>
      <p:sp>
        <p:nvSpPr>
          <p:cNvPr id="4" name="Slide Number Placeholder 3"/>
          <p:cNvSpPr>
            <a:spLocks noGrp="1"/>
          </p:cNvSpPr>
          <p:nvPr>
            <p:ph type="sldNum" sz="quarter" idx="10"/>
          </p:nvPr>
        </p:nvSpPr>
        <p:spPr/>
        <p:txBody>
          <a:bodyPr/>
          <a:lstStyle/>
          <a:p>
            <a:fld id="{36156972-B91D-4EFE-BBE6-780876B81408}" type="slidenum">
              <a:rPr lang="en-CA" smtClean="0"/>
              <a:t>32</a:t>
            </a:fld>
            <a:endParaRPr lang="en-CA"/>
          </a:p>
        </p:txBody>
      </p:sp>
    </p:spTree>
    <p:extLst>
      <p:ext uri="{BB962C8B-B14F-4D97-AF65-F5344CB8AC3E}">
        <p14:creationId xmlns:p14="http://schemas.microsoft.com/office/powerpoint/2010/main" val="980979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6BBA0-4276-61D8-7582-5DA8B90C9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8829E-90DF-317A-E25A-13B8A94DB0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9EA7E-6C12-0BC2-BB05-710E4117BFBD}"/>
              </a:ext>
            </a:extLst>
          </p:cNvPr>
          <p:cNvSpPr>
            <a:spLocks noGrp="1"/>
          </p:cNvSpPr>
          <p:nvPr>
            <p:ph type="body" idx="1"/>
          </p:nvPr>
        </p:nvSpPr>
        <p:spPr/>
        <p:txBody>
          <a:bodyPr/>
          <a:lstStyle/>
          <a:p>
            <a:r>
              <a:rPr lang="en-CA" sz="1200"/>
              <a:t>Team Chair will liaise with the Dean/Designated official to identify any issues before the team arrives on-site. This reduces the stress for the HEI and makes the visit more efficient. Sometimes more information will be provided by the program to the visitor, other times these discussions inform the development of the visit schedule. Openness and transparency with the HEI is key.</a:t>
            </a:r>
          </a:p>
          <a:p>
            <a:endParaRPr lang="en-CA" sz="1200"/>
          </a:p>
          <a:p>
            <a:r>
              <a:rPr lang="en-CA" sz="1200" b="1"/>
              <a:t>Note: The language of “met/not met” are terms reserved to the CEAB.  Visiting team members are not identifying criteria that is met/not met, but rather flagging (via the *) a criterion for the CEAB’s further review. Engineers Canada staff are working with Tandem’s provider to resolve this issue. </a:t>
            </a:r>
          </a:p>
        </p:txBody>
      </p:sp>
      <p:sp>
        <p:nvSpPr>
          <p:cNvPr id="4" name="Slide Number Placeholder 3">
            <a:extLst>
              <a:ext uri="{FF2B5EF4-FFF2-40B4-BE49-F238E27FC236}">
                <a16:creationId xmlns:a16="http://schemas.microsoft.com/office/drawing/2014/main" id="{A20AE489-115B-C843-1376-A30E89874F26}"/>
              </a:ext>
            </a:extLst>
          </p:cNvPr>
          <p:cNvSpPr>
            <a:spLocks noGrp="1"/>
          </p:cNvSpPr>
          <p:nvPr>
            <p:ph type="sldNum" sz="quarter" idx="10"/>
          </p:nvPr>
        </p:nvSpPr>
        <p:spPr/>
        <p:txBody>
          <a:bodyPr/>
          <a:lstStyle/>
          <a:p>
            <a:fld id="{36156972-B91D-4EFE-BBE6-780876B81408}" type="slidenum">
              <a:rPr lang="en-CA" smtClean="0"/>
              <a:t>33</a:t>
            </a:fld>
            <a:endParaRPr lang="en-CA"/>
          </a:p>
        </p:txBody>
      </p:sp>
    </p:spTree>
    <p:extLst>
      <p:ext uri="{BB962C8B-B14F-4D97-AF65-F5344CB8AC3E}">
        <p14:creationId xmlns:p14="http://schemas.microsoft.com/office/powerpoint/2010/main" val="1621336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Program visitors are responsible for applying their discipline-specific knowledge to the criteria when assessing a program.</a:t>
            </a:r>
          </a:p>
          <a:p>
            <a:endParaRPr lang="en-US" sz="1200"/>
          </a:p>
          <a:p>
            <a:pPr algn="l" rtl="0" fontAlgn="base"/>
            <a:r>
              <a:rPr lang="en-GB" sz="1900" u="sng">
                <a:solidFill>
                  <a:srgbClr val="000000"/>
                </a:solidFill>
                <a:latin typeface="Calibri" panose="020F0502020204030204" pitchFamily="34" charset="0"/>
              </a:rPr>
              <a:t>General principles for comments in visiting team reports </a:t>
            </a:r>
            <a:endParaRPr lang="en-GB" sz="1700" u="sng">
              <a:solidFill>
                <a:srgbClr val="000000"/>
              </a:solidFill>
              <a:latin typeface="Calibri" panose="020F0502020204030204" pitchFamily="34" charset="0"/>
            </a:endParaRPr>
          </a:p>
          <a:p>
            <a:pPr algn="l" rtl="0" fontAlgn="base"/>
            <a:r>
              <a:rPr lang="en-GB" sz="1700">
                <a:solidFill>
                  <a:srgbClr val="000000"/>
                </a:solidFill>
                <a:latin typeface="Calibri" panose="020F0502020204030204" pitchFamily="34" charset="0"/>
              </a:rPr>
              <a:t>1. </a:t>
            </a:r>
            <a:r>
              <a:rPr lang="en-GB" sz="1900">
                <a:solidFill>
                  <a:srgbClr val="000000"/>
                </a:solidFill>
                <a:latin typeface="Calibri" panose="020F0502020204030204" pitchFamily="34" charset="0"/>
              </a:rPr>
              <a:t>A </a:t>
            </a:r>
            <a:r>
              <a:rPr lang="en-GB" sz="1900" b="1">
                <a:solidFill>
                  <a:srgbClr val="000000"/>
                </a:solidFill>
                <a:latin typeface="Segoe UI Symbol" panose="020B0502040204020203" pitchFamily="34" charset="0"/>
              </a:rPr>
              <a:t>✓</a:t>
            </a:r>
            <a:r>
              <a:rPr lang="en-GB" sz="1900">
                <a:solidFill>
                  <a:srgbClr val="000000"/>
                </a:solidFill>
                <a:latin typeface="Calibri" panose="020F0502020204030204" pitchFamily="34" charset="0"/>
              </a:rPr>
              <a:t> means that there is no observed issue on the criterion or that it is a numerical criterion which has a positive binary result. </a:t>
            </a:r>
          </a:p>
          <a:p>
            <a:pPr algn="l" rtl="0" fontAlgn="base">
              <a:buFont typeface="+mj-lt"/>
              <a:buAutoNum type="arabicPeriod" startAt="2"/>
            </a:pPr>
            <a:r>
              <a:rPr lang="en-GB" sz="1900">
                <a:solidFill>
                  <a:srgbClr val="000000"/>
                </a:solidFill>
                <a:latin typeface="Calibri" panose="020F0502020204030204" pitchFamily="34" charset="0"/>
              </a:rPr>
              <a:t> A * means that the Program Visitor’s Observation field will contain a description of an observed item flagged for CEAB review that, in the opinion of the visiting team, has the potential to either jeopardize future compliance or currently prevents compliance with the criterion. </a:t>
            </a:r>
          </a:p>
          <a:p>
            <a:pPr algn="l" rtl="0" fontAlgn="base">
              <a:buFont typeface="+mj-lt"/>
              <a:buAutoNum type="arabicPeriod" startAt="3"/>
            </a:pPr>
            <a:r>
              <a:rPr lang="en-GB" sz="1900">
                <a:solidFill>
                  <a:srgbClr val="000000"/>
                </a:solidFill>
                <a:latin typeface="Calibri" panose="020F0502020204030204" pitchFamily="34" charset="0"/>
              </a:rPr>
              <a:t> A comment has multiple audiences and purposes: </a:t>
            </a:r>
          </a:p>
          <a:p>
            <a:pPr lvl="1" algn="l" rtl="0" fontAlgn="base">
              <a:buFont typeface="+mj-lt"/>
              <a:buAutoNum type="arabicPeriod"/>
            </a:pPr>
            <a:r>
              <a:rPr lang="en-GB" sz="1900">
                <a:solidFill>
                  <a:srgbClr val="000000"/>
                </a:solidFill>
                <a:latin typeface="Calibri" panose="020F0502020204030204" pitchFamily="34" charset="0"/>
              </a:rPr>
              <a:t> The </a:t>
            </a:r>
            <a:r>
              <a:rPr lang="en-GB" sz="1900" b="1">
                <a:solidFill>
                  <a:srgbClr val="000000"/>
                </a:solidFill>
                <a:latin typeface="Calibri" panose="020F0502020204030204" pitchFamily="34" charset="0"/>
              </a:rPr>
              <a:t>Program; </a:t>
            </a:r>
            <a:r>
              <a:rPr lang="en-GB" sz="1900">
                <a:solidFill>
                  <a:srgbClr val="000000"/>
                </a:solidFill>
                <a:latin typeface="Calibri" panose="020F0502020204030204" pitchFamily="34" charset="0"/>
              </a:rPr>
              <a:t>that allows them to understand the issue and questions the visitor had about compliance with a criterion, and allows them to formulate an appropriate response. </a:t>
            </a:r>
          </a:p>
          <a:p>
            <a:pPr lvl="1" algn="l" rtl="0" fontAlgn="base">
              <a:buFont typeface="+mj-lt"/>
              <a:buAutoNum type="arabicPeriod" startAt="2"/>
            </a:pPr>
            <a:r>
              <a:rPr lang="en-GB" sz="1900">
                <a:solidFill>
                  <a:srgbClr val="000000"/>
                </a:solidFill>
                <a:latin typeface="Calibri" panose="020F0502020204030204" pitchFamily="34" charset="0"/>
              </a:rPr>
              <a:t> The </a:t>
            </a:r>
            <a:r>
              <a:rPr lang="en-GB" sz="1900" b="1">
                <a:solidFill>
                  <a:srgbClr val="000000"/>
                </a:solidFill>
                <a:latin typeface="Calibri" panose="020F0502020204030204" pitchFamily="34" charset="0"/>
              </a:rPr>
              <a:t>Reviewer;</a:t>
            </a:r>
            <a:r>
              <a:rPr lang="en-GB" sz="1900">
                <a:solidFill>
                  <a:srgbClr val="000000"/>
                </a:solidFill>
                <a:latin typeface="Calibri" panose="020F0502020204030204" pitchFamily="34" charset="0"/>
              </a:rPr>
              <a:t> that allows them to understand issues with meeting the criterion, so that they can formulate a motion to the CEAB. </a:t>
            </a:r>
          </a:p>
          <a:p>
            <a:pPr lvl="1" algn="l" rtl="0" fontAlgn="base">
              <a:buFont typeface="+mj-lt"/>
              <a:buAutoNum type="arabicPeriod" startAt="3"/>
            </a:pPr>
            <a:r>
              <a:rPr lang="en-GB" sz="1900">
                <a:solidFill>
                  <a:srgbClr val="000000"/>
                </a:solidFill>
                <a:latin typeface="Calibri" panose="020F0502020204030204" pitchFamily="34" charset="0"/>
              </a:rPr>
              <a:t> The </a:t>
            </a:r>
            <a:r>
              <a:rPr lang="en-GB" sz="1900" b="1">
                <a:solidFill>
                  <a:srgbClr val="000000"/>
                </a:solidFill>
                <a:latin typeface="Calibri" panose="020F0502020204030204" pitchFamily="34" charset="0"/>
              </a:rPr>
              <a:t>Team Chair, Editor </a:t>
            </a:r>
            <a:r>
              <a:rPr lang="en-GB" sz="1900">
                <a:solidFill>
                  <a:srgbClr val="000000"/>
                </a:solidFill>
                <a:latin typeface="Calibri" panose="020F0502020204030204" pitchFamily="34" charset="0"/>
              </a:rPr>
              <a:t>and</a:t>
            </a:r>
            <a:r>
              <a:rPr lang="en-GB" sz="1900" b="1">
                <a:solidFill>
                  <a:srgbClr val="000000"/>
                </a:solidFill>
                <a:latin typeface="Calibri" panose="020F0502020204030204" pitchFamily="34" charset="0"/>
              </a:rPr>
              <a:t> CEAB members;</a:t>
            </a:r>
            <a:r>
              <a:rPr lang="en-GB" sz="1900">
                <a:solidFill>
                  <a:srgbClr val="000000"/>
                </a:solidFill>
                <a:latin typeface="Calibri" panose="020F0502020204030204" pitchFamily="34" charset="0"/>
              </a:rPr>
              <a:t> that allows them to clearly understand the issue. </a:t>
            </a:r>
          </a:p>
          <a:p>
            <a:pPr algn="l" rtl="0" fontAlgn="base"/>
            <a:endParaRPr lang="en-GB" sz="1900" b="1">
              <a:solidFill>
                <a:srgbClr val="000000"/>
              </a:solidFill>
              <a:latin typeface="Calibri" panose="020F0502020204030204" pitchFamily="34" charset="0"/>
            </a:endParaRPr>
          </a:p>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34</a:t>
            </a:fld>
            <a:endParaRPr lang="en-CA"/>
          </a:p>
        </p:txBody>
      </p:sp>
    </p:spTree>
    <p:extLst>
      <p:ext uri="{BB962C8B-B14F-4D97-AF65-F5344CB8AC3E}">
        <p14:creationId xmlns:p14="http://schemas.microsoft.com/office/powerpoint/2010/main" val="7251349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It is required that all visiting team members comply with this format.</a:t>
            </a:r>
          </a:p>
          <a:p>
            <a:endParaRPr lang="en-US" sz="1200"/>
          </a:p>
        </p:txBody>
      </p:sp>
      <p:sp>
        <p:nvSpPr>
          <p:cNvPr id="4" name="Slide Number Placeholder 3"/>
          <p:cNvSpPr>
            <a:spLocks noGrp="1"/>
          </p:cNvSpPr>
          <p:nvPr>
            <p:ph type="sldNum" sz="quarter" idx="5"/>
          </p:nvPr>
        </p:nvSpPr>
        <p:spPr/>
        <p:txBody>
          <a:bodyPr/>
          <a:lstStyle/>
          <a:p>
            <a:fld id="{36156972-B91D-4EFE-BBE6-780876B81408}" type="slidenum">
              <a:rPr lang="en-CA" smtClean="0"/>
              <a:t>35</a:t>
            </a:fld>
            <a:endParaRPr lang="en-CA"/>
          </a:p>
        </p:txBody>
      </p:sp>
    </p:spTree>
    <p:extLst>
      <p:ext uri="{BB962C8B-B14F-4D97-AF65-F5344CB8AC3E}">
        <p14:creationId xmlns:p14="http://schemas.microsoft.com/office/powerpoint/2010/main" val="2969453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36</a:t>
            </a:fld>
            <a:endParaRPr lang="en-CA"/>
          </a:p>
        </p:txBody>
      </p:sp>
    </p:spTree>
    <p:extLst>
      <p:ext uri="{BB962C8B-B14F-4D97-AF65-F5344CB8AC3E}">
        <p14:creationId xmlns:p14="http://schemas.microsoft.com/office/powerpoint/2010/main" val="34926279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37</a:t>
            </a:fld>
            <a:endParaRPr lang="en-CA"/>
          </a:p>
        </p:txBody>
      </p:sp>
    </p:spTree>
    <p:extLst>
      <p:ext uri="{BB962C8B-B14F-4D97-AF65-F5344CB8AC3E}">
        <p14:creationId xmlns:p14="http://schemas.microsoft.com/office/powerpoint/2010/main" val="3108368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38</a:t>
            </a:fld>
            <a:endParaRPr lang="en-CA"/>
          </a:p>
        </p:txBody>
      </p:sp>
    </p:spTree>
    <p:extLst>
      <p:ext uri="{BB962C8B-B14F-4D97-AF65-F5344CB8AC3E}">
        <p14:creationId xmlns:p14="http://schemas.microsoft.com/office/powerpoint/2010/main" val="12178596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39</a:t>
            </a:fld>
            <a:endParaRPr lang="en-CA"/>
          </a:p>
        </p:txBody>
      </p:sp>
    </p:spTree>
    <p:extLst>
      <p:ext uri="{BB962C8B-B14F-4D97-AF65-F5344CB8AC3E}">
        <p14:creationId xmlns:p14="http://schemas.microsoft.com/office/powerpoint/2010/main" val="1220072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a:t>Why BOTH input and outcomes criteria? For HEIs, they thought that we are going to be evolving from input measurement to outcomes assessment. But regulators like inputs. Retaining both, we think we can cut down on work from institutions. Washington Accord countries were all moving toward it so we needed to move with the trend to remain a member. WA membership is important for mobility of engineering. Regulators want this too (if someone applies for licensure from a WA country, there’s comfort there).</a:t>
            </a:r>
          </a:p>
          <a:p>
            <a:r>
              <a:rPr lang="en-CA" sz="1200"/>
              <a:t> </a:t>
            </a:r>
          </a:p>
          <a:p>
            <a:r>
              <a:rPr lang="en-CA" sz="1200"/>
              <a:t>Demonstrate that we are doing both inputs and outcomes assessment which requires a whole lot less input data.</a:t>
            </a:r>
          </a:p>
          <a:p>
            <a:r>
              <a:rPr lang="en-CA" sz="1200"/>
              <a:t>Our bosses are the regulators and they are very comfortable with input assessment. Outcomes has not replaced input. Where we are going, we are looking at process as opposed to results… to save HEIs time from proving to the AB that they are right.</a:t>
            </a:r>
          </a:p>
        </p:txBody>
      </p:sp>
      <p:sp>
        <p:nvSpPr>
          <p:cNvPr id="4" name="Slide Number Placeholder 3"/>
          <p:cNvSpPr>
            <a:spLocks noGrp="1"/>
          </p:cNvSpPr>
          <p:nvPr>
            <p:ph type="sldNum" sz="quarter" idx="10"/>
          </p:nvPr>
        </p:nvSpPr>
        <p:spPr/>
        <p:txBody>
          <a:bodyPr/>
          <a:lstStyle/>
          <a:p>
            <a:fld id="{36156972-B91D-4EFE-BBE6-780876B81408}" type="slidenum">
              <a:rPr lang="en-CA" smtClean="0"/>
              <a:t>40</a:t>
            </a:fld>
            <a:endParaRPr lang="en-CA"/>
          </a:p>
        </p:txBody>
      </p:sp>
    </p:spTree>
    <p:extLst>
      <p:ext uri="{BB962C8B-B14F-4D97-AF65-F5344CB8AC3E}">
        <p14:creationId xmlns:p14="http://schemas.microsoft.com/office/powerpoint/2010/main" val="41859623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a:t>This is not an exhaustive list.</a:t>
            </a:r>
          </a:p>
        </p:txBody>
      </p:sp>
      <p:sp>
        <p:nvSpPr>
          <p:cNvPr id="4" name="Slide Number Placeholder 3"/>
          <p:cNvSpPr>
            <a:spLocks noGrp="1"/>
          </p:cNvSpPr>
          <p:nvPr>
            <p:ph type="sldNum" sz="quarter" idx="10"/>
          </p:nvPr>
        </p:nvSpPr>
        <p:spPr/>
        <p:txBody>
          <a:bodyPr/>
          <a:lstStyle/>
          <a:p>
            <a:fld id="{36156972-B91D-4EFE-BBE6-780876B81408}" type="slidenum">
              <a:rPr lang="en-CA" smtClean="0"/>
              <a:t>41</a:t>
            </a:fld>
            <a:endParaRPr lang="en-CA"/>
          </a:p>
        </p:txBody>
      </p:sp>
    </p:spTree>
    <p:extLst>
      <p:ext uri="{BB962C8B-B14F-4D97-AF65-F5344CB8AC3E}">
        <p14:creationId xmlns:p14="http://schemas.microsoft.com/office/powerpoint/2010/main" val="7563055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a:t>Accreditation criteria are described in “Accreditation Criteria and Procedures 20xx”.</a:t>
            </a:r>
          </a:p>
          <a:p>
            <a:endParaRPr lang="en-US" altLang="fr-FR" sz="1200"/>
          </a:p>
          <a:p>
            <a:r>
              <a:rPr lang="en-US" altLang="fr-FR" sz="1200"/>
              <a:t>Assure the minimum path</a:t>
            </a:r>
          </a:p>
          <a:p>
            <a:endParaRPr lang="en-US" altLang="fr-FR" sz="1200"/>
          </a:p>
        </p:txBody>
      </p:sp>
      <p:sp>
        <p:nvSpPr>
          <p:cNvPr id="88068"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8069"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8070"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8071"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3018938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a:t>A reduction from 1,950 AUs was implemented in the 2020 criteria book.</a:t>
            </a:r>
          </a:p>
          <a:p>
            <a:endParaRPr lang="en-CA" sz="1200"/>
          </a:p>
          <a:p>
            <a:r>
              <a:rPr lang="en-US" altLang="fr-FR" sz="1200"/>
              <a:t>VERY IMPORTANT: </a:t>
            </a:r>
          </a:p>
          <a:p>
            <a:r>
              <a:rPr lang="en-US" altLang="fr-FR" sz="1200"/>
              <a:t>While criterion 3.4.6 states that the program must have a minimum of 1850 accreditation units, the AB does not require the program to EXCEED this minimum. The AB does not require or encourage programs to “cushion” their AU counts. If the program has 1850 AUs, the program has met criterion 3.4.6.</a:t>
            </a:r>
          </a:p>
          <a:p>
            <a:r>
              <a:rPr lang="en-CA" sz="1200"/>
              <a:t> </a:t>
            </a:r>
          </a:p>
        </p:txBody>
      </p:sp>
      <p:sp>
        <p:nvSpPr>
          <p:cNvPr id="4" name="Slide Number Placeholder 3"/>
          <p:cNvSpPr>
            <a:spLocks noGrp="1"/>
          </p:cNvSpPr>
          <p:nvPr>
            <p:ph type="sldNum" sz="quarter" idx="5"/>
          </p:nvPr>
        </p:nvSpPr>
        <p:spPr/>
        <p:txBody>
          <a:bodyPr/>
          <a:lstStyle/>
          <a:p>
            <a:fld id="{94C345D2-5F75-4C67-BD7A-51D5C348478D}" type="slidenum">
              <a:rPr lang="en-CA" smtClean="0"/>
              <a:t>43</a:t>
            </a:fld>
            <a:endParaRPr lang="en-CA"/>
          </a:p>
        </p:txBody>
      </p:sp>
    </p:spTree>
    <p:extLst>
      <p:ext uri="{BB962C8B-B14F-4D97-AF65-F5344CB8AC3E}">
        <p14:creationId xmlns:p14="http://schemas.microsoft.com/office/powerpoint/2010/main" val="2685217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9011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011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011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011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255106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a:t>Regarding the last point on the slide, note that some individuals in some Provinces will have a license to practice (limited) but not a P.Eng.</a:t>
            </a:r>
          </a:p>
        </p:txBody>
      </p:sp>
      <p:sp>
        <p:nvSpPr>
          <p:cNvPr id="9114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114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114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114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9753995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8318157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3040130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782986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b="1"/>
          </a:p>
        </p:txBody>
      </p:sp>
      <p:sp>
        <p:nvSpPr>
          <p:cNvPr id="9216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216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216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216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2231724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GA/CI criteria</a:t>
            </a:r>
            <a:endParaRPr lang="en-CA" sz="1200"/>
          </a:p>
        </p:txBody>
      </p:sp>
      <p:sp>
        <p:nvSpPr>
          <p:cNvPr id="4" name="Slide Number Placeholder 3"/>
          <p:cNvSpPr>
            <a:spLocks noGrp="1"/>
          </p:cNvSpPr>
          <p:nvPr>
            <p:ph type="sldNum" sz="quarter" idx="5"/>
          </p:nvPr>
        </p:nvSpPr>
        <p:spPr/>
        <p:txBody>
          <a:bodyPr/>
          <a:lstStyle/>
          <a:p>
            <a:fld id="{36156972-B91D-4EFE-BBE6-780876B81408}" type="slidenum">
              <a:rPr lang="en-CA" smtClean="0"/>
              <a:t>50</a:t>
            </a:fld>
            <a:endParaRPr lang="en-CA"/>
          </a:p>
        </p:txBody>
      </p:sp>
    </p:spTree>
    <p:extLst>
      <p:ext uri="{BB962C8B-B14F-4D97-AF65-F5344CB8AC3E}">
        <p14:creationId xmlns:p14="http://schemas.microsoft.com/office/powerpoint/2010/main" val="42916642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9421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421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421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421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6945399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9728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728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728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728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6583982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4721569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740"/>
              </a:spcBef>
            </a:pPr>
            <a:r>
              <a:rPr lang="en-US" altLang="fr-FR" sz="1200"/>
              <a:t>Information in the curriculum map is: </a:t>
            </a:r>
          </a:p>
          <a:p>
            <a:pPr lvl="1"/>
            <a:r>
              <a:rPr lang="en-US" altLang="fr-FR" sz="1200"/>
              <a:t>Accurate, with some depth</a:t>
            </a:r>
          </a:p>
          <a:p>
            <a:pPr lvl="1"/>
            <a:r>
              <a:rPr lang="en-US" altLang="fr-FR" sz="1200"/>
              <a:t>Identifies intended outcomes from learning experiences</a:t>
            </a:r>
          </a:p>
          <a:p>
            <a:pPr lvl="1"/>
            <a:r>
              <a:rPr lang="en-US" altLang="fr-FR" sz="1200"/>
              <a:t>Not simply a list of topics “covered”</a:t>
            </a:r>
          </a:p>
          <a:p>
            <a:pPr>
              <a:spcBef>
                <a:spcPts val="2550"/>
              </a:spcBef>
            </a:pPr>
            <a:r>
              <a:rPr lang="en-US" altLang="fr-FR" sz="1200"/>
              <a:t>Map provides information for each attribute</a:t>
            </a:r>
          </a:p>
          <a:p>
            <a:pPr lvl="1"/>
            <a:r>
              <a:rPr lang="en-US" altLang="fr-FR" sz="1200"/>
              <a:t>Can include curricular and other experiences</a:t>
            </a:r>
          </a:p>
          <a:p>
            <a:pPr defTabSz="971255">
              <a:defRPr/>
            </a:pPr>
            <a:endParaRPr lang="fr-FR" altLang="fr-FR" sz="1200"/>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9781025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85628" indent="-485628">
              <a:buFont typeface="Arial" panose="020B0604020202020204" pitchFamily="34" charset="0"/>
              <a:buChar char="•"/>
            </a:pPr>
            <a:r>
              <a:rPr lang="en-US" sz="1200"/>
              <a:t>"GA component" – a component of the attribute description in section 3 of the “Accreditation Criteria and Procedures” (e.g. mathematics is a component of the knowledge base description) </a:t>
            </a:r>
          </a:p>
          <a:p>
            <a:pPr marL="485628" indent="-485628">
              <a:buFont typeface="Arial" panose="020B0604020202020204" pitchFamily="34" charset="0"/>
              <a:buChar char="•"/>
            </a:pPr>
            <a:r>
              <a:rPr lang="en-US" sz="1200"/>
              <a:t>"Performance Levels" – a scale of descriptors of the performance corresponding to an individual indicator. Performance levels for a coherent group of indicators corresponding to individuals are aggregated to measure graduate attribute achievement levels. </a:t>
            </a:r>
          </a:p>
          <a:p>
            <a:pPr marL="485628" indent="-485628">
              <a:buFont typeface="Arial" panose="020B0604020202020204" pitchFamily="34" charset="0"/>
              <a:buChar char="•"/>
            </a:pPr>
            <a:r>
              <a:rPr lang="en-US" altLang="fr-FR" sz="1200"/>
              <a:t>An indicator is like a sensor:  what indicators has the program chosen? </a:t>
            </a:r>
          </a:p>
          <a:p>
            <a:pPr marL="485628" indent="-485628">
              <a:buFont typeface="Arial" panose="020B0604020202020204" pitchFamily="34" charset="0"/>
              <a:buChar char="•"/>
            </a:pPr>
            <a:r>
              <a:rPr lang="en-US" altLang="fr-FR" sz="1200"/>
              <a:t>Where have they placed their indicators? Where are the data collection points?</a:t>
            </a:r>
          </a:p>
          <a:p>
            <a:pPr marL="485628" indent="-485628">
              <a:buFont typeface="Arial" panose="020B0604020202020204" pitchFamily="34" charset="0"/>
              <a:buChar char="•"/>
            </a:pPr>
            <a:r>
              <a:rPr lang="en-US" altLang="fr-FR" sz="1200"/>
              <a:t>Does the data collection plan make sense? (i.e. Are Indicators well chosen? Are assessment points well chosen? Is valid, reliable data collection proposed? Is plan cyclic, continuous?)</a:t>
            </a:r>
          </a:p>
          <a:p>
            <a:pPr marL="485628" indent="-485628">
              <a:buFont typeface="Arial" panose="020B0604020202020204" pitchFamily="34" charset="0"/>
              <a:buChar char="•"/>
            </a:pPr>
            <a:r>
              <a:rPr lang="en-US" altLang="fr-FR" sz="1200"/>
              <a:t>Indicators align with attributes and questions</a:t>
            </a:r>
          </a:p>
          <a:p>
            <a:pPr marL="485628" indent="-485628">
              <a:spcBef>
                <a:spcPts val="1740"/>
              </a:spcBef>
              <a:buFont typeface="Arial" panose="020B0604020202020204" pitchFamily="34" charset="0"/>
              <a:buChar char="•"/>
            </a:pPr>
            <a:r>
              <a:rPr lang="en-US" altLang="fr-FR" sz="1200"/>
              <a:t>Indicators are “leading indicators”: central to attribute; indicate competency</a:t>
            </a:r>
          </a:p>
          <a:p>
            <a:pPr marL="485628" indent="-485628">
              <a:spcBef>
                <a:spcPts val="1740"/>
              </a:spcBef>
              <a:buFont typeface="Arial" panose="020B0604020202020204" pitchFamily="34" charset="0"/>
              <a:buChar char="•"/>
            </a:pPr>
            <a:r>
              <a:rPr lang="en-US" altLang="fr-FR" sz="1200"/>
              <a:t>Enough indicators defined to identify strength areas and weak areas within an attribute</a:t>
            </a:r>
          </a:p>
          <a:p>
            <a:pPr marL="485628" indent="-485628">
              <a:spcBef>
                <a:spcPts val="1740"/>
              </a:spcBef>
              <a:buFont typeface="Arial" panose="020B0604020202020204" pitchFamily="34" charset="0"/>
              <a:buChar char="•"/>
            </a:pPr>
            <a:r>
              <a:rPr lang="en-US" altLang="fr-FR" sz="1200"/>
              <a:t>Not too many indicators – resulting in reams of data but little deep information</a:t>
            </a:r>
          </a:p>
          <a:p>
            <a:pPr marL="485628" indent="-485628">
              <a:spcBef>
                <a:spcPts val="1740"/>
              </a:spcBef>
              <a:buFont typeface="Arial" panose="020B0604020202020204" pitchFamily="34" charset="0"/>
              <a:buChar char="•"/>
            </a:pPr>
            <a:r>
              <a:rPr lang="en-US" altLang="fr-FR" sz="1200"/>
              <a:t>Indicators are clearly articulated and measurable </a:t>
            </a:r>
          </a:p>
          <a:p>
            <a:endParaRPr lang="en-US" altLang="fr-FR" sz="1200"/>
          </a:p>
          <a:p>
            <a:pPr defTabSz="971255">
              <a:defRPr/>
            </a:pPr>
            <a:endParaRPr lang="fr-FR" altLang="fr-FR" sz="1200"/>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0900387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85628" indent="-485628">
              <a:buFont typeface="Arial" panose="020B0604020202020204" pitchFamily="34" charset="0"/>
              <a:buChar char="•"/>
            </a:pPr>
            <a:r>
              <a:rPr lang="en-US" altLang="fr-FR" sz="1200"/>
              <a:t>On what does the program propose collecting data (i.e. indicators)? What methods are proposed for collecting data?</a:t>
            </a:r>
          </a:p>
          <a:p>
            <a:pPr marL="485628" indent="-485628">
              <a:buFont typeface="Arial" panose="020B0604020202020204" pitchFamily="34" charset="0"/>
              <a:buChar char="•"/>
            </a:pPr>
            <a:r>
              <a:rPr lang="en-US" altLang="fr-FR" sz="1200"/>
              <a:t>Learning is generally demonstrated through:</a:t>
            </a:r>
          </a:p>
          <a:p>
            <a:pPr marL="971255" lvl="1" indent="-485628">
              <a:buFont typeface="Arial" panose="020B0604020202020204" pitchFamily="34" charset="0"/>
              <a:buChar char="•"/>
            </a:pPr>
            <a:r>
              <a:rPr lang="en-US" altLang="fr-FR" sz="1200"/>
              <a:t>Artifacts, e.g. written test, report, built project</a:t>
            </a:r>
          </a:p>
          <a:p>
            <a:pPr marL="971255" lvl="1" indent="-485628">
              <a:buFont typeface="Arial" panose="020B0604020202020204" pitchFamily="34" charset="0"/>
              <a:buChar char="•"/>
            </a:pPr>
            <a:r>
              <a:rPr lang="en-US" altLang="fr-FR" sz="1200"/>
              <a:t>Performances, e.g. oral presentation, observed practice</a:t>
            </a:r>
          </a:p>
          <a:p>
            <a:pPr marL="485628" indent="-485628">
              <a:buFont typeface="Arial" panose="020B0604020202020204" pitchFamily="34" charset="0"/>
              <a:buChar char="•"/>
            </a:pPr>
            <a:r>
              <a:rPr lang="en-US" altLang="fr-FR" sz="1200"/>
              <a:t>Indicators are well aligned to the proposed assessment points</a:t>
            </a:r>
          </a:p>
          <a:p>
            <a:pPr marL="485628" indent="-485628">
              <a:buFont typeface="Arial" panose="020B0604020202020204" pitchFamily="34" charset="0"/>
              <a:buChar char="•"/>
            </a:pPr>
            <a:r>
              <a:rPr lang="en-US" altLang="fr-FR" sz="1200"/>
              <a:t>Enough assessment points are utilized</a:t>
            </a:r>
          </a:p>
          <a:p>
            <a:pPr marL="485628" indent="-485628">
              <a:buFont typeface="Arial" panose="020B0604020202020204" pitchFamily="34" charset="0"/>
              <a:buChar char="•"/>
            </a:pPr>
            <a:r>
              <a:rPr lang="en-US" altLang="fr-FR" sz="1200"/>
              <a:t>Expectations of performance quality are clear, i.e. the scale is defined</a:t>
            </a:r>
          </a:p>
          <a:p>
            <a:pPr>
              <a:spcBef>
                <a:spcPts val="1912"/>
              </a:spcBef>
            </a:pPr>
            <a:endParaRPr lang="en-US" altLang="fr-FR" sz="1200"/>
          </a:p>
          <a:p>
            <a:pPr>
              <a:spcBef>
                <a:spcPts val="1912"/>
              </a:spcBef>
            </a:pPr>
            <a:r>
              <a:rPr lang="en-US" altLang="fr-FR" sz="1200"/>
              <a:t>Definitions:</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en-US" sz="1200" b="1"/>
              <a:t>Valid Indicators </a:t>
            </a:r>
            <a:r>
              <a:rPr lang="en-US" sz="1200"/>
              <a:t>measure what they are supposed to measure</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en-US" sz="1200" b="1"/>
              <a:t>Reliable Indicators </a:t>
            </a:r>
            <a:r>
              <a:rPr lang="en-US" sz="1200"/>
              <a:t>the results are consistent; the measurements are the same when repeated with the same subjects under the same conditions</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en-US" sz="1200" b="1"/>
              <a:t>Direct measures</a:t>
            </a:r>
            <a:r>
              <a:rPr lang="en-US" sz="1200"/>
              <a:t> directly observable or measurable assessments of student learning</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en-US" sz="1200" b="1"/>
              <a:t>Indirect measures </a:t>
            </a:r>
            <a:r>
              <a:rPr lang="en-US" sz="1200"/>
              <a:t>opinion or self-reports of student learning or educational experiences</a:t>
            </a:r>
          </a:p>
          <a:p>
            <a:pPr marL="528758" indent="-485628">
              <a:buSzPct val="45000"/>
              <a:buFont typeface="Arial" panose="020B0604020202020204"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r>
              <a:rPr lang="en-US" sz="1200" b="1"/>
              <a:t>Use both direct and indirect measures if possible.</a:t>
            </a:r>
          </a:p>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en-US" sz="1200"/>
          </a:p>
          <a:p>
            <a:pPr defTabSz="971255">
              <a:defRPr/>
            </a:pPr>
            <a:endParaRPr lang="fr-FR" altLang="fr-FR" sz="1200"/>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93935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ltLang="fr-FR"/>
          </a:p>
        </p:txBody>
      </p:sp>
      <p:sp>
        <p:nvSpPr>
          <p:cNvPr id="4" name="Header Placeholder 3"/>
          <p:cNvSpPr>
            <a:spLocks noGrp="1"/>
          </p:cNvSpPr>
          <p:nvPr>
            <p:ph type="hdr" sz="quarter"/>
          </p:nvPr>
        </p:nvSpPr>
        <p:spPr/>
        <p:txBody>
          <a:bodyPr/>
          <a:lstStyle/>
          <a:p>
            <a:pPr>
              <a:defRPr/>
            </a:pPr>
            <a:r>
              <a:rPr lang="en-US"/>
              <a:t>*</a:t>
            </a:r>
          </a:p>
        </p:txBody>
      </p:sp>
      <p:sp>
        <p:nvSpPr>
          <p:cNvPr id="5" name="Date Placeholder 4"/>
          <p:cNvSpPr>
            <a:spLocks noGrp="1"/>
          </p:cNvSpPr>
          <p:nvPr>
            <p:ph type="dt" sz="quarter" idx="1"/>
          </p:nvPr>
        </p:nvSpPr>
        <p:spPr/>
        <p:txBody>
          <a:bodyPr/>
          <a:lstStyle/>
          <a:p>
            <a:pPr>
              <a:defRPr/>
            </a:pPr>
            <a:r>
              <a:rPr lang="en-US"/>
              <a:t>07/16/96</a:t>
            </a:r>
          </a:p>
        </p:txBody>
      </p:sp>
      <p:sp>
        <p:nvSpPr>
          <p:cNvPr id="6" name="Footer Placeholder 5"/>
          <p:cNvSpPr>
            <a:spLocks noGrp="1"/>
          </p:cNvSpPr>
          <p:nvPr>
            <p:ph type="ftr" sz="quarter" idx="4"/>
          </p:nvPr>
        </p:nvSpPr>
        <p:spPr/>
        <p:txBody>
          <a:bodyPr/>
          <a:lstStyle/>
          <a:p>
            <a:pPr>
              <a:defRPr/>
            </a:pPr>
            <a:r>
              <a:rPr lang="en-US"/>
              <a:t>*</a:t>
            </a:r>
          </a:p>
        </p:txBody>
      </p:sp>
      <p:sp>
        <p:nvSpPr>
          <p:cNvPr id="7" name="Slide Number Placeholder 6"/>
          <p:cNvSpPr>
            <a:spLocks noGrp="1"/>
          </p:cNvSpPr>
          <p:nvPr>
            <p:ph type="sldNum" sz="quarter" idx="5"/>
          </p:nvPr>
        </p:nvSpPr>
        <p:spPr/>
        <p:txBody>
          <a:bodyPr/>
          <a:lstStyle/>
          <a:p>
            <a:pPr>
              <a:defRPr/>
            </a:pPr>
            <a:r>
              <a:rPr lang="en-US"/>
              <a:t>##</a:t>
            </a:r>
          </a:p>
        </p:txBody>
      </p:sp>
    </p:spTree>
    <p:extLst>
      <p:ext uri="{BB962C8B-B14F-4D97-AF65-F5344CB8AC3E}">
        <p14:creationId xmlns:p14="http://schemas.microsoft.com/office/powerpoint/2010/main" val="17723011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en-US"/>
          </a:p>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4905471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3868217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60</a:t>
            </a:fld>
            <a:endParaRPr lang="en-CA"/>
          </a:p>
        </p:txBody>
      </p:sp>
    </p:spTree>
    <p:extLst>
      <p:ext uri="{BB962C8B-B14F-4D97-AF65-F5344CB8AC3E}">
        <p14:creationId xmlns:p14="http://schemas.microsoft.com/office/powerpoint/2010/main" val="27079259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71255">
              <a:defRPr/>
            </a:pPr>
            <a:r>
              <a:rPr lang="fr-FR" altLang="fr-FR" sz="1200"/>
              <a:t>Triangulation in </a:t>
            </a:r>
            <a:r>
              <a:rPr lang="fr-FR" altLang="fr-FR" sz="1200" err="1"/>
              <a:t>improvements</a:t>
            </a:r>
            <a:r>
              <a:rPr lang="fr-FR" altLang="fr-FR" sz="1200"/>
              <a:t> process:</a:t>
            </a:r>
          </a:p>
          <a:p>
            <a:pPr marL="364221" indent="-364221">
              <a:spcBef>
                <a:spcPts val="1912"/>
              </a:spcBef>
              <a:buFont typeface="Arial" panose="020B0604020202020204" pitchFamily="34" charset="0"/>
              <a:buChar char="•"/>
            </a:pPr>
            <a:r>
              <a:rPr lang="en-US" altLang="fr-FR" sz="1200"/>
              <a:t>Are opportunities included for informal assessment, students’ self-reports of learning, and even unsolicited data from placement supervisors or employers?</a:t>
            </a:r>
          </a:p>
          <a:p>
            <a:pPr marL="364221" indent="-364221">
              <a:spcBef>
                <a:spcPts val="1912"/>
              </a:spcBef>
              <a:buFont typeface="Arial" panose="020B0604020202020204" pitchFamily="34" charset="0"/>
              <a:buChar char="•"/>
            </a:pPr>
            <a:r>
              <a:rPr lang="en-US" altLang="fr-FR" sz="1200"/>
              <a:t>Are more than one type of assessment used when analyzing data?</a:t>
            </a:r>
          </a:p>
          <a:p>
            <a:pPr marL="364221" indent="-364221">
              <a:spcBef>
                <a:spcPts val="1912"/>
              </a:spcBef>
              <a:buFont typeface="Arial" panose="020B0604020202020204" pitchFamily="34" charset="0"/>
              <a:buChar char="•"/>
            </a:pPr>
            <a:r>
              <a:rPr lang="en-US" altLang="fr-FR" sz="1200"/>
              <a:t>Are all assessments valued, not just major events?</a:t>
            </a:r>
          </a:p>
          <a:p>
            <a:pPr marL="364221" indent="-364221">
              <a:spcBef>
                <a:spcPts val="1912"/>
              </a:spcBef>
              <a:buFont typeface="Arial" panose="020B0604020202020204" pitchFamily="34" charset="0"/>
              <a:buChar char="•"/>
            </a:pPr>
            <a:r>
              <a:rPr lang="en-US" altLang="fr-FR" sz="1200"/>
              <a:t>Are the data gained from assessment used to answer questions about authentic learning?</a:t>
            </a:r>
          </a:p>
          <a:p>
            <a:pPr marL="364221" indent="-364221">
              <a:spcBef>
                <a:spcPts val="1912"/>
              </a:spcBef>
              <a:buFont typeface="Arial" panose="020B0604020202020204" pitchFamily="34" charset="0"/>
              <a:buChar char="•"/>
            </a:pPr>
            <a:r>
              <a:rPr lang="en-US" altLang="fr-FR" sz="1200"/>
              <a:t>Are data across time intervals looked at?</a:t>
            </a:r>
            <a:endParaRPr lang="fr-FR" altLang="fr-FR" sz="1200"/>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0562453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en-US"/>
          </a:p>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4895131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07351">
              <a:buSzPct val="45000"/>
              <a:buFont typeface="Arial" pitchFamily="34" charset="0"/>
              <a:buChar char="•"/>
              <a:tabLst>
                <a:tab pos="697480" algn="l"/>
                <a:tab pos="1394958" algn="l"/>
                <a:tab pos="2092437" algn="l"/>
                <a:tab pos="2789916" algn="l"/>
                <a:tab pos="3487395" algn="l"/>
                <a:tab pos="4184874" algn="l"/>
                <a:tab pos="4882353" algn="l"/>
                <a:tab pos="5579833" algn="l"/>
                <a:tab pos="6277311" algn="l"/>
                <a:tab pos="6974791" algn="l"/>
                <a:tab pos="7672269" algn="l"/>
                <a:tab pos="8369748" algn="l"/>
              </a:tabLst>
              <a:defRPr/>
            </a:pPr>
            <a:endParaRPr lang="en-US"/>
          </a:p>
          <a:p>
            <a:pPr defTabSz="971255">
              <a:defRPr/>
            </a:pPr>
            <a:endParaRPr lang="fr-FR" altLang="fr-FR"/>
          </a:p>
        </p:txBody>
      </p:sp>
      <p:sp>
        <p:nvSpPr>
          <p:cNvPr id="993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993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993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8077510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64</a:t>
            </a:fld>
            <a:endParaRPr lang="en-CA"/>
          </a:p>
        </p:txBody>
      </p:sp>
    </p:spTree>
    <p:extLst>
      <p:ext uri="{BB962C8B-B14F-4D97-AF65-F5344CB8AC3E}">
        <p14:creationId xmlns:p14="http://schemas.microsoft.com/office/powerpoint/2010/main" val="38196940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Some </a:t>
            </a:r>
            <a:r>
              <a:rPr lang="en-CA" b="1" i="1"/>
              <a:t>suggested</a:t>
            </a:r>
            <a:r>
              <a:rPr lang="en-CA" b="0" i="0"/>
              <a:t> questions to ask students include:</a:t>
            </a:r>
          </a:p>
          <a:p>
            <a:endParaRPr lang="en-CA" b="0" i="0"/>
          </a:p>
          <a:p>
            <a:pPr marL="359051" indent="-359051">
              <a:buFont typeface="Arial" panose="020B0604020202020204" pitchFamily="34" charset="0"/>
              <a:buChar char="•"/>
            </a:pPr>
            <a:r>
              <a:rPr lang="en-CA"/>
              <a:t>How do students access non-academic advising and other support services?</a:t>
            </a:r>
          </a:p>
          <a:p>
            <a:pPr marL="359051" indent="-359051">
              <a:buFont typeface="Arial" panose="020B0604020202020204" pitchFamily="34" charset="0"/>
              <a:buChar char="•"/>
            </a:pPr>
            <a:r>
              <a:rPr lang="en-CA"/>
              <a:t>Is career counselling available, and who provides it?</a:t>
            </a:r>
          </a:p>
          <a:p>
            <a:endParaRPr lang="en-GB"/>
          </a:p>
        </p:txBody>
      </p:sp>
      <p:sp>
        <p:nvSpPr>
          <p:cNvPr id="4" name="Slide Number Placeholder 3"/>
          <p:cNvSpPr>
            <a:spLocks noGrp="1"/>
          </p:cNvSpPr>
          <p:nvPr>
            <p:ph type="sldNum" sz="quarter" idx="5"/>
          </p:nvPr>
        </p:nvSpPr>
        <p:spPr/>
        <p:txBody>
          <a:bodyPr/>
          <a:lstStyle/>
          <a:p>
            <a:fld id="{36156972-B91D-4EFE-BBE6-780876B81408}" type="slidenum">
              <a:rPr lang="en-CA" smtClean="0"/>
              <a:t>65</a:t>
            </a:fld>
            <a:endParaRPr lang="en-CA"/>
          </a:p>
        </p:txBody>
      </p:sp>
    </p:spTree>
    <p:extLst>
      <p:ext uri="{BB962C8B-B14F-4D97-AF65-F5344CB8AC3E}">
        <p14:creationId xmlns:p14="http://schemas.microsoft.com/office/powerpoint/2010/main" val="11731660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66</a:t>
            </a:fld>
            <a:endParaRPr lang="en-CA"/>
          </a:p>
        </p:txBody>
      </p:sp>
    </p:spTree>
    <p:extLst>
      <p:ext uri="{BB962C8B-B14F-4D97-AF65-F5344CB8AC3E}">
        <p14:creationId xmlns:p14="http://schemas.microsoft.com/office/powerpoint/2010/main" val="26769551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67</a:t>
            </a:fld>
            <a:endParaRPr lang="en-CA"/>
          </a:p>
        </p:txBody>
      </p:sp>
    </p:spTree>
    <p:extLst>
      <p:ext uri="{BB962C8B-B14F-4D97-AF65-F5344CB8AC3E}">
        <p14:creationId xmlns:p14="http://schemas.microsoft.com/office/powerpoint/2010/main" val="17384706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sz="1300" b="1">
                <a:latin typeface="Calibri" panose="020F0502020204030204" pitchFamily="34" charset="0"/>
                <a:ea typeface="Times New Roman" panose="02020603050405020304" pitchFamily="18" charset="0"/>
                <a:cs typeface="Times New Roman" panose="02020603050405020304" pitchFamily="18" charset="0"/>
              </a:rPr>
              <a:t>Minimum Path: </a:t>
            </a:r>
            <a:r>
              <a:rPr lang="en-US" sz="1300">
                <a:latin typeface="Calibri" panose="020F0502020204030204" pitchFamily="34" charset="0"/>
                <a:ea typeface="Times New Roman" panose="02020603050405020304" pitchFamily="18" charset="0"/>
                <a:cs typeface="Times New Roman" panose="02020603050405020304" pitchFamily="18" charset="0"/>
              </a:rPr>
              <a:t>the set of Learning Activities which provide the least number of Accreditation Units (AUs) within each Canadian Engineering Accreditation Board curriculum component, calculated based on Course Information Sheet input.  The Minimum Path calculation assumes the student chooses courses with the lowest number of Engineering Science or Engineering Design AUs, which may require the student to complete more Elective Learning Activities than the minimum number </a:t>
            </a:r>
            <a:r>
              <a:rPr lang="en-US" sz="1300" b="1">
                <a:latin typeface="Calibri" panose="020F0502020204030204" pitchFamily="34" charset="0"/>
                <a:ea typeface="Times New Roman" panose="02020603050405020304" pitchFamily="18" charset="0"/>
                <a:cs typeface="Times New Roman" panose="02020603050405020304" pitchFamily="18" charset="0"/>
              </a:rPr>
              <a:t>M</a:t>
            </a:r>
            <a:r>
              <a:rPr lang="en-US" sz="1300">
                <a:latin typeface="Calibri" panose="020F0502020204030204" pitchFamily="34" charset="0"/>
                <a:ea typeface="Times New Roman" panose="02020603050405020304" pitchFamily="18" charset="0"/>
                <a:cs typeface="Times New Roman" panose="02020603050405020304" pitchFamily="18" charset="0"/>
              </a:rPr>
              <a:t> specified by the program to meet the Criteria specifications, particularly if a Program offers a significant number of Elective Learning Activities with low Engineering Science or Engineering Design AUs.</a:t>
            </a:r>
            <a:endParaRPr lang="en-CA" sz="1300">
              <a:latin typeface="Trebuchet MS" panose="020B0603020202020204" pitchFamily="34" charset="0"/>
              <a:ea typeface="Times New Roman" panose="02020603050405020304" pitchFamily="18" charset="0"/>
              <a:cs typeface="Times New Roman" panose="02020603050405020304" pitchFamily="18" charset="0"/>
            </a:endParaRPr>
          </a:p>
          <a:p>
            <a:endParaRPr lang="en-CA" sz="1300"/>
          </a:p>
          <a:p>
            <a:r>
              <a:rPr lang="en-CA" sz="1300"/>
              <a:t>Distinct from:</a:t>
            </a:r>
          </a:p>
          <a:p>
            <a:pPr>
              <a:lnSpc>
                <a:spcPts val="1361"/>
              </a:lnSpc>
              <a:spcAft>
                <a:spcPts val="1047"/>
              </a:spcAft>
            </a:pPr>
            <a:r>
              <a:rPr lang="en-US" sz="1300" b="1">
                <a:latin typeface="Calibri" panose="020F0502020204030204" pitchFamily="34" charset="0"/>
                <a:ea typeface="Times New Roman" panose="02020603050405020304" pitchFamily="18" charset="0"/>
                <a:cs typeface="Times New Roman" panose="02020603050405020304" pitchFamily="18" charset="0"/>
              </a:rPr>
              <a:t>Shortest Graduation Path:  </a:t>
            </a:r>
            <a:r>
              <a:rPr lang="en-US" sz="1300">
                <a:latin typeface="Calibri" panose="020F0502020204030204" pitchFamily="34" charset="0"/>
                <a:ea typeface="Times New Roman" panose="02020603050405020304" pitchFamily="18" charset="0"/>
                <a:cs typeface="Times New Roman" panose="02020603050405020304" pitchFamily="18" charset="0"/>
              </a:rPr>
              <a:t>the smallest set of Learning Activities a student needs to complete to be granted a degree from a program.</a:t>
            </a:r>
            <a:endParaRPr lang="en-CA" sz="1300">
              <a:latin typeface="Trebuchet MS" panose="020B0603020202020204" pitchFamily="34" charset="0"/>
              <a:ea typeface="Times New Roman" panose="02020603050405020304" pitchFamily="18" charset="0"/>
              <a:cs typeface="Times New Roman" panose="02020603050405020304" pitchFamily="18" charset="0"/>
            </a:endParaRPr>
          </a:p>
          <a:p>
            <a:pPr marL="359051" indent="-359051">
              <a:lnSpc>
                <a:spcPts val="1361"/>
              </a:lnSpc>
              <a:buFont typeface="Symbol" panose="05050102010706020507" pitchFamily="18" charset="2"/>
              <a:buChar char=""/>
            </a:pPr>
            <a:r>
              <a:rPr lang="en-US" sz="1300">
                <a:latin typeface="Calibri" panose="020F0502020204030204" pitchFamily="34" charset="0"/>
                <a:ea typeface="Times New Roman" panose="02020603050405020304" pitchFamily="18" charset="0"/>
                <a:cs typeface="Times New Roman" panose="02020603050405020304" pitchFamily="18" charset="0"/>
              </a:rPr>
              <a:t>If the Program meets all AU minima in Core Learning activities, the Shortest Graduation Path includes the Core Learning Activities and any M Elective Learning Activities.</a:t>
            </a:r>
            <a:endParaRPr lang="en-CA" sz="1300">
              <a:latin typeface="Trebuchet MS" panose="020B0603020202020204" pitchFamily="34" charset="0"/>
              <a:ea typeface="Times New Roman" panose="02020603050405020304" pitchFamily="18" charset="0"/>
              <a:cs typeface="Times New Roman" panose="02020603050405020304" pitchFamily="18" charset="0"/>
            </a:endParaRPr>
          </a:p>
          <a:p>
            <a:pPr marL="359051" indent="-359051">
              <a:lnSpc>
                <a:spcPts val="1361"/>
              </a:lnSpc>
              <a:buFont typeface="Symbol" panose="05050102010706020507" pitchFamily="18" charset="2"/>
              <a:buChar char=""/>
            </a:pPr>
            <a:r>
              <a:rPr lang="en-US" sz="1300">
                <a:latin typeface="Calibri" panose="020F0502020204030204" pitchFamily="34" charset="0"/>
                <a:ea typeface="Times New Roman" panose="02020603050405020304" pitchFamily="18" charset="0"/>
                <a:cs typeface="Times New Roman" panose="02020603050405020304" pitchFamily="18" charset="0"/>
              </a:rPr>
              <a:t>If the Program requires Elective Learning Activities to meet AU minima, and the Program has internal mechanisms to constrain Elective Learning Activities to ensure AU minima are met, the Shortest Graduation Path includes the Core Learning Activities and M Elective Learning Activities that follow the constraints.</a:t>
            </a:r>
            <a:endParaRPr lang="en-CA" sz="1300">
              <a:latin typeface="Trebuchet MS" panose="020B0603020202020204" pitchFamily="34" charset="0"/>
              <a:ea typeface="Times New Roman" panose="02020603050405020304" pitchFamily="18" charset="0"/>
              <a:cs typeface="Times New Roman" panose="02020603050405020304" pitchFamily="18" charset="0"/>
            </a:endParaRPr>
          </a:p>
          <a:p>
            <a:pPr marL="359051" indent="-359051">
              <a:lnSpc>
                <a:spcPts val="1361"/>
              </a:lnSpc>
              <a:spcAft>
                <a:spcPts val="1047"/>
              </a:spcAft>
              <a:buFont typeface="Symbol" panose="05050102010706020507" pitchFamily="18" charset="2"/>
              <a:buChar char=""/>
            </a:pPr>
            <a:r>
              <a:rPr lang="en-US" sz="1300">
                <a:latin typeface="Calibri" panose="020F0502020204030204" pitchFamily="34" charset="0"/>
                <a:ea typeface="Times New Roman" panose="02020603050405020304" pitchFamily="18" charset="0"/>
                <a:cs typeface="Times New Roman" panose="02020603050405020304" pitchFamily="18" charset="0"/>
              </a:rPr>
              <a:t>If the program requires Elective Learning Activities to meet AU minima, and has no internal mechanisms to constrain Elective Learning Activities to ensure AU minima are met, the Shortest Graduation Path includes the Core Learning Activities and the Elective Learning Activities calculated by the Minimum Path.</a:t>
            </a:r>
            <a:endParaRPr lang="en-CA" sz="1300">
              <a:latin typeface="Trebuchet MS" panose="020B0603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6156972-B91D-4EFE-BBE6-780876B81408}" type="slidenum">
              <a:rPr lang="en-CA" smtClean="0"/>
              <a:t>68</a:t>
            </a:fld>
            <a:endParaRPr lang="en-CA"/>
          </a:p>
        </p:txBody>
      </p:sp>
    </p:spTree>
    <p:extLst>
      <p:ext uri="{BB962C8B-B14F-4D97-AF65-F5344CB8AC3E}">
        <p14:creationId xmlns:p14="http://schemas.microsoft.com/office/powerpoint/2010/main" val="18424300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solidFill>
                  <a:srgbClr val="000000"/>
                </a:solidFill>
              </a:rPr>
              <a:t>Every effort should be made to identify any missing documentation in advance of the on-site visit </a:t>
            </a:r>
            <a:endParaRPr lang="en-US"/>
          </a:p>
          <a:p>
            <a:r>
              <a:rPr lang="en-CA">
                <a:solidFill>
                  <a:srgbClr val="171F23"/>
                </a:solidFill>
              </a:rPr>
              <a:t>•</a:t>
            </a:r>
            <a:r>
              <a:rPr lang="en-CA" b="1">
                <a:solidFill>
                  <a:srgbClr val="000000"/>
                </a:solidFill>
              </a:rPr>
              <a:t>Only documentation within the scope of the required visit materials list should be requested</a:t>
            </a:r>
            <a:endParaRPr lang="en-CA"/>
          </a:p>
          <a:p>
            <a:r>
              <a:rPr lang="en-CA">
                <a:solidFill>
                  <a:srgbClr val="171F23"/>
                </a:solidFill>
              </a:rPr>
              <a:t>•</a:t>
            </a:r>
            <a:r>
              <a:rPr lang="en-CA" b="1">
                <a:solidFill>
                  <a:srgbClr val="000000"/>
                </a:solidFill>
              </a:rPr>
              <a:t>If you feel you need something in addition to what is detailed in the RVM, please consult with the visiting team chair and/or Engineers Canada staff (in the case where the chair is not available) before making a request. </a:t>
            </a:r>
            <a:endParaRPr lang="en-CA"/>
          </a:p>
          <a:p>
            <a:endParaRPr lang="en-CA" sz="1300" b="1">
              <a:solidFill>
                <a:srgbClr val="171F23"/>
              </a:solidFill>
            </a:endParaRPr>
          </a:p>
          <a:p>
            <a:pPr algn="l"/>
            <a:r>
              <a:rPr lang="en-CA" sz="1300" b="1">
                <a:solidFill>
                  <a:srgbClr val="171F23"/>
                </a:solidFill>
              </a:rPr>
              <a:t>C.  Detailed Syllabi (Criteria 3.1, 3.4)</a:t>
            </a:r>
            <a:r>
              <a:rPr lang="en-US" sz="1300">
                <a:solidFill>
                  <a:srgbClr val="171F23"/>
                </a:solidFill>
              </a:rPr>
              <a:t>​</a:t>
            </a:r>
            <a:endParaRPr lang="en-US"/>
          </a:p>
          <a:p>
            <a:pPr algn="l" rtl="0" fontAlgn="base"/>
            <a:r>
              <a:rPr lang="en-CA" sz="1300">
                <a:solidFill>
                  <a:srgbClr val="000000"/>
                </a:solidFill>
              </a:rPr>
              <a:t>Course Syllabi and additional information as required should be provided in electronic form, at a time agreed upon by the Visiting Team Chair and the Program.​</a:t>
            </a:r>
            <a:endParaRPr lang="en-CA" sz="1300">
              <a:solidFill>
                <a:srgbClr val="171F23"/>
              </a:solidFill>
            </a:endParaRPr>
          </a:p>
          <a:p>
            <a:pPr algn="l" rtl="0" fontAlgn="base">
              <a:buFont typeface="+mj-lt"/>
              <a:buAutoNum type="arabicPeriod"/>
            </a:pPr>
            <a:r>
              <a:rPr lang="en-CA" sz="1300">
                <a:solidFill>
                  <a:srgbClr val="000000"/>
                </a:solidFill>
              </a:rPr>
              <a:t>For Core Activities satisfying the Mathematics and Natural Sciences AU requirements, provide course syllabi.​</a:t>
            </a:r>
            <a:endParaRPr lang="en-CA" sz="1300">
              <a:solidFill>
                <a:srgbClr val="171F23"/>
              </a:solidFill>
            </a:endParaRPr>
          </a:p>
          <a:p>
            <a:pPr algn="l" rtl="0" fontAlgn="base">
              <a:buFont typeface="+mj-lt"/>
              <a:buAutoNum type="arabicPeriod"/>
            </a:pPr>
            <a:r>
              <a:rPr lang="en-CA" sz="1300">
                <a:solidFill>
                  <a:srgbClr val="000000"/>
                </a:solidFill>
              </a:rPr>
              <a:t>For Core and Elective Activities satisfying the Engineering Science and Engineering Design AU requirements, provide a week-by-week (or equivalent) description of course content and learning outcomes, indicating engineering tool use and lab experience.  ​</a:t>
            </a:r>
            <a:endParaRPr lang="en-CA" sz="1300">
              <a:solidFill>
                <a:srgbClr val="171F23"/>
              </a:solidFill>
            </a:endParaRPr>
          </a:p>
          <a:p>
            <a:pPr algn="l" rtl="0" fontAlgn="base">
              <a:buFont typeface="+mj-lt"/>
              <a:buAutoNum type="arabicPeriod"/>
            </a:pPr>
            <a:r>
              <a:rPr lang="en-CA" sz="1300">
                <a:solidFill>
                  <a:srgbClr val="000000"/>
                </a:solidFill>
              </a:rPr>
              <a:t>For Core Activities satisfying the Complementary Studies or Other AU requirements, provide references or links to calendar descriptions; a week-by-week (or equivalent) description of course content is not required.  If calendar descriptions don't provide clear evidence of humanities, social sciences, arts, languages, management, engineering economics, or communication content, detailed course syllabi including learning outcomes must be provided.​</a:t>
            </a:r>
            <a:endParaRPr lang="en-CA" sz="1300">
              <a:solidFill>
                <a:srgbClr val="171F23"/>
              </a:solidFill>
            </a:endParaRPr>
          </a:p>
          <a:p>
            <a:pPr algn="l" rtl="0" fontAlgn="base">
              <a:buFont typeface="+mj-lt"/>
              <a:buAutoNum type="arabicPeriod"/>
            </a:pPr>
            <a:r>
              <a:rPr lang="en-CA" sz="1300">
                <a:solidFill>
                  <a:srgbClr val="000000"/>
                </a:solidFill>
              </a:rPr>
              <a:t>For Core and Elective Activities taught outside the Faculty of Engineering (or equivalent) that directly support evidence of Graduate Attributes and are not covered in items C.1 to C.3, provide a detailed, week-by-week (or equivalent) syllabi of course content and expectations, indicating engineering tool use and lab experience. </a:t>
            </a:r>
            <a:endParaRPr lang="en-CA" sz="1300">
              <a:solidFill>
                <a:srgbClr val="171F23"/>
              </a:solidFill>
            </a:endParaRPr>
          </a:p>
          <a:p>
            <a:pPr marL="299209" indent="-299209">
              <a:buFont typeface="Arial"/>
              <a:buChar char="•"/>
            </a:pPr>
            <a:endParaRPr lang="en-US" sz="1300">
              <a:cs typeface="Calibri"/>
            </a:endParaRPr>
          </a:p>
          <a:p>
            <a:pPr algn="l" rtl="0" fontAlgn="base"/>
            <a:r>
              <a:rPr lang="en-CA" sz="1300" b="1">
                <a:solidFill>
                  <a:srgbClr val="171F23"/>
                </a:solidFill>
              </a:rPr>
              <a:t>D.  Documentation of Assigned Work and Assessments (Criteria 3.1, 3.4.4, 3.4.6, 3.4.7)</a:t>
            </a:r>
            <a:r>
              <a:rPr lang="en-US" sz="1300">
                <a:solidFill>
                  <a:srgbClr val="171F23"/>
                </a:solidFill>
              </a:rPr>
              <a:t>​</a:t>
            </a:r>
            <a:endParaRPr lang="en-US" sz="1300">
              <a:solidFill>
                <a:srgbClr val="171F23"/>
              </a:solidFill>
              <a:ea typeface="Calibri"/>
              <a:cs typeface="Calibri"/>
            </a:endParaRPr>
          </a:p>
          <a:p>
            <a:pPr algn="l" rtl="0" fontAlgn="base"/>
            <a:r>
              <a:rPr lang="en-CA" sz="1300">
                <a:solidFill>
                  <a:srgbClr val="000000"/>
                </a:solidFill>
              </a:rPr>
              <a:t>Document the assigned work and assessments of the Program’s </a:t>
            </a:r>
            <a:r>
              <a:rPr lang="en-US" sz="1300">
                <a:solidFill>
                  <a:srgbClr val="000000"/>
                </a:solidFill>
              </a:rPr>
              <a:t>Learning Activities</a:t>
            </a:r>
            <a:r>
              <a:rPr lang="en-CA" sz="1300">
                <a:solidFill>
                  <a:srgbClr val="000000"/>
                </a:solidFill>
              </a:rPr>
              <a:t> on the Shortest Graduation Path claiming Engineering Science or Engineering Design Accreditation Units.  This information should be provided in electronic form when possible, at a time agreed upon by the Visiting Team Chair and the Program.​</a:t>
            </a:r>
            <a:endParaRPr lang="en-CA" sz="1300">
              <a:solidFill>
                <a:srgbClr val="171F23"/>
              </a:solidFill>
            </a:endParaRPr>
          </a:p>
          <a:p>
            <a:pPr algn="l" rtl="0" fontAlgn="base">
              <a:buFont typeface="+mj-lt"/>
              <a:buAutoNum type="arabicPeriod"/>
            </a:pPr>
            <a:r>
              <a:rPr lang="en-CA" sz="1300">
                <a:solidFill>
                  <a:srgbClr val="000000"/>
                </a:solidFill>
              </a:rPr>
              <a:t>Provide problem set questions.  If questions are from a textbook, provide the text or copies of the questions</a:t>
            </a:r>
            <a:r>
              <a:rPr lang="en-CA" sz="1300">
                <a:solidFill>
                  <a:srgbClr val="171F23"/>
                </a:solidFill>
              </a:rPr>
              <a:t>.​</a:t>
            </a:r>
            <a:endParaRPr lang="en-CA" sz="1300">
              <a:solidFill>
                <a:srgbClr val="171F23"/>
              </a:solidFill>
              <a:ea typeface="Calibri"/>
              <a:cs typeface="Calibri"/>
            </a:endParaRPr>
          </a:p>
          <a:p>
            <a:pPr algn="l" rtl="0" fontAlgn="base">
              <a:buFont typeface="+mj-lt"/>
              <a:buAutoNum type="arabicPeriod"/>
            </a:pPr>
            <a:r>
              <a:rPr lang="en-CA" sz="1300">
                <a:solidFill>
                  <a:srgbClr val="000000"/>
                </a:solidFill>
              </a:rPr>
              <a:t>Provide laboratory information given to students, as well as detailed marking schemes or detailed rubrics for the Program’s </a:t>
            </a:r>
            <a:r>
              <a:rPr lang="en-US" sz="1300">
                <a:solidFill>
                  <a:srgbClr val="000000"/>
                </a:solidFill>
              </a:rPr>
              <a:t>Learning Activities</a:t>
            </a:r>
            <a:r>
              <a:rPr lang="en-CA" sz="1300">
                <a:solidFill>
                  <a:srgbClr val="000000"/>
                </a:solidFill>
              </a:rPr>
              <a:t> on the Shortest Graduation Path.  </a:t>
            </a:r>
            <a:r>
              <a:rPr lang="en-CA" sz="1300">
                <a:solidFill>
                  <a:srgbClr val="171F23"/>
                </a:solidFill>
              </a:rPr>
              <a:t>When detailed marking schemes or detailed rubrics are not available, </a:t>
            </a:r>
            <a:r>
              <a:rPr lang="en-CA" sz="1300">
                <a:solidFill>
                  <a:srgbClr val="000000"/>
                </a:solidFill>
              </a:rPr>
              <a:t>submit up to six samples of marked laboratory work.  These samples must include at a minimum three examples of work that in the opinion of the instructor(s) marginally meet expectations at the time of assessment.  If all work meets expectations, provide at least three works that, in opinion of the instructor(s), are the lowest quality products.  </a:t>
            </a:r>
            <a:endParaRPr lang="en-CA" sz="1300">
              <a:solidFill>
                <a:srgbClr val="171F23"/>
              </a:solidFill>
            </a:endParaRPr>
          </a:p>
          <a:p>
            <a:pPr algn="l" rtl="0" fontAlgn="base">
              <a:buFont typeface="+mj-lt"/>
              <a:buAutoNum type="arabicPeriod" startAt="3"/>
            </a:pPr>
            <a:r>
              <a:rPr lang="en-CA" sz="1300">
                <a:solidFill>
                  <a:srgbClr val="171F23"/>
                </a:solidFill>
              </a:rPr>
              <a:t>Provide project descriptions with detailed marking schemes or detailed rubrics</a:t>
            </a:r>
            <a:r>
              <a:rPr lang="en-CA" sz="1300">
                <a:solidFill>
                  <a:srgbClr val="000000"/>
                </a:solidFill>
              </a:rPr>
              <a:t> for the Program’s </a:t>
            </a:r>
            <a:r>
              <a:rPr lang="en-US" sz="1300">
                <a:solidFill>
                  <a:srgbClr val="000000"/>
                </a:solidFill>
              </a:rPr>
              <a:t>Learning Activities</a:t>
            </a:r>
            <a:r>
              <a:rPr lang="en-CA" sz="1300">
                <a:solidFill>
                  <a:srgbClr val="000000"/>
                </a:solidFill>
              </a:rPr>
              <a:t> on the Shortest Graduation Path</a:t>
            </a:r>
            <a:r>
              <a:rPr lang="en-CA" sz="1300">
                <a:solidFill>
                  <a:srgbClr val="171F23"/>
                </a:solidFill>
              </a:rPr>
              <a:t>.  When detailed marking schemes or detailed rubrics are not available, </a:t>
            </a:r>
            <a:r>
              <a:rPr lang="en-CA" sz="1300">
                <a:solidFill>
                  <a:srgbClr val="000000"/>
                </a:solidFill>
              </a:rPr>
              <a:t>submit up to six samples of marked project work.  These samples must include at a minimum three examples of work that in the opinion of the instructor(s) marginally meet expectations at the time of assessment.  If all work meets expectations, provide at least three works that, in the opinion of the instructor(s), are the lowest quality products.   ​</a:t>
            </a:r>
            <a:endParaRPr lang="en-CA" sz="1300">
              <a:solidFill>
                <a:srgbClr val="171F23"/>
              </a:solidFill>
            </a:endParaRPr>
          </a:p>
          <a:p>
            <a:pPr algn="l" rtl="0" fontAlgn="base">
              <a:buFont typeface="+mj-lt"/>
              <a:buAutoNum type="arabicPeriod" startAt="3"/>
            </a:pPr>
            <a:r>
              <a:rPr lang="en-CA" sz="1300">
                <a:solidFill>
                  <a:srgbClr val="171F23"/>
                </a:solidFill>
              </a:rPr>
              <a:t>Provide quizzes, tests, exams, and other summative assessments with detailed marking schemes or detailed rubrics, if available for the Program’s Learning Activities on the Shortest Graduation Path.  </a:t>
            </a:r>
            <a:endParaRPr lang="en-CA" sz="1300">
              <a:solidFill>
                <a:srgbClr val="171F23"/>
              </a:solidFill>
              <a:ea typeface="Calibri"/>
              <a:cs typeface="Calibri"/>
            </a:endParaRPr>
          </a:p>
          <a:p>
            <a:endParaRPr lang="en-US" sz="1300">
              <a:cs typeface="Calibri"/>
            </a:endParaRPr>
          </a:p>
          <a:p>
            <a:pPr algn="l" rtl="0" fontAlgn="base"/>
            <a:r>
              <a:rPr lang="en-CA" sz="1300" b="1">
                <a:solidFill>
                  <a:srgbClr val="171F23"/>
                </a:solidFill>
              </a:rPr>
              <a:t>E. Evaluated Student Work (Criteria 3.1, 3.4.4, 3.4.6, 3.4.7)</a:t>
            </a:r>
            <a:r>
              <a:rPr lang="en-US" sz="1300">
                <a:solidFill>
                  <a:srgbClr val="171F23"/>
                </a:solidFill>
              </a:rPr>
              <a:t>​</a:t>
            </a:r>
            <a:endParaRPr lang="en-US" sz="1300">
              <a:solidFill>
                <a:srgbClr val="171F23"/>
              </a:solidFill>
              <a:ea typeface="Calibri"/>
              <a:cs typeface="Calibri"/>
            </a:endParaRPr>
          </a:p>
          <a:p>
            <a:pPr algn="l" rtl="0" fontAlgn="base"/>
            <a:r>
              <a:rPr lang="en-CA" sz="1300">
                <a:solidFill>
                  <a:srgbClr val="000000"/>
                </a:solidFill>
              </a:rPr>
              <a:t>Evaluated student work should be provided in electronic form when possible, at a time agreed upon by the Visiting Team Chair and the Program.</a:t>
            </a:r>
            <a:r>
              <a:rPr lang="en-US" sz="1300">
                <a:solidFill>
                  <a:srgbClr val="000000"/>
                </a:solidFill>
              </a:rPr>
              <a:t>​</a:t>
            </a:r>
            <a:endParaRPr lang="en-US" sz="1300">
              <a:solidFill>
                <a:srgbClr val="171F23"/>
              </a:solidFill>
            </a:endParaRPr>
          </a:p>
          <a:p>
            <a:pPr algn="l" rtl="0" fontAlgn="base"/>
            <a:r>
              <a:rPr lang="en-CA" sz="1300">
                <a:solidFill>
                  <a:srgbClr val="171F23"/>
                </a:solidFill>
              </a:rPr>
              <a:t>​</a:t>
            </a:r>
            <a:endParaRPr lang="en-CA" sz="1300">
              <a:solidFill>
                <a:srgbClr val="171F23"/>
              </a:solidFill>
              <a:ea typeface="Calibri"/>
              <a:cs typeface="Calibri"/>
            </a:endParaRPr>
          </a:p>
          <a:p>
            <a:pPr algn="l" rtl="0" fontAlgn="base">
              <a:buFont typeface="+mj-lt"/>
              <a:buAutoNum type="arabicPeriod"/>
            </a:pPr>
            <a:r>
              <a:rPr lang="en-CA" sz="1300">
                <a:solidFill>
                  <a:srgbClr val="000000"/>
                </a:solidFill>
              </a:rPr>
              <a:t>For culminating design experiences, provide all student deliverables from ten evaluated projects, including, but not limited to, written reports, physical models, or mathematical models as appropriate.   If less than ten projects were completed in the course, include all projects.  These samples must include at a minimum, three examples of work that in the opinion of the instructor marginally meet expectations at the time of assessment.  If all work meets expectations, provide at least three works that, in the opinion of the instructor(s), are the lowest quality products.   </a:t>
            </a:r>
            <a:endParaRPr lang="en-CA" sz="1300">
              <a:solidFill>
                <a:srgbClr val="171F23"/>
              </a:solidFill>
            </a:endParaRPr>
          </a:p>
          <a:p>
            <a:r>
              <a:rPr lang="en-CA" sz="1300">
                <a:solidFill>
                  <a:srgbClr val="000000"/>
                </a:solidFill>
              </a:rPr>
              <a:t>2. For ten Core Learning Activities providing Engineering Science and Engineering Design AUs (other than the Engineering Design Culminating Experiences) taken by all students in the program in the final two years of study, provide exams, quizzes, tests, or other summative assessments that are worth in any combination at least seventy-five per cent of the total mark in the Core Learning Activity.  For each assessment, up to six samples may be submitted.  These samples must include at a minimum three examples of work that in the opinion of the instructor marginally meet expectations.  If all work meets expectations, provide at least three works that, in the opinion of the instructor(s), are the lowest quality products.   </a:t>
            </a:r>
            <a:endParaRPr lang="en-US" sz="1300">
              <a:cs typeface="Calibri"/>
            </a:endParaRPr>
          </a:p>
          <a:p>
            <a:r>
              <a:rPr lang="en-CA" sz="1300">
                <a:solidFill>
                  <a:srgbClr val="000000"/>
                </a:solidFill>
              </a:rPr>
              <a:t>3. If the Program requirements for the final two years of study consist of fewer than ten Core Learning Activities, the Program can choose to submit Core Activities in the previous year of study, or high enrolment Elective Learning Activities on the Shortest Graduation Path in the final years.  The Program should provide sufficient information to demonstrate compliance to the Criteria.</a:t>
            </a:r>
            <a:endParaRPr lang="en-US" sz="1300">
              <a:cs typeface="Calibri"/>
            </a:endParaRPr>
          </a:p>
          <a:p>
            <a:r>
              <a:rPr lang="en-US" sz="1300">
                <a:cs typeface="Calibri"/>
              </a:rPr>
              <a:t>4. </a:t>
            </a:r>
            <a:r>
              <a:rPr lang="en-CA" sz="1300">
                <a:solidFill>
                  <a:srgbClr val="000000"/>
                </a:solidFill>
              </a:rPr>
              <a:t>Provide additional examples of</a:t>
            </a:r>
            <a:r>
              <a:rPr lang="en-CA" sz="1300">
                <a:solidFill>
                  <a:srgbClr val="FF0000"/>
                </a:solidFill>
              </a:rPr>
              <a:t> </a:t>
            </a:r>
            <a:r>
              <a:rPr lang="en-CA" sz="1300">
                <a:solidFill>
                  <a:srgbClr val="000000"/>
                </a:solidFill>
              </a:rPr>
              <a:t>performance in Graduate Attributes that have not been included in the culminating design experience (E.1) or the ten </a:t>
            </a:r>
            <a:r>
              <a:rPr lang="en-US" sz="1300">
                <a:solidFill>
                  <a:srgbClr val="000000"/>
                </a:solidFill>
              </a:rPr>
              <a:t>learning activities</a:t>
            </a:r>
            <a:r>
              <a:rPr lang="en-CA" sz="1300">
                <a:solidFill>
                  <a:srgbClr val="000000"/>
                </a:solidFill>
              </a:rPr>
              <a:t> selected in E.2 and E.3 so that at least one sample set related to each of the Graduate Attributes is available.  These examples should be taken from courses on the Shortest Graduation Path at an intermediate development (D) or advanced application (A) level.  Up to six examples may be provided to support compliance to each of the Graduate Attributes not addressed in E1, E2, or E3, but they must include at least three examples of work that, in the opinion of the instructor(s) at the time of marking, marginally meet expectations</a:t>
            </a:r>
            <a:r>
              <a:rPr lang="en-CA" sz="1300">
                <a:solidFill>
                  <a:srgbClr val="171F23"/>
                </a:solidFill>
              </a:rPr>
              <a:t>. </a:t>
            </a:r>
          </a:p>
          <a:p>
            <a:endParaRPr lang="en-CA" sz="1300">
              <a:solidFill>
                <a:srgbClr val="171F23"/>
              </a:solidFill>
              <a:cs typeface="Calibri"/>
            </a:endParaRPr>
          </a:p>
          <a:p>
            <a:pPr algn="l" rtl="0" fontAlgn="base">
              <a:buFont typeface="+mj-lt"/>
              <a:buNone/>
            </a:pPr>
            <a:r>
              <a:rPr lang="en-CA" sz="1300" b="1">
                <a:solidFill>
                  <a:srgbClr val="171F23"/>
                </a:solidFill>
              </a:rPr>
              <a:t>F. Evidence of a Culture of Safety (Criteria 3.4.7)</a:t>
            </a:r>
            <a:r>
              <a:rPr lang="en-US" sz="1300">
                <a:solidFill>
                  <a:srgbClr val="171F23"/>
                </a:solidFill>
              </a:rPr>
              <a:t>​</a:t>
            </a:r>
          </a:p>
          <a:p>
            <a:pPr algn="l" rtl="0" fontAlgn="base"/>
            <a:r>
              <a:rPr lang="en-CA" sz="1300">
                <a:solidFill>
                  <a:srgbClr val="000000"/>
                </a:solidFill>
              </a:rPr>
              <a:t>Evidence of a culture of safety should be available at the visit, including, but not limited to safety manuals, documentation of training provided to students, safety meeting minutes, records, and signage.</a:t>
            </a:r>
            <a:endParaRPr lang="en-CA" sz="1300">
              <a:solidFill>
                <a:srgbClr val="171F23"/>
              </a:solidFill>
            </a:endParaRPr>
          </a:p>
          <a:p>
            <a:endParaRPr lang="en-US" sz="1300">
              <a:cs typeface="Calibri"/>
            </a:endParaRPr>
          </a:p>
        </p:txBody>
      </p:sp>
      <p:sp>
        <p:nvSpPr>
          <p:cNvPr id="4" name="Slide Number Placeholder 3"/>
          <p:cNvSpPr>
            <a:spLocks noGrp="1"/>
          </p:cNvSpPr>
          <p:nvPr>
            <p:ph type="sldNum" sz="quarter" idx="5"/>
          </p:nvPr>
        </p:nvSpPr>
        <p:spPr/>
        <p:txBody>
          <a:bodyPr/>
          <a:lstStyle/>
          <a:p>
            <a:fld id="{94C345D2-5F75-4C67-BD7A-51D5C348478D}" type="slidenum">
              <a:rPr lang="en-CA" smtClean="0"/>
              <a:t>69</a:t>
            </a:fld>
            <a:endParaRPr lang="en-CA"/>
          </a:p>
        </p:txBody>
      </p:sp>
    </p:spTree>
    <p:extLst>
      <p:ext uri="{BB962C8B-B14F-4D97-AF65-F5344CB8AC3E}">
        <p14:creationId xmlns:p14="http://schemas.microsoft.com/office/powerpoint/2010/main" val="21588968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a:solidFill>
                  <a:srgbClr val="3B3B3B"/>
                </a:solidFill>
              </a:rPr>
              <a:t>The Temporary Exemption for Students Going on International Exchange is a situation-limited policy intended to remove accreditation barriers to students enrolled in undergraduate engineering programs at Canadian Higher Education Institutions (HEIs) going on International Exchange as part of their degree program.</a:t>
            </a:r>
          </a:p>
          <a:p>
            <a:endParaRPr lang="en-GB" sz="1300">
              <a:solidFill>
                <a:srgbClr val="3B3B3B"/>
              </a:solidFill>
            </a:endParaRPr>
          </a:p>
          <a:p>
            <a:r>
              <a:rPr lang="en-GB" sz="1300">
                <a:solidFill>
                  <a:srgbClr val="3B3B3B"/>
                </a:solidFill>
              </a:rPr>
              <a:t>This Temporary Exemption addresses accreditation barriers to students going on International Exchange, including those criteria relating to the curriculum content that must be delivered by faculty members licensed to practice engineering in Canada, and the percentage of a program that must be completed at the Home Institution.</a:t>
            </a:r>
          </a:p>
          <a:p>
            <a:endParaRPr lang="en-GB" sz="1300">
              <a:solidFill>
                <a:srgbClr val="3B3B3B"/>
              </a:solidFill>
            </a:endParaRPr>
          </a:p>
          <a:p>
            <a:pPr algn="l" fontAlgn="base"/>
            <a:r>
              <a:rPr lang="en-GB" sz="1300" b="1">
                <a:solidFill>
                  <a:srgbClr val="3B3B3B"/>
                </a:solidFill>
              </a:rPr>
              <a:t>6 CEAB Accreditation Criteria and Procedures Considered Under this Temporary Exemption</a:t>
            </a:r>
          </a:p>
          <a:p>
            <a:pPr algn="l" fontAlgn="base"/>
            <a:r>
              <a:rPr lang="en-GB" sz="1300">
                <a:solidFill>
                  <a:srgbClr val="3B3B3B"/>
                </a:solidFill>
              </a:rPr>
              <a:t>Several CEAB Accreditation Criteria and Procedures have been identified which are affected by this Temporary Exemption:</a:t>
            </a:r>
          </a:p>
          <a:p>
            <a:pPr marL="359051" indent="-359051" fontAlgn="base">
              <a:buFont typeface="Arial" panose="020B0604020202020204" pitchFamily="34" charset="0"/>
              <a:buChar char="•"/>
            </a:pPr>
            <a:r>
              <a:rPr lang="en-GB" sz="1300" i="1">
                <a:solidFill>
                  <a:srgbClr val="3B3B3B"/>
                </a:solidFill>
              </a:rPr>
              <a:t>Criterion 3.3.1 Admission: There must be documented processes and policies for admission of students. Admission involving advanced standing, prior studies, transfer credits and/or exchange studies must be in compliance with the associated Accreditation Board regulations…</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The Temporary Exemption applies only to undergraduate engineering students going on International Exchange.  Advanced standing, prior studies, and transfer credits for admission of students are outside the scope of this exception.</a:t>
            </a:r>
          </a:p>
          <a:p>
            <a:pPr marL="359051" indent="-359051" fontAlgn="base">
              <a:buFont typeface="Arial" panose="020B0604020202020204" pitchFamily="34" charset="0"/>
              <a:buChar char="•"/>
            </a:pPr>
            <a:r>
              <a:rPr lang="en-GB" sz="1300" i="1">
                <a:solidFill>
                  <a:srgbClr val="3B3B3B"/>
                </a:solidFill>
              </a:rPr>
              <a:t>Criterion 3.3.2 Promotion and graduation: Processes and policies for promotion and graduation of students must be documented. The institution must verify that all students have met all its regulations for graduation in the program identified on the transcript and that the curriculum followed is consistent with that of the accredited program. The program name must be appropriate for all students graduating from the program.</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Engineering programs with students on International Exchange are required to implement and adhere to the processes and procedures specified in Section 7. The Home Institution’s International Exchange Processes and Procedures must be submitted for review by the accreditation visiting team.</a:t>
            </a:r>
          </a:p>
          <a:p>
            <a:pPr marL="359051" indent="-359051" fontAlgn="base">
              <a:buFont typeface="Arial" panose="020B0604020202020204" pitchFamily="34" charset="0"/>
              <a:buChar char="•"/>
            </a:pPr>
            <a:r>
              <a:rPr lang="en-GB" sz="1300" i="1">
                <a:solidFill>
                  <a:srgbClr val="3B3B3B"/>
                </a:solidFill>
              </a:rPr>
              <a:t>Criterion 3.4.4.1 A minimum of 600 Accreditation Units (AU) of a combination of engineering science and engineering design curriculum content in an engineering program shall be delivered by faculty members holding, or progressing toward, professional engineering licensure as specified in the Interpretive statement on licensure expectations and requirements.</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International Exchange is exempt from this criterion if the verification process and procedures referenced in Section 7 are followed.</a:t>
            </a:r>
          </a:p>
          <a:p>
            <a:pPr marL="359051" indent="-359051" fontAlgn="base">
              <a:buFont typeface="Arial" panose="020B0604020202020204" pitchFamily="34" charset="0"/>
              <a:buChar char="•"/>
            </a:pPr>
            <a:r>
              <a:rPr lang="en-GB" sz="1300" i="1">
                <a:solidFill>
                  <a:srgbClr val="3B3B3B"/>
                </a:solidFill>
              </a:rPr>
              <a:t>Criterion 3.4.4.4 A minimum of 225 AU of engineering design curriculum content in an engineering program shall be delivered by faculty members holding professional engineering licensure as specified in the Interpretive statement on licensure expectations and requirements.</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International Exchange is exempt from this criterion if the verification process and procedures referenced in Section 7 are followed.</a:t>
            </a:r>
          </a:p>
          <a:p>
            <a:pPr marL="359051" indent="-359051" fontAlgn="base">
              <a:buFont typeface="Arial" panose="020B0604020202020204" pitchFamily="34" charset="0"/>
              <a:buChar char="•"/>
            </a:pPr>
            <a:r>
              <a:rPr lang="en-GB" sz="1300" i="1">
                <a:solidFill>
                  <a:srgbClr val="3B3B3B"/>
                </a:solidFill>
              </a:rPr>
              <a:t>Criterion 3.4.8 The requirements for curriculum content must be satisfied by all students, including those claiming advanced standing, credit for prior post-secondary-level studies, transfer credits, and/or credit for exchange studies.</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International Exchange is exempt from this criterion if the verification process and procedures referenced in Section 7 are followed.</a:t>
            </a:r>
          </a:p>
          <a:p>
            <a:pPr marL="359051" indent="-359051" fontAlgn="base">
              <a:buFont typeface="Arial" panose="020B0604020202020204" pitchFamily="34" charset="0"/>
              <a:buChar char="•"/>
            </a:pPr>
            <a:r>
              <a:rPr lang="en-GB" sz="1300" i="1">
                <a:solidFill>
                  <a:srgbClr val="3B3B3B"/>
                </a:solidFill>
              </a:rPr>
              <a:t>Criterion 3.5.5 Professional status of faculty members: Faculty delivering curriculum content that is engineering science and/or engineering design are expected to be licensed to practise engineering in Canada…</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International Exchange is exempt from this criterion if the verification process and procedures referenced in Section 7 are followed.</a:t>
            </a:r>
          </a:p>
          <a:p>
            <a:pPr marL="359051" indent="-359051" fontAlgn="base">
              <a:buFont typeface="Arial" panose="020B0604020202020204" pitchFamily="34" charset="0"/>
              <a:buChar char="•"/>
            </a:pPr>
            <a:r>
              <a:rPr lang="en-GB" sz="1300" i="1">
                <a:solidFill>
                  <a:srgbClr val="3B3B3B"/>
                </a:solidFill>
              </a:rPr>
              <a:t>Appendix 1:  Regulations for granting of transfer credits 1.4:  There are no restrictions on transfers of credits among Accreditation Board-accredited programs; however, in all cases at least 50% of the program shall be completed at the home institution.</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For International Exchange Students, this criterion is relaxed:  at least 50% of the program must be completed at CEAB-accredited programs in Canada.  Credits transferred based on domestic studies from programs abiding by the CEGEP credit transfer and feeder-institution credit transfer protocols described in Appendix 1 the CEAB Accreditation Criteria and Procedures will be considered part of a CEAB-accredited program.</a:t>
            </a:r>
          </a:p>
          <a:p>
            <a:pPr marL="359051" indent="-359051" fontAlgn="base">
              <a:buFont typeface="Arial" panose="020B0604020202020204" pitchFamily="34" charset="0"/>
              <a:buChar char="•"/>
            </a:pPr>
            <a:r>
              <a:rPr lang="en-GB" sz="1300" i="1">
                <a:solidFill>
                  <a:srgbClr val="3B3B3B"/>
                </a:solidFill>
              </a:rPr>
              <a:t>Appendix 1:  Regulations for granting of Transfer Credits clause 2.4.1:  If transfer credit is granted for engineering science or engineering design, the home institution must verify, for example through a formal agreement, that the expertise, competence and professional status of the faculty are substantially equivalent to those of faculty delivering accredited programs in Canada;</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International Exchange is exempt from this clause if the verification process and procedures referenced in Section 7 are followed.</a:t>
            </a:r>
          </a:p>
          <a:p>
            <a:pPr marL="359051" indent="-359051" fontAlgn="base">
              <a:buFont typeface="Arial" panose="020B0604020202020204" pitchFamily="34" charset="0"/>
              <a:buChar char="•"/>
            </a:pPr>
            <a:r>
              <a:rPr lang="en-GB" sz="1300" i="1">
                <a:solidFill>
                  <a:srgbClr val="3B3B3B"/>
                </a:solidFill>
              </a:rPr>
              <a:t>Appendix 1:  Regulations for granting of Transfer Credits clause 2.4.3:  For transfer credits not covered under clause 2.4.1 [formal agreement between the home and exchange institution] or clause 2.4.2 [substantially equivalent programs, Washington Accord signatories, jurisdictions with which Engineers Canada has a mutual recognition agreement], at least 600 AU of engineering science and engineering design (combined) and at least 225 AU of engineering design must be completed at and credit granted by the home institution.</a:t>
            </a:r>
            <a:endParaRPr lang="en-GB" sz="1300">
              <a:solidFill>
                <a:srgbClr val="3B3B3B"/>
              </a:solidFill>
            </a:endParaRPr>
          </a:p>
          <a:p>
            <a:pPr marL="837785" lvl="1" indent="-359051" fontAlgn="base">
              <a:buFont typeface="Arial" panose="020B0604020202020204" pitchFamily="34" charset="0"/>
              <a:buChar char="•"/>
            </a:pPr>
            <a:r>
              <a:rPr lang="en-GB" sz="1300">
                <a:solidFill>
                  <a:srgbClr val="3B3B3B"/>
                </a:solidFill>
              </a:rPr>
              <a:t>International Exchange is exempt from this clause, but International Exchange Students are still subject to criterion 3.4.4 (A minimum of 900 AU of a combination of engineering science and engineering design: Within this combination, each of Engineering Science and Engineering Design must not be less than 225 AU). However, an International Exchange Student is not required to acquire these AUs at their Home Institution if the verification process and procedures referenced in Section 7 are followed</a:t>
            </a:r>
          </a:p>
          <a:p>
            <a:endParaRPr lang="en-CA" sz="1300"/>
          </a:p>
        </p:txBody>
      </p:sp>
      <p:sp>
        <p:nvSpPr>
          <p:cNvPr id="4" name="Slide Number Placeholder 3"/>
          <p:cNvSpPr>
            <a:spLocks noGrp="1"/>
          </p:cNvSpPr>
          <p:nvPr>
            <p:ph type="sldNum" sz="quarter" idx="5"/>
          </p:nvPr>
        </p:nvSpPr>
        <p:spPr/>
        <p:txBody>
          <a:bodyPr/>
          <a:lstStyle/>
          <a:p>
            <a:fld id="{36156972-B91D-4EFE-BBE6-780876B81408}" type="slidenum">
              <a:rPr lang="en-CA" smtClean="0"/>
              <a:t>70</a:t>
            </a:fld>
            <a:endParaRPr lang="en-CA"/>
          </a:p>
        </p:txBody>
      </p:sp>
    </p:spTree>
    <p:extLst>
      <p:ext uri="{BB962C8B-B14F-4D97-AF65-F5344CB8AC3E}">
        <p14:creationId xmlns:p14="http://schemas.microsoft.com/office/powerpoint/2010/main" val="38227071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sz="1300" b="1">
                <a:solidFill>
                  <a:srgbClr val="3B3B3B"/>
                </a:solidFill>
              </a:rPr>
              <a:t>7 International Exchange Processes and Procedures</a:t>
            </a:r>
          </a:p>
          <a:p>
            <a:pPr algn="l" fontAlgn="base"/>
            <a:r>
              <a:rPr lang="en-GB" sz="1300">
                <a:solidFill>
                  <a:srgbClr val="3B3B3B"/>
                </a:solidFill>
              </a:rPr>
              <a:t>The Home Institution must document the International Exchange Processes and Procedures.  To implement the Temporary Exemption, the Home Institution’s existing processes and procedures to evaluate transfer credits can be used.</a:t>
            </a:r>
          </a:p>
          <a:p>
            <a:pPr algn="l" fontAlgn="base"/>
            <a:endParaRPr lang="en-GB" sz="1300" b="1">
              <a:solidFill>
                <a:srgbClr val="3B3B3B"/>
              </a:solidFill>
            </a:endParaRPr>
          </a:p>
          <a:p>
            <a:pPr algn="l" fontAlgn="base"/>
            <a:r>
              <a:rPr lang="en-GB" sz="1300" b="1">
                <a:solidFill>
                  <a:srgbClr val="3B3B3B"/>
                </a:solidFill>
              </a:rPr>
              <a:t>7.1 Processes and Procedures to assess Learning Activities taken at a Host Institution</a:t>
            </a:r>
          </a:p>
          <a:p>
            <a:pPr algn="l" fontAlgn="base"/>
            <a:r>
              <a:rPr lang="en-GB" sz="1300">
                <a:solidFill>
                  <a:srgbClr val="3B3B3B"/>
                </a:solidFill>
              </a:rPr>
              <a:t>CEAB Accreditation Criteria and Procedures – Appendix 1, Regulation 1.2 requires the Home Institution to verify and provide evidence that the academic level of the Learning Activity for which credit is granted is equal to or above the academic level of the engineering program at the Home Institution. In addition, under this temporary exemption, the following processes and procedures apply:</a:t>
            </a:r>
          </a:p>
          <a:p>
            <a:pPr algn="l" fontAlgn="base"/>
            <a:endParaRPr lang="en-GB" sz="1300">
              <a:solidFill>
                <a:srgbClr val="3B3B3B"/>
              </a:solidFill>
            </a:endParaRPr>
          </a:p>
          <a:p>
            <a:pPr algn="l" fontAlgn="base">
              <a:buFont typeface="+mj-lt"/>
              <a:buAutoNum type="arabicPeriod"/>
            </a:pPr>
            <a:r>
              <a:rPr lang="en-GB" sz="1300">
                <a:solidFill>
                  <a:srgbClr val="3B3B3B"/>
                </a:solidFill>
              </a:rPr>
              <a:t>The Home Institution must assess a list of proposed Learning Activities to be taken for each International Exchange Student. Learning Activity equivalencies must be assessed by relevant Home Institution program representative(s) (program director, equivalent, or designate) in collaboration with other faculty members with specialized disciplinary knowledge, as required.  Proposed Learning Activities to be taken on International Exchange do not need to be mapped to Learning Activities at the Home Institution on a one-to-one basis. Rather, the suite of Learning Activities to be taken on International Exchange will be evaluated for substantial equivalency on how it meets the specific program requirements for accreditation.</a:t>
            </a:r>
          </a:p>
          <a:p>
            <a:pPr algn="l" fontAlgn="base">
              <a:buFont typeface="+mj-lt"/>
              <a:buAutoNum type="arabicPeriod"/>
            </a:pPr>
            <a:r>
              <a:rPr lang="en-GB" sz="1300">
                <a:solidFill>
                  <a:srgbClr val="3B3B3B"/>
                </a:solidFill>
              </a:rPr>
              <a:t>The Home Institution must have documented processes and procedures to verify that Host Institution Learning Activities for which transfer credits are granted carry at least the same number of AUs as the Home Institution leaning activities as per CEAB curriculum content categories Mathematics, Natural Sciences, Engineering Science, Engineering Design, and Complementary Studies. In the case of Host Institution Learning Activities with Engineering Science and/or Engineering Design content, a Home Institution program representative who is licensed to practice engineering in Canada must attest that the Host Institution Learning Activities are substantially equivalent to the Home Institution’s Learning Activities.</a:t>
            </a:r>
          </a:p>
          <a:p>
            <a:pPr algn="l" fontAlgn="base"/>
            <a:endParaRPr lang="en-GB" sz="1300" b="1">
              <a:solidFill>
                <a:srgbClr val="3B3B3B"/>
              </a:solidFill>
            </a:endParaRPr>
          </a:p>
          <a:p>
            <a:pPr algn="l" fontAlgn="base"/>
            <a:r>
              <a:rPr lang="en-GB" sz="1300" b="1">
                <a:solidFill>
                  <a:srgbClr val="3B3B3B"/>
                </a:solidFill>
              </a:rPr>
              <a:t>7.2    Requirements for an Accreditation Visit</a:t>
            </a:r>
          </a:p>
          <a:p>
            <a:pPr algn="l" fontAlgn="base"/>
            <a:r>
              <a:rPr lang="en-GB" sz="1300">
                <a:solidFill>
                  <a:srgbClr val="3B3B3B"/>
                </a:solidFill>
              </a:rPr>
              <a:t>The Home Institution’s processes and procedures as required by section 7.1 must be made available to the accreditation visiting team.</a:t>
            </a:r>
          </a:p>
          <a:p>
            <a:pPr algn="l" fontAlgn="base"/>
            <a:r>
              <a:rPr lang="en-GB" sz="1300">
                <a:solidFill>
                  <a:srgbClr val="3B3B3B"/>
                </a:solidFill>
              </a:rPr>
              <a:t>A description of the review process, including an indication of the person(s) responsible for signing off on Learning Activities and/or program equivalencies for the granting of transfer credits obtained on an International Exchange must be available to the visiting team. The responsible individual(s) must be prepared to describe and discuss the review process during the accreditation visit.  Up to three examples of relevant documentation to demonstrate this process must be made available to the visiting team.</a:t>
            </a:r>
          </a:p>
          <a:p>
            <a:endParaRPr lang="en-CA" sz="1300"/>
          </a:p>
          <a:p>
            <a:endParaRPr lang="en-CA" sz="1300" b="1" u="sng"/>
          </a:p>
        </p:txBody>
      </p:sp>
      <p:sp>
        <p:nvSpPr>
          <p:cNvPr id="4" name="Slide Number Placeholder 3"/>
          <p:cNvSpPr>
            <a:spLocks noGrp="1"/>
          </p:cNvSpPr>
          <p:nvPr>
            <p:ph type="sldNum" sz="quarter" idx="5"/>
          </p:nvPr>
        </p:nvSpPr>
        <p:spPr/>
        <p:txBody>
          <a:bodyPr/>
          <a:lstStyle/>
          <a:p>
            <a:fld id="{36156972-B91D-4EFE-BBE6-780876B81408}" type="slidenum">
              <a:rPr lang="en-CA" smtClean="0"/>
              <a:t>71</a:t>
            </a:fld>
            <a:endParaRPr lang="en-CA"/>
          </a:p>
        </p:txBody>
      </p:sp>
    </p:spTree>
    <p:extLst>
      <p:ext uri="{BB962C8B-B14F-4D97-AF65-F5344CB8AC3E}">
        <p14:creationId xmlns:p14="http://schemas.microsoft.com/office/powerpoint/2010/main" val="17989038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300" b="1" u="sng"/>
              <a:t>Optional addendum</a:t>
            </a:r>
            <a:endParaRPr lang="en-CA" sz="1300"/>
          </a:p>
          <a:p>
            <a:pPr algn="l" fontAlgn="base"/>
            <a:r>
              <a:rPr lang="en-GB" sz="1200">
                <a:solidFill>
                  <a:srgbClr val="3B3B3B"/>
                </a:solidFill>
                <a:latin typeface="Montserrat" panose="00000500000000000000" pitchFamily="2" charset="0"/>
              </a:rPr>
              <a:t>Programs hosting visits in the 2023/2024 cycle that wish to incorporate the new policy into their operations are required to submit to the visiting team, with their Questionnaire submission:</a:t>
            </a:r>
          </a:p>
          <a:p>
            <a:pPr algn="l" fontAlgn="base">
              <a:buFont typeface="Arial" panose="020B0604020202020204" pitchFamily="34" charset="0"/>
              <a:buChar char="•"/>
            </a:pPr>
            <a:r>
              <a:rPr lang="en-GB" sz="1200">
                <a:solidFill>
                  <a:srgbClr val="3B3B3B"/>
                </a:solidFill>
                <a:latin typeface="Montserrat" panose="00000500000000000000" pitchFamily="2" charset="0"/>
              </a:rPr>
              <a:t>The Home Institution’s processes and procedures as required by section 7.1 of the Temporary Exemption for Students Going on International Exchange.</a:t>
            </a:r>
          </a:p>
          <a:p>
            <a:pPr algn="l" fontAlgn="base">
              <a:buFont typeface="Arial" panose="020B0604020202020204" pitchFamily="34" charset="0"/>
              <a:buChar char="•"/>
            </a:pPr>
            <a:r>
              <a:rPr lang="en-GB" sz="1200">
                <a:solidFill>
                  <a:srgbClr val="3B3B3B"/>
                </a:solidFill>
                <a:latin typeface="Montserrat" panose="00000500000000000000" pitchFamily="2" charset="0"/>
              </a:rPr>
              <a:t>A description of the review process, including an indication of the person(s) responsible for signing off on Learning Activities and/or program equivalencies for the granting of transfer credits obtained on an International Exchange.</a:t>
            </a:r>
          </a:p>
          <a:p>
            <a:pPr algn="l" fontAlgn="base">
              <a:buFont typeface="Arial" panose="020B0604020202020204" pitchFamily="34" charset="0"/>
              <a:buChar char="•"/>
            </a:pPr>
            <a:r>
              <a:rPr lang="en-GB" sz="1200">
                <a:solidFill>
                  <a:srgbClr val="3B3B3B"/>
                </a:solidFill>
                <a:latin typeface="Montserrat" panose="00000500000000000000" pitchFamily="2" charset="0"/>
              </a:rPr>
              <a:t>Up to three examples of relevant documentation to demonstrate the review process.</a:t>
            </a:r>
          </a:p>
          <a:p>
            <a:pPr algn="l" fontAlgn="base"/>
            <a:r>
              <a:rPr lang="en-GB" sz="1200">
                <a:solidFill>
                  <a:srgbClr val="3B3B3B"/>
                </a:solidFill>
                <a:latin typeface="Montserrat" panose="00000500000000000000" pitchFamily="2" charset="0"/>
              </a:rPr>
              <a:t>The responsible individual(s) must be prepared to describe and discuss the review process during the accreditation visit.</a:t>
            </a:r>
          </a:p>
          <a:p>
            <a:endParaRPr lang="en-CA" sz="1300" b="1" u="sng"/>
          </a:p>
        </p:txBody>
      </p:sp>
      <p:sp>
        <p:nvSpPr>
          <p:cNvPr id="4" name="Slide Number Placeholder 3"/>
          <p:cNvSpPr>
            <a:spLocks noGrp="1"/>
          </p:cNvSpPr>
          <p:nvPr>
            <p:ph type="sldNum" sz="quarter" idx="5"/>
          </p:nvPr>
        </p:nvSpPr>
        <p:spPr/>
        <p:txBody>
          <a:bodyPr/>
          <a:lstStyle/>
          <a:p>
            <a:fld id="{36156972-B91D-4EFE-BBE6-780876B81408}" type="slidenum">
              <a:rPr lang="en-CA" smtClean="0"/>
              <a:t>72</a:t>
            </a:fld>
            <a:endParaRPr lang="en-CA"/>
          </a:p>
        </p:txBody>
      </p:sp>
    </p:spTree>
    <p:extLst>
      <p:ext uri="{BB962C8B-B14F-4D97-AF65-F5344CB8AC3E}">
        <p14:creationId xmlns:p14="http://schemas.microsoft.com/office/powerpoint/2010/main" val="10519723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a:t>Exhibit 1:</a:t>
            </a:r>
          </a:p>
          <a:p>
            <a:pPr marL="299209" indent="-299209" defTabSz="957468">
              <a:buFont typeface="Arial" panose="020B0604020202020204" pitchFamily="34" charset="0"/>
              <a:buChar char="•"/>
              <a:defRPr/>
            </a:pPr>
            <a:r>
              <a:rPr lang="en-CA" sz="1200"/>
              <a:t>Documentation submitted in advance of the visit focuses on GA/CI process and not on data.</a:t>
            </a:r>
          </a:p>
          <a:p>
            <a:pPr marL="299209" indent="-299209">
              <a:buFont typeface="Arial" panose="020B0604020202020204" pitchFamily="34" charset="0"/>
              <a:buChar char="•"/>
            </a:pPr>
            <a:r>
              <a:rPr lang="en-US" sz="1200"/>
              <a:t>Reduces the documentation required (before, we asked for data related to </a:t>
            </a:r>
            <a:r>
              <a:rPr lang="en-US" sz="1200" b="1"/>
              <a:t>EACH COURSE</a:t>
            </a:r>
            <a:r>
              <a:rPr lang="en-US" sz="1200"/>
              <a:t>. Now we are asking for samples).</a:t>
            </a:r>
          </a:p>
          <a:p>
            <a:pPr marL="299209" indent="-299209">
              <a:buFont typeface="Arial" panose="020B0604020202020204" pitchFamily="34" charset="0"/>
              <a:buChar char="•"/>
            </a:pPr>
            <a:r>
              <a:rPr lang="en-US" sz="1200"/>
              <a:t>We are focusing </a:t>
            </a:r>
            <a:r>
              <a:rPr lang="en-US" sz="1200" u="sng"/>
              <a:t>more </a:t>
            </a:r>
            <a:r>
              <a:rPr lang="en-US" sz="1200"/>
              <a:t>on process and </a:t>
            </a:r>
            <a:r>
              <a:rPr lang="en-US" sz="1200" u="sng"/>
              <a:t>less</a:t>
            </a:r>
            <a:r>
              <a:rPr lang="en-US" sz="1200"/>
              <a:t> on data. The data demonstrates the execution of a process.</a:t>
            </a:r>
          </a:p>
          <a:p>
            <a:endParaRPr lang="en-US" sz="1200"/>
          </a:p>
          <a:p>
            <a:r>
              <a:rPr lang="en-US" sz="1200" u="sng"/>
              <a:t>Questionnaire:</a:t>
            </a:r>
          </a:p>
          <a:p>
            <a:pPr marL="299209" indent="-299209">
              <a:buFont typeface="Arial" panose="020B0604020202020204" pitchFamily="34" charset="0"/>
              <a:buChar char="•"/>
            </a:pPr>
            <a:r>
              <a:rPr lang="en-US" sz="1200"/>
              <a:t>Changes to “GA dossier”</a:t>
            </a:r>
          </a:p>
          <a:p>
            <a:pPr marL="299209" indent="-299209">
              <a:buFont typeface="Arial" panose="020B0604020202020204" pitchFamily="34" charset="0"/>
              <a:buChar char="•"/>
            </a:pPr>
            <a:r>
              <a:rPr lang="en-US" sz="1200"/>
              <a:t>Current instructions are vague; results in a LOT of data/documentation on-site</a:t>
            </a:r>
          </a:p>
          <a:p>
            <a:pPr marL="299209" indent="-299209">
              <a:buFont typeface="Arial" panose="020B0604020202020204" pitchFamily="34" charset="0"/>
              <a:buChar char="•"/>
            </a:pPr>
            <a:r>
              <a:rPr lang="en-US" sz="1200"/>
              <a:t>New GA/CI onsite documentation instructions are more clear, more focused on what the visiting team really needs to evaluate the </a:t>
            </a:r>
            <a:r>
              <a:rPr lang="en-US" sz="1200" b="1"/>
              <a:t>PROCESS</a:t>
            </a:r>
          </a:p>
          <a:p>
            <a:endParaRPr lang="en-US" sz="1200" b="1"/>
          </a:p>
          <a:p>
            <a:r>
              <a:rPr lang="en-US" sz="1200" u="sng"/>
              <a:t>Rubrics:</a:t>
            </a:r>
          </a:p>
          <a:p>
            <a:pPr marL="299209" indent="-299209">
              <a:buFont typeface="Arial" panose="020B0604020202020204" pitchFamily="34" charset="0"/>
              <a:buChar char="•"/>
            </a:pPr>
            <a:r>
              <a:rPr lang="en-US" sz="1200"/>
              <a:t>GA / CI rubrics guides the visiting team on how to assess the GA / CI criteria.</a:t>
            </a:r>
          </a:p>
          <a:p>
            <a:pPr marL="299209" indent="-299209">
              <a:buFont typeface="Arial" panose="020B0604020202020204" pitchFamily="34" charset="0"/>
              <a:buChar char="•"/>
            </a:pPr>
            <a:r>
              <a:rPr lang="en-US" sz="1200"/>
              <a:t>Helps the team describe their findings to the CEAB.</a:t>
            </a:r>
            <a:endParaRPr lang="en-CA" sz="1200"/>
          </a:p>
          <a:p>
            <a:endParaRPr lang="en-CA" sz="1200"/>
          </a:p>
        </p:txBody>
      </p:sp>
      <p:sp>
        <p:nvSpPr>
          <p:cNvPr id="4" name="Slide Number Placeholder 3"/>
          <p:cNvSpPr>
            <a:spLocks noGrp="1"/>
          </p:cNvSpPr>
          <p:nvPr>
            <p:ph type="sldNum" sz="quarter" idx="5"/>
          </p:nvPr>
        </p:nvSpPr>
        <p:spPr/>
        <p:txBody>
          <a:bodyPr/>
          <a:lstStyle/>
          <a:p>
            <a:fld id="{94C345D2-5F75-4C67-BD7A-51D5C348478D}" type="slidenum">
              <a:rPr lang="en-CA" smtClean="0"/>
              <a:t>73</a:t>
            </a:fld>
            <a:endParaRPr lang="en-CA"/>
          </a:p>
        </p:txBody>
      </p:sp>
    </p:spTree>
    <p:extLst>
      <p:ext uri="{BB962C8B-B14F-4D97-AF65-F5344CB8AC3E}">
        <p14:creationId xmlns:p14="http://schemas.microsoft.com/office/powerpoint/2010/main" val="7809099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300"/>
              <a:t>Working with the EDC, the P&amp;P and CEAB sought to modernize the </a:t>
            </a:r>
            <a:r>
              <a:rPr lang="en-US" sz="1300"/>
              <a:t>Interpretive statement on licensure expectations and requirements by removing caps on the minimum requirements for AUs in a course that can be counted.  This respects current pedagogical practices that see content threaded throughout programs and courses for maximum impact for students. </a:t>
            </a:r>
            <a:endParaRPr lang="en-CA" sz="1300"/>
          </a:p>
        </p:txBody>
      </p:sp>
      <p:sp>
        <p:nvSpPr>
          <p:cNvPr id="4" name="Slide Number Placeholder 3"/>
          <p:cNvSpPr>
            <a:spLocks noGrp="1"/>
          </p:cNvSpPr>
          <p:nvPr>
            <p:ph type="sldNum" sz="quarter" idx="5"/>
          </p:nvPr>
        </p:nvSpPr>
        <p:spPr/>
        <p:txBody>
          <a:bodyPr/>
          <a:lstStyle/>
          <a:p>
            <a:fld id="{36156972-B91D-4EFE-BBE6-780876B81408}" type="slidenum">
              <a:rPr lang="en-CA" smtClean="0"/>
              <a:t>74</a:t>
            </a:fld>
            <a:endParaRPr lang="en-CA"/>
          </a:p>
        </p:txBody>
      </p:sp>
    </p:spTree>
    <p:extLst>
      <p:ext uri="{BB962C8B-B14F-4D97-AF65-F5344CB8AC3E}">
        <p14:creationId xmlns:p14="http://schemas.microsoft.com/office/powerpoint/2010/main" val="41667469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a:p>
        </p:txBody>
      </p:sp>
      <p:sp>
        <p:nvSpPr>
          <p:cNvPr id="4" name="Slide Number Placeholder 3"/>
          <p:cNvSpPr>
            <a:spLocks noGrp="1"/>
          </p:cNvSpPr>
          <p:nvPr>
            <p:ph type="sldNum" sz="quarter" idx="5"/>
          </p:nvPr>
        </p:nvSpPr>
        <p:spPr/>
        <p:txBody>
          <a:bodyPr/>
          <a:lstStyle/>
          <a:p>
            <a:fld id="{36156972-B91D-4EFE-BBE6-780876B81408}" type="slidenum">
              <a:rPr lang="en-CA" smtClean="0"/>
              <a:t>75</a:t>
            </a:fld>
            <a:endParaRPr lang="en-CA"/>
          </a:p>
        </p:txBody>
      </p:sp>
    </p:spTree>
    <p:extLst>
      <p:ext uri="{BB962C8B-B14F-4D97-AF65-F5344CB8AC3E}">
        <p14:creationId xmlns:p14="http://schemas.microsoft.com/office/powerpoint/2010/main" val="42221636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76</a:t>
            </a:fld>
            <a:endParaRPr lang="en-CA"/>
          </a:p>
        </p:txBody>
      </p:sp>
    </p:spTree>
    <p:extLst>
      <p:ext uri="{BB962C8B-B14F-4D97-AF65-F5344CB8AC3E}">
        <p14:creationId xmlns:p14="http://schemas.microsoft.com/office/powerpoint/2010/main" val="27542949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77</a:t>
            </a:fld>
            <a:endParaRPr lang="en-CA"/>
          </a:p>
        </p:txBody>
      </p:sp>
    </p:spTree>
    <p:extLst>
      <p:ext uri="{BB962C8B-B14F-4D97-AF65-F5344CB8AC3E}">
        <p14:creationId xmlns:p14="http://schemas.microsoft.com/office/powerpoint/2010/main" val="21950223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78</a:t>
            </a:fld>
            <a:endParaRPr lang="en-CA"/>
          </a:p>
        </p:txBody>
      </p:sp>
    </p:spTree>
    <p:extLst>
      <p:ext uri="{BB962C8B-B14F-4D97-AF65-F5344CB8AC3E}">
        <p14:creationId xmlns:p14="http://schemas.microsoft.com/office/powerpoint/2010/main" val="7868816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sz="1200"/>
              <a:t>The visits generally start on Sunday with the GA/CI presentation from the program, </a:t>
            </a:r>
            <a:r>
              <a:rPr lang="en-CA" sz="1200" strike="sngStrike"/>
              <a:t>but</a:t>
            </a:r>
            <a:r>
              <a:rPr lang="en-CA" sz="1200"/>
              <a:t> the pre-visit Saturday meeting </a:t>
            </a:r>
            <a:r>
              <a:rPr lang="en-CA" sz="1200" i="1"/>
              <a:t>is at the discretion of the Team Chair.</a:t>
            </a:r>
            <a:r>
              <a:rPr lang="en-CA" sz="1200"/>
              <a:t> </a:t>
            </a:r>
            <a:r>
              <a:rPr lang="en-CA" sz="1200" strike="sngStrike"/>
              <a:t>is likely to be cancelled given the pre-visit team meetings that will have been scheduled.  </a:t>
            </a:r>
          </a:p>
          <a:p>
            <a:endParaRPr lang="en-US" altLang="fr-FR" sz="1200"/>
          </a:p>
          <a:p>
            <a:r>
              <a:rPr lang="en-US" altLang="fr-FR" sz="1200"/>
              <a:t>Some meetings are optional, based on the visiting team and HEI’s needs. On their first pre-visit teleconference, the visiting team chair is encouraged to discuss with team members which of the optional meetings should be included in the visit schedule. The primary objective of the visit is to validate and seek clarification of program details based on the team’s review of the institution’s Questionnaire. The team members should reflect on information they need from any individual to perform their assessment of the institution’s compliance with the CEAB criteria and the schedule should be built to achieve this objective.</a:t>
            </a:r>
          </a:p>
          <a:p>
            <a:endParaRPr lang="en-US" altLang="fr-FR" sz="1200"/>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7955217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a:t>In carrying out the tasks listed on this slide, “</a:t>
            </a:r>
            <a:r>
              <a:rPr lang="en-US" sz="1300" i="1">
                <a:highlight>
                  <a:srgbClr val="00FF00"/>
                </a:highlight>
              </a:rPr>
              <a:t>Example interview questions for accreditation visits</a:t>
            </a:r>
            <a:r>
              <a:rPr lang="en-US" altLang="fr-FR" sz="1200"/>
              <a:t>” is a helpful resource, along with the description of accreditation criteria given in “Accreditation Criteria and Procedures”.</a:t>
            </a:r>
          </a:p>
          <a:p>
            <a:endParaRPr lang="en-US" altLang="fr-FR" sz="1200"/>
          </a:p>
          <a:p>
            <a:r>
              <a:rPr lang="en-CA" sz="1200"/>
              <a:t>Program visitors are not expected to ask each question, verbatim. Instead, visiting team members should consider the questions they might wish to ask of the program while reviewing the questionnaire materials. The Guide is not meant to be a checklist, it is meant to be a tool to help program visitors triangulate the visit data. </a:t>
            </a:r>
          </a:p>
          <a:p>
            <a:endParaRPr lang="en-CA" sz="1200"/>
          </a:p>
          <a:p>
            <a:r>
              <a:rPr lang="en-CA" sz="1200"/>
              <a:t>The questions that will be asked during the site visit relate to areas where the team needs more information in order to document their findings, areas requiring additional information. If questions are not asked about a specific area or initiative, it does not signal a lack of interest on the CEAB’s part.</a:t>
            </a:r>
            <a:endParaRPr lang="en-US" altLang="fr-FR" sz="1200"/>
          </a:p>
          <a:p>
            <a:endParaRPr lang="en-US" altLang="fr-FR" sz="1200"/>
          </a:p>
          <a:p>
            <a:endParaRPr lang="en-US" altLang="fr-FR" sz="1200"/>
          </a:p>
          <a:p>
            <a:endParaRPr lang="en-US" altLang="fr-FR" sz="1200"/>
          </a:p>
          <a:p>
            <a:endParaRPr lang="en-US" altLang="fr-FR" sz="1200"/>
          </a:p>
        </p:txBody>
      </p:sp>
      <p:sp>
        <p:nvSpPr>
          <p:cNvPr id="72708"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2709"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2710"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2711"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7055161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a:t>For tasks related to review of program material, program visitors refer to their own experience of course materials. </a:t>
            </a:r>
          </a:p>
          <a:p>
            <a:r>
              <a:rPr lang="en-US" altLang="fr-FR" sz="1200"/>
              <a:t>Chair and Vice-Chair, in examining transcripts, can refer to “Accreditation Criteria and Procedures”, including the “Regulations for granting transfer credits”.</a:t>
            </a:r>
          </a:p>
        </p:txBody>
      </p:sp>
      <p:sp>
        <p:nvSpPr>
          <p:cNvPr id="73732"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3733"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3734"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3735"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10813549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7578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578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578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578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700453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fr-FR" sz="1200"/>
              <a:t>Team members will together review the combined list of potential issues that they have separately developed using the issue tracker in Tandem. </a:t>
            </a:r>
          </a:p>
          <a:p>
            <a:endParaRPr lang="en-US" altLang="fr-FR" sz="1200"/>
          </a:p>
          <a:p>
            <a:r>
              <a:rPr lang="en-US" altLang="fr-FR" sz="1200"/>
              <a:t>Team members each revise their preliminary draft of their contribution to the “CEAB Visiting Team Report”.</a:t>
            </a:r>
          </a:p>
          <a:p>
            <a:endParaRPr lang="en-US" altLang="fr-FR" sz="1200"/>
          </a:p>
          <a:p>
            <a:r>
              <a:rPr lang="en-US" altLang="fr-FR" sz="1200"/>
              <a:t>*This presentation is dependent on the preference of the program.  They may submit it electronically in advance, or deliver it live. </a:t>
            </a:r>
          </a:p>
          <a:p>
            <a:endParaRPr lang="en-US" altLang="fr-FR" sz="1200"/>
          </a:p>
        </p:txBody>
      </p:sp>
      <p:sp>
        <p:nvSpPr>
          <p:cNvPr id="7680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680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3018482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531"/>
              </a:spcBef>
            </a:pPr>
            <a:r>
              <a:rPr lang="en-US" altLang="fr-FR" sz="1200"/>
              <a:t>During the exit statement,  it is re-iterated that accreditation decisions are made only by the Accreditation Board. Repeat time-line of the process to follow. Emphasize confidentiality. Summarize all issues and state strengths. Thank the Dean and staff for visit arrangements and their hospitality</a:t>
            </a:r>
          </a:p>
          <a:p>
            <a:endParaRPr lang="en-US" altLang="fr-FR" sz="1200"/>
          </a:p>
        </p:txBody>
      </p:sp>
      <p:sp>
        <p:nvSpPr>
          <p:cNvPr id="76804"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5"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6806"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6807"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4449009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r-FR"/>
          </a:p>
        </p:txBody>
      </p:sp>
      <p:sp>
        <p:nvSpPr>
          <p:cNvPr id="70660"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1"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70662"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70663"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30764535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86</a:t>
            </a:fld>
            <a:endParaRPr lang="en-CA"/>
          </a:p>
        </p:txBody>
      </p:sp>
    </p:spTree>
    <p:extLst>
      <p:ext uri="{BB962C8B-B14F-4D97-AF65-F5344CB8AC3E}">
        <p14:creationId xmlns:p14="http://schemas.microsoft.com/office/powerpoint/2010/main" val="17300419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71255">
              <a:defRPr/>
            </a:pPr>
            <a:r>
              <a:rPr lang="en-US" altLang="fr-FR" sz="1200"/>
              <a:t>Accurate Visiting Team reports are an essential part of Canada’s overall system for improving accredited engineering education. When issues are identified during site visits and reported, institutions are motivated to carry out necessary improvements. The cycle of improvement includes opportunity for the institution to address issues and avoid losing accreditation. If you are unsure whether to draw attention to an apparent issue, seek support from your Visit Team Chair.</a:t>
            </a:r>
          </a:p>
          <a:p>
            <a:pPr defTabSz="971255">
              <a:defRPr/>
            </a:pPr>
            <a:r>
              <a:rPr lang="en-GB" altLang="fr-FR" sz="1200"/>
              <a:t>Do not hesitate to dig for the full picture and describe it accurately in your report</a:t>
            </a:r>
          </a:p>
          <a:p>
            <a:endParaRPr lang="en-US" altLang="fr-FR" sz="1200"/>
          </a:p>
        </p:txBody>
      </p:sp>
      <p:sp>
        <p:nvSpPr>
          <p:cNvPr id="84996" name="Header Placeholder 3"/>
          <p:cNvSpPr>
            <a:spLocks noGrp="1"/>
          </p:cNvSpPr>
          <p:nvPr>
            <p:ph type="hdr" sz="quarter"/>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7" name="Date Placeholder 4"/>
          <p:cNvSpPr>
            <a:spLocks noGrp="1"/>
          </p:cNvSpPr>
          <p:nvPr>
            <p:ph type="dt" sz="quarter" idx="1"/>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07/16/96</a:t>
            </a:r>
          </a:p>
        </p:txBody>
      </p:sp>
      <p:sp>
        <p:nvSpPr>
          <p:cNvPr id="84998" name="Footer Placeholder 5"/>
          <p:cNvSpPr>
            <a:spLocks noGrp="1"/>
          </p:cNvSpPr>
          <p:nvPr>
            <p:ph type="ftr" sz="quarter" idx="4"/>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
        <p:nvSpPr>
          <p:cNvPr id="84999" name="Slide Number Placeholder 6"/>
          <p:cNvSpPr>
            <a:spLocks noGrp="1"/>
          </p:cNvSpPr>
          <p:nvPr>
            <p:ph type="sldNum" sz="quarter" idx="5"/>
          </p:nvPr>
        </p:nvSpPr>
        <p:spPr/>
        <p:txBody>
          <a:bodyPr/>
          <a:lstStyle>
            <a:lvl1pPr defTabSz="971226" eaLnBrk="0" hangingPunct="0">
              <a:defRPr>
                <a:solidFill>
                  <a:schemeClr val="tx1"/>
                </a:solidFill>
                <a:latin typeface="Arial" charset="0"/>
              </a:defRPr>
            </a:lvl1pPr>
            <a:lvl2pPr marL="786391" indent="-302458" defTabSz="971226" eaLnBrk="0" hangingPunct="0">
              <a:defRPr>
                <a:solidFill>
                  <a:schemeClr val="tx1"/>
                </a:solidFill>
                <a:latin typeface="Arial" charset="0"/>
              </a:defRPr>
            </a:lvl2pPr>
            <a:lvl3pPr marL="1209834" indent="-241966" defTabSz="971226" eaLnBrk="0" hangingPunct="0">
              <a:defRPr>
                <a:solidFill>
                  <a:schemeClr val="tx1"/>
                </a:solidFill>
                <a:latin typeface="Arial" charset="0"/>
              </a:defRPr>
            </a:lvl3pPr>
            <a:lvl4pPr marL="1693765" indent="-241966" defTabSz="971226" eaLnBrk="0" hangingPunct="0">
              <a:defRPr>
                <a:solidFill>
                  <a:schemeClr val="tx1"/>
                </a:solidFill>
                <a:latin typeface="Arial" charset="0"/>
              </a:defRPr>
            </a:lvl4pPr>
            <a:lvl5pPr marL="2177699" indent="-241966" defTabSz="971226" eaLnBrk="0" hangingPunct="0">
              <a:defRPr>
                <a:solidFill>
                  <a:schemeClr val="tx1"/>
                </a:solidFill>
                <a:latin typeface="Arial" charset="0"/>
              </a:defRPr>
            </a:lvl5pPr>
            <a:lvl6pPr marL="2661632" indent="-241966" defTabSz="971226" eaLnBrk="0" fontAlgn="base" hangingPunct="0">
              <a:spcBef>
                <a:spcPct val="0"/>
              </a:spcBef>
              <a:spcAft>
                <a:spcPct val="0"/>
              </a:spcAft>
              <a:defRPr>
                <a:solidFill>
                  <a:schemeClr val="tx1"/>
                </a:solidFill>
                <a:latin typeface="Arial" charset="0"/>
              </a:defRPr>
            </a:lvl6pPr>
            <a:lvl7pPr marL="3145566" indent="-241966" defTabSz="971226" eaLnBrk="0" fontAlgn="base" hangingPunct="0">
              <a:spcBef>
                <a:spcPct val="0"/>
              </a:spcBef>
              <a:spcAft>
                <a:spcPct val="0"/>
              </a:spcAft>
              <a:defRPr>
                <a:solidFill>
                  <a:schemeClr val="tx1"/>
                </a:solidFill>
                <a:latin typeface="Arial" charset="0"/>
              </a:defRPr>
            </a:lvl7pPr>
            <a:lvl8pPr marL="3629499" indent="-241966" defTabSz="971226" eaLnBrk="0" fontAlgn="base" hangingPunct="0">
              <a:spcBef>
                <a:spcPct val="0"/>
              </a:spcBef>
              <a:spcAft>
                <a:spcPct val="0"/>
              </a:spcAft>
              <a:defRPr>
                <a:solidFill>
                  <a:schemeClr val="tx1"/>
                </a:solidFill>
                <a:latin typeface="Arial" charset="0"/>
              </a:defRPr>
            </a:lvl8pPr>
            <a:lvl9pPr marL="4113432" indent="-241966" defTabSz="971226" eaLnBrk="0" fontAlgn="base" hangingPunct="0">
              <a:spcBef>
                <a:spcPct val="0"/>
              </a:spcBef>
              <a:spcAft>
                <a:spcPct val="0"/>
              </a:spcAft>
              <a:defRPr>
                <a:solidFill>
                  <a:schemeClr val="tx1"/>
                </a:solidFill>
                <a:latin typeface="Arial" charset="0"/>
              </a:defRPr>
            </a:lvl9pPr>
          </a:lstStyle>
          <a:p>
            <a:pPr>
              <a:defRPr/>
            </a:pPr>
            <a:r>
              <a:rPr lang="en-US"/>
              <a:t>##</a:t>
            </a:r>
          </a:p>
        </p:txBody>
      </p:sp>
    </p:spTree>
    <p:extLst>
      <p:ext uri="{BB962C8B-B14F-4D97-AF65-F5344CB8AC3E}">
        <p14:creationId xmlns:p14="http://schemas.microsoft.com/office/powerpoint/2010/main" val="20802251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900" u="sng">
                <a:solidFill>
                  <a:srgbClr val="000000"/>
                </a:solidFill>
                <a:latin typeface="Calibri" panose="020F0502020204030204" pitchFamily="34" charset="0"/>
              </a:rPr>
              <a:t>General principles for comments in visiting team reports </a:t>
            </a:r>
            <a:endParaRPr lang="en-GB" sz="1700" u="sng">
              <a:solidFill>
                <a:srgbClr val="000000"/>
              </a:solidFill>
              <a:latin typeface="Calibri" panose="020F0502020204030204" pitchFamily="34" charset="0"/>
            </a:endParaRPr>
          </a:p>
          <a:p>
            <a:pPr algn="l" rtl="0" fontAlgn="base"/>
            <a:r>
              <a:rPr lang="en-GB" sz="1700">
                <a:solidFill>
                  <a:srgbClr val="000000"/>
                </a:solidFill>
                <a:latin typeface="Calibri" panose="020F0502020204030204" pitchFamily="34" charset="0"/>
              </a:rPr>
              <a:t>1. </a:t>
            </a:r>
            <a:r>
              <a:rPr lang="en-GB" sz="1900">
                <a:solidFill>
                  <a:srgbClr val="000000"/>
                </a:solidFill>
                <a:latin typeface="Calibri" panose="020F0502020204030204" pitchFamily="34" charset="0"/>
              </a:rPr>
              <a:t>A </a:t>
            </a:r>
            <a:r>
              <a:rPr lang="en-GB" sz="1900" b="1">
                <a:solidFill>
                  <a:srgbClr val="000000"/>
                </a:solidFill>
                <a:latin typeface="Segoe UI Symbol" panose="020B0502040204020203" pitchFamily="34" charset="0"/>
              </a:rPr>
              <a:t>✓</a:t>
            </a:r>
            <a:r>
              <a:rPr lang="en-GB" sz="1900">
                <a:solidFill>
                  <a:srgbClr val="000000"/>
                </a:solidFill>
                <a:latin typeface="Calibri" panose="020F0502020204030204" pitchFamily="34" charset="0"/>
              </a:rPr>
              <a:t> means that there is no observed issue on the criterion or that it is a numerical criterion which has a positive binary result. </a:t>
            </a:r>
          </a:p>
          <a:p>
            <a:pPr marL="0" lvl="0" algn="l" rtl="0" fontAlgn="base">
              <a:buFont typeface="+mj-lt"/>
              <a:buAutoNum type="arabicPeriod" startAt="2"/>
            </a:pPr>
            <a:r>
              <a:rPr lang="en-GB" sz="1900">
                <a:solidFill>
                  <a:srgbClr val="000000"/>
                </a:solidFill>
                <a:latin typeface="Calibri" panose="020F0502020204030204" pitchFamily="34" charset="0"/>
              </a:rPr>
              <a:t> A * means that the Program Visitor’s Observation field will contain a description of an observed item flagged for CEAB review that, in the opinion of the visiting team, has the potential to either jeopardize future compliance or currently prevents compliance with the criterion. </a:t>
            </a:r>
          </a:p>
          <a:p>
            <a:pPr marL="0" lvl="0" algn="l" rtl="0" fontAlgn="base">
              <a:buFont typeface="+mj-lt"/>
              <a:buAutoNum type="arabicPeriod" startAt="3"/>
            </a:pPr>
            <a:r>
              <a:rPr lang="en-GB" sz="1900">
                <a:solidFill>
                  <a:srgbClr val="000000"/>
                </a:solidFill>
                <a:latin typeface="Calibri" panose="020F0502020204030204" pitchFamily="34" charset="0"/>
              </a:rPr>
              <a:t> A comment has multiple audiences and purposes: </a:t>
            </a:r>
          </a:p>
          <a:p>
            <a:pPr marL="457200" lvl="1" algn="l" rtl="0" fontAlgn="base">
              <a:buFont typeface="+mj-lt"/>
              <a:buAutoNum type="arabicPeriod"/>
            </a:pPr>
            <a:r>
              <a:rPr lang="en-GB" sz="1900">
                <a:solidFill>
                  <a:srgbClr val="000000"/>
                </a:solidFill>
                <a:latin typeface="Calibri" panose="020F0502020204030204" pitchFamily="34" charset="0"/>
              </a:rPr>
              <a:t> The </a:t>
            </a:r>
            <a:r>
              <a:rPr lang="en-GB" sz="1900" b="1">
                <a:solidFill>
                  <a:srgbClr val="000000"/>
                </a:solidFill>
                <a:latin typeface="Calibri" panose="020F0502020204030204" pitchFamily="34" charset="0"/>
              </a:rPr>
              <a:t>Program; </a:t>
            </a:r>
            <a:r>
              <a:rPr lang="en-GB" sz="1900">
                <a:solidFill>
                  <a:srgbClr val="000000"/>
                </a:solidFill>
                <a:latin typeface="Calibri" panose="020F0502020204030204" pitchFamily="34" charset="0"/>
              </a:rPr>
              <a:t>that allows them to understand the issue and questions the visitor had about compliance with a criterion, and allows them to formulate an appropriate response. </a:t>
            </a:r>
          </a:p>
          <a:p>
            <a:pPr marL="457200" lvl="1" algn="l" rtl="0" fontAlgn="base">
              <a:buFont typeface="+mj-lt"/>
              <a:buAutoNum type="arabicPeriod" startAt="2"/>
            </a:pPr>
            <a:r>
              <a:rPr lang="en-GB" sz="1900">
                <a:solidFill>
                  <a:srgbClr val="000000"/>
                </a:solidFill>
                <a:latin typeface="Calibri" panose="020F0502020204030204" pitchFamily="34" charset="0"/>
              </a:rPr>
              <a:t> The </a:t>
            </a:r>
            <a:r>
              <a:rPr lang="en-GB" sz="1900" b="1">
                <a:solidFill>
                  <a:srgbClr val="000000"/>
                </a:solidFill>
                <a:latin typeface="Calibri" panose="020F0502020204030204" pitchFamily="34" charset="0"/>
              </a:rPr>
              <a:t>Reviewer;</a:t>
            </a:r>
            <a:r>
              <a:rPr lang="en-GB" sz="1900">
                <a:solidFill>
                  <a:srgbClr val="000000"/>
                </a:solidFill>
                <a:latin typeface="Calibri" panose="020F0502020204030204" pitchFamily="34" charset="0"/>
              </a:rPr>
              <a:t> that allows them to understand issues with meeting the criterion, so that they can formulate a motion to the CEAB. </a:t>
            </a:r>
          </a:p>
          <a:p>
            <a:pPr marL="457200" lvl="1" algn="l" rtl="0" fontAlgn="base">
              <a:buFont typeface="+mj-lt"/>
              <a:buAutoNum type="arabicPeriod" startAt="3"/>
            </a:pPr>
            <a:r>
              <a:rPr lang="en-GB" sz="1900">
                <a:solidFill>
                  <a:srgbClr val="000000"/>
                </a:solidFill>
                <a:latin typeface="Calibri" panose="020F0502020204030204" pitchFamily="34" charset="0"/>
              </a:rPr>
              <a:t> The </a:t>
            </a:r>
            <a:r>
              <a:rPr lang="en-GB" sz="1900" b="1">
                <a:solidFill>
                  <a:srgbClr val="000000"/>
                </a:solidFill>
                <a:latin typeface="Calibri" panose="020F0502020204030204" pitchFamily="34" charset="0"/>
              </a:rPr>
              <a:t>Team Chair, Editor </a:t>
            </a:r>
            <a:r>
              <a:rPr lang="en-GB" sz="1900">
                <a:solidFill>
                  <a:srgbClr val="000000"/>
                </a:solidFill>
                <a:latin typeface="Calibri" panose="020F0502020204030204" pitchFamily="34" charset="0"/>
              </a:rPr>
              <a:t>and</a:t>
            </a:r>
            <a:r>
              <a:rPr lang="en-GB" sz="1900" b="1">
                <a:solidFill>
                  <a:srgbClr val="000000"/>
                </a:solidFill>
                <a:latin typeface="Calibri" panose="020F0502020204030204" pitchFamily="34" charset="0"/>
              </a:rPr>
              <a:t> CEAB members;</a:t>
            </a:r>
            <a:r>
              <a:rPr lang="en-GB" sz="1900">
                <a:solidFill>
                  <a:srgbClr val="000000"/>
                </a:solidFill>
                <a:latin typeface="Calibri" panose="020F0502020204030204" pitchFamily="34" charset="0"/>
              </a:rPr>
              <a:t> that allows them to clearly understand the issue. </a:t>
            </a:r>
          </a:p>
          <a:p>
            <a:pPr algn="l" rtl="0" fontAlgn="base"/>
            <a:endParaRPr lang="en-GB" sz="1900" b="1">
              <a:solidFill>
                <a:srgbClr val="000000"/>
              </a:solidFill>
              <a:latin typeface="Calibri" panose="020F0502020204030204" pitchFamily="34" charset="0"/>
            </a:endParaRPr>
          </a:p>
          <a:p>
            <a:pPr defTabSz="957468">
              <a:defRPr/>
            </a:pPr>
            <a:r>
              <a:rPr lang="en-CA" sz="2100" b="1"/>
              <a:t>Reminder: The language of “met/not met” are terms reserved to the CEAB.  Visiting team members are not identifying criteria that is met/not met, but rather flagging (via the *) a criterion for the CEAB’s further review. Engineers Canada staff are working with Tandem’s provider to resolve this issue. </a:t>
            </a:r>
          </a:p>
        </p:txBody>
      </p:sp>
      <p:sp>
        <p:nvSpPr>
          <p:cNvPr id="4" name="Slide Number Placeholder 3"/>
          <p:cNvSpPr>
            <a:spLocks noGrp="1"/>
          </p:cNvSpPr>
          <p:nvPr>
            <p:ph type="sldNum" sz="quarter" idx="10"/>
          </p:nvPr>
        </p:nvSpPr>
        <p:spPr/>
        <p:txBody>
          <a:bodyPr/>
          <a:lstStyle/>
          <a:p>
            <a:fld id="{36156972-B91D-4EFE-BBE6-780876B81408}" type="slidenum">
              <a:rPr lang="en-CA" smtClean="0"/>
              <a:t>88</a:t>
            </a:fld>
            <a:endParaRPr lang="en-CA"/>
          </a:p>
        </p:txBody>
      </p:sp>
    </p:spTree>
    <p:extLst>
      <p:ext uri="{BB962C8B-B14F-4D97-AF65-F5344CB8AC3E}">
        <p14:creationId xmlns:p14="http://schemas.microsoft.com/office/powerpoint/2010/main" val="7251349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sz="1200"/>
              <a:t>It is required that all visiting team members comply with this format.</a:t>
            </a:r>
            <a:endParaRPr lang="en-CA" sz="1200"/>
          </a:p>
          <a:p>
            <a:pPr algn="l" rtl="0" fontAlgn="base"/>
            <a:endParaRPr lang="en-GB" sz="1900" b="1">
              <a:solidFill>
                <a:srgbClr val="000000"/>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36156972-B91D-4EFE-BBE6-780876B81408}" type="slidenum">
              <a:rPr lang="en-CA" smtClean="0"/>
              <a:t>89</a:t>
            </a:fld>
            <a:endParaRPr lang="en-CA"/>
          </a:p>
        </p:txBody>
      </p:sp>
    </p:spTree>
    <p:extLst>
      <p:ext uri="{BB962C8B-B14F-4D97-AF65-F5344CB8AC3E}">
        <p14:creationId xmlns:p14="http://schemas.microsoft.com/office/powerpoint/2010/main" val="26618940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Paula</a:t>
            </a:r>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90</a:t>
            </a:fld>
            <a:endParaRPr lang="en-CA"/>
          </a:p>
        </p:txBody>
      </p:sp>
    </p:spTree>
    <p:extLst>
      <p:ext uri="{BB962C8B-B14F-4D97-AF65-F5344CB8AC3E}">
        <p14:creationId xmlns:p14="http://schemas.microsoft.com/office/powerpoint/2010/main" val="22381323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a:t>Paula</a:t>
            </a:r>
            <a:endParaRPr lang="en-CA"/>
          </a:p>
          <a:p>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91</a:t>
            </a:fld>
            <a:endParaRPr lang="en-CA"/>
          </a:p>
        </p:txBody>
      </p:sp>
    </p:spTree>
    <p:extLst>
      <p:ext uri="{BB962C8B-B14F-4D97-AF65-F5344CB8AC3E}">
        <p14:creationId xmlns:p14="http://schemas.microsoft.com/office/powerpoint/2010/main" val="35335261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a:t>Paula</a:t>
            </a:r>
            <a:endParaRPr lang="en-CA"/>
          </a:p>
          <a:p>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92</a:t>
            </a:fld>
            <a:endParaRPr lang="en-CA"/>
          </a:p>
        </p:txBody>
      </p:sp>
    </p:spTree>
    <p:extLst>
      <p:ext uri="{BB962C8B-B14F-4D97-AF65-F5344CB8AC3E}">
        <p14:creationId xmlns:p14="http://schemas.microsoft.com/office/powerpoint/2010/main" val="980149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a:t>Paula</a:t>
            </a:r>
            <a:endParaRPr lang="en-CA"/>
          </a:p>
          <a:p>
            <a:endParaRPr lang="en-CA"/>
          </a:p>
        </p:txBody>
      </p:sp>
      <p:sp>
        <p:nvSpPr>
          <p:cNvPr id="4" name="Slide Number Placeholder 3"/>
          <p:cNvSpPr>
            <a:spLocks noGrp="1"/>
          </p:cNvSpPr>
          <p:nvPr>
            <p:ph type="sldNum" sz="quarter" idx="5"/>
          </p:nvPr>
        </p:nvSpPr>
        <p:spPr/>
        <p:txBody>
          <a:bodyPr/>
          <a:lstStyle/>
          <a:p>
            <a:fld id="{94C345D2-5F75-4C67-BD7A-51D5C348478D}" type="slidenum">
              <a:rPr lang="en-CA" smtClean="0"/>
              <a:t>93</a:t>
            </a:fld>
            <a:endParaRPr lang="en-CA"/>
          </a:p>
        </p:txBody>
      </p:sp>
    </p:spTree>
    <p:extLst>
      <p:ext uri="{BB962C8B-B14F-4D97-AF65-F5344CB8AC3E}">
        <p14:creationId xmlns:p14="http://schemas.microsoft.com/office/powerpoint/2010/main" val="1663061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36156972-B91D-4EFE-BBE6-780876B81408}" type="slidenum">
              <a:rPr lang="en-CA" smtClean="0"/>
              <a:t>94</a:t>
            </a:fld>
            <a:endParaRPr lang="en-CA"/>
          </a:p>
        </p:txBody>
      </p:sp>
    </p:spTree>
    <p:extLst>
      <p:ext uri="{BB962C8B-B14F-4D97-AF65-F5344CB8AC3E}">
        <p14:creationId xmlns:p14="http://schemas.microsoft.com/office/powerpoint/2010/main" val="153476209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300"/>
              <a:t>Decision process:</a:t>
            </a:r>
          </a:p>
          <a:p>
            <a:r>
              <a:rPr lang="en-CA" sz="1300"/>
              <a:t>- The visiting team’s report, dean’s response, and any additional materials provided by the program are provided to the review team which is comprised of the lead reviewer/team chair, presenter, and editor. Together, they review all the materials and identify any issues that have been resolved since the visit and formulate a recommended term of accreditation.</a:t>
            </a:r>
          </a:p>
          <a:p>
            <a:r>
              <a:rPr lang="en-CA" sz="1300"/>
              <a:t>- The visiting team’s report, dean’s response, any additional materials provided by the program, and the review team’s comments are provided to the full CEAB for consideration. The CEAB discusses all the materials and their impressions, and assigns C/W/D/R to each issue that was identified in the visiting team’s report, and assign a final term of accreditation.  </a:t>
            </a:r>
          </a:p>
        </p:txBody>
      </p:sp>
      <p:sp>
        <p:nvSpPr>
          <p:cNvPr id="4" name="Slide Number Placeholder 3"/>
          <p:cNvSpPr>
            <a:spLocks noGrp="1"/>
          </p:cNvSpPr>
          <p:nvPr>
            <p:ph type="sldNum" sz="quarter" idx="10"/>
          </p:nvPr>
        </p:nvSpPr>
        <p:spPr/>
        <p:txBody>
          <a:bodyPr/>
          <a:lstStyle/>
          <a:p>
            <a:fld id="{36156972-B91D-4EFE-BBE6-780876B81408}" type="slidenum">
              <a:rPr lang="en-CA" smtClean="0"/>
              <a:t>95</a:t>
            </a:fld>
            <a:endParaRPr lang="en-CA"/>
          </a:p>
        </p:txBody>
      </p:sp>
    </p:spTree>
    <p:extLst>
      <p:ext uri="{BB962C8B-B14F-4D97-AF65-F5344CB8AC3E}">
        <p14:creationId xmlns:p14="http://schemas.microsoft.com/office/powerpoint/2010/main" val="35114827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6156972-B91D-4EFE-BBE6-780876B81408}" type="slidenum">
              <a:rPr lang="en-CA" smtClean="0"/>
              <a:t>96</a:t>
            </a:fld>
            <a:endParaRPr lang="en-CA"/>
          </a:p>
        </p:txBody>
      </p:sp>
    </p:spTree>
    <p:extLst>
      <p:ext uri="{BB962C8B-B14F-4D97-AF65-F5344CB8AC3E}">
        <p14:creationId xmlns:p14="http://schemas.microsoft.com/office/powerpoint/2010/main" val="19187134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563F-5B0A-4579-B776-D80C51F1A96A}"/>
              </a:ext>
            </a:extLst>
          </p:cNvPr>
          <p:cNvSpPr>
            <a:spLocks noGrp="1"/>
          </p:cNvSpPr>
          <p:nvPr>
            <p:ph type="ctrTitle" hasCustomPrompt="1"/>
          </p:nvPr>
        </p:nvSpPr>
        <p:spPr>
          <a:xfrm>
            <a:off x="638827" y="268951"/>
            <a:ext cx="7362173" cy="1675715"/>
          </a:xfrm>
        </p:spPr>
        <p:txBody>
          <a:bodyPr anchor="b">
            <a:normAutofit/>
          </a:bodyPr>
          <a:lstStyle>
            <a:lvl1pPr algn="l">
              <a:defRPr sz="4050"/>
            </a:lvl1pPr>
          </a:lstStyle>
          <a:p>
            <a:r>
              <a:rPr lang="en-US"/>
              <a:t>Title of your presentation</a:t>
            </a:r>
            <a:endParaRPr lang="en-CA"/>
          </a:p>
        </p:txBody>
      </p:sp>
      <p:sp>
        <p:nvSpPr>
          <p:cNvPr id="3" name="Subtitle 2">
            <a:extLst>
              <a:ext uri="{FF2B5EF4-FFF2-40B4-BE49-F238E27FC236}">
                <a16:creationId xmlns:a16="http://schemas.microsoft.com/office/drawing/2014/main" id="{CA256688-D66E-4328-8BD4-9A6853B467F0}"/>
              </a:ext>
            </a:extLst>
          </p:cNvPr>
          <p:cNvSpPr>
            <a:spLocks noGrp="1"/>
          </p:cNvSpPr>
          <p:nvPr>
            <p:ph type="subTitle" idx="1" hasCustomPrompt="1"/>
          </p:nvPr>
        </p:nvSpPr>
        <p:spPr>
          <a:xfrm>
            <a:off x="638827" y="2001133"/>
            <a:ext cx="7362173"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Presenter and date of presentation</a:t>
            </a:r>
          </a:p>
        </p:txBody>
      </p:sp>
      <p:pic>
        <p:nvPicPr>
          <p:cNvPr id="13" name="Picture 12">
            <a:extLst>
              <a:ext uri="{FF2B5EF4-FFF2-40B4-BE49-F238E27FC236}">
                <a16:creationId xmlns:a16="http://schemas.microsoft.com/office/drawing/2014/main" id="{C8C1D346-0F03-458F-A5F0-751D68BDED4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rot="10800000" flipV="1">
            <a:off x="5773732" y="2507035"/>
            <a:ext cx="3370268" cy="2636465"/>
          </a:xfrm>
          <a:prstGeom prst="rect">
            <a:avLst/>
          </a:prstGeom>
        </p:spPr>
      </p:pic>
      <p:pic>
        <p:nvPicPr>
          <p:cNvPr id="17" name="Picture 16">
            <a:extLst>
              <a:ext uri="{FF2B5EF4-FFF2-40B4-BE49-F238E27FC236}">
                <a16:creationId xmlns:a16="http://schemas.microsoft.com/office/drawing/2014/main" id="{94EF0CCF-E89A-48BA-BEF9-F34DEEB3DE4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8827" y="4188749"/>
            <a:ext cx="2008655" cy="685800"/>
          </a:xfrm>
          <a:prstGeom prst="rect">
            <a:avLst/>
          </a:prstGeom>
        </p:spPr>
      </p:pic>
    </p:spTree>
    <p:extLst>
      <p:ext uri="{BB962C8B-B14F-4D97-AF65-F5344CB8AC3E}">
        <p14:creationId xmlns:p14="http://schemas.microsoft.com/office/powerpoint/2010/main" val="343136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1182991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olid">
    <p:bg>
      <p:bgPr>
        <a:solidFill>
          <a:srgbClr val="EAEEF2"/>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3880252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 Gradient">
    <p:bg>
      <p:bgPr>
        <a:gradFill>
          <a:gsLst>
            <a:gs pos="100000">
              <a:srgbClr val="F0F5FA"/>
            </a:gs>
            <a:gs pos="0">
              <a:schemeClr val="accent3">
                <a:lumMod val="40000"/>
                <a:lumOff val="60000"/>
              </a:schemeClr>
            </a:gs>
          </a:gsLst>
          <a:lin ang="16200000" scaled="0"/>
        </a:gra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B912DAC-1447-4A81-A3A3-6FB120C50A3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rotWithShape="1">
          <a:blip r:embed="rId4"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spTree>
    <p:extLst>
      <p:ext uri="{BB962C8B-B14F-4D97-AF65-F5344CB8AC3E}">
        <p14:creationId xmlns:p14="http://schemas.microsoft.com/office/powerpoint/2010/main" val="169356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Blu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253692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 Green">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2829996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 Slate">
    <p:bg>
      <p:bgPr>
        <a:solidFill>
          <a:schemeClr val="accent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5A74E3-1DB9-4BDA-B774-3633D23BC025}"/>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0" name="Picture 9">
            <a:extLst>
              <a:ext uri="{FF2B5EF4-FFF2-40B4-BE49-F238E27FC236}">
                <a16:creationId xmlns:a16="http://schemas.microsoft.com/office/drawing/2014/main" id="{2E656898-704D-43AA-B7B5-FBD5295FAC8E}"/>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2" y="4677338"/>
            <a:ext cx="1137201" cy="377190"/>
          </a:xfrm>
          <a:prstGeom prst="rect">
            <a:avLst/>
          </a:prstGeom>
        </p:spPr>
      </p:pic>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495C1F6-615F-4B32-BCF4-1B3DE0871C49}"/>
              </a:ext>
            </a:extLst>
          </p:cNvPr>
          <p:cNvSpPr>
            <a:spLocks noGrp="1"/>
          </p:cNvSpPr>
          <p:nvPr>
            <p:ph idx="1"/>
          </p:nvPr>
        </p:nvSpPr>
        <p:spPr>
          <a:xfrm>
            <a:off x="628650" y="1369219"/>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spTree>
    <p:extLst>
      <p:ext uri="{BB962C8B-B14F-4D97-AF65-F5344CB8AC3E}">
        <p14:creationId xmlns:p14="http://schemas.microsoft.com/office/powerpoint/2010/main" val="4277090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 Highlig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31A7-EACF-413F-BBDE-0321363BF268}"/>
              </a:ext>
            </a:extLst>
          </p:cNvPr>
          <p:cNvSpPr>
            <a:spLocks noGrp="1"/>
          </p:cNvSpPr>
          <p:nvPr>
            <p:ph type="title"/>
          </p:nvPr>
        </p:nvSpPr>
        <p:spPr/>
        <p:txBody>
          <a:bodyPr/>
          <a:lstStyle/>
          <a:p>
            <a:r>
              <a:rPr lang="en-US"/>
              <a:t>Click to edit Master title style</a:t>
            </a:r>
            <a:endParaRPr lang="en-CA"/>
          </a:p>
        </p:txBody>
      </p:sp>
      <p:sp>
        <p:nvSpPr>
          <p:cNvPr id="3" name="Footer Placeholder 2">
            <a:extLst>
              <a:ext uri="{FF2B5EF4-FFF2-40B4-BE49-F238E27FC236}">
                <a16:creationId xmlns:a16="http://schemas.microsoft.com/office/drawing/2014/main" id="{C0A610E0-C377-42ED-B8AC-C798B2649A44}"/>
              </a:ext>
            </a:extLst>
          </p:cNvPr>
          <p:cNvSpPr>
            <a:spLocks noGrp="1"/>
          </p:cNvSpPr>
          <p:nvPr>
            <p:ph type="ftr" sz="quarter" idx="10"/>
          </p:nvPr>
        </p:nvSpPr>
        <p:spPr/>
        <p:txBody>
          <a:bodyPr/>
          <a:lstStyle/>
          <a:p>
            <a:endParaRPr lang="en-CA"/>
          </a:p>
        </p:txBody>
      </p:sp>
      <p:sp>
        <p:nvSpPr>
          <p:cNvPr id="4" name="Slide Number Placeholder 3">
            <a:extLst>
              <a:ext uri="{FF2B5EF4-FFF2-40B4-BE49-F238E27FC236}">
                <a16:creationId xmlns:a16="http://schemas.microsoft.com/office/drawing/2014/main" id="{A68FD33C-84EA-4081-94B3-C3526644D740}"/>
              </a:ext>
            </a:extLst>
          </p:cNvPr>
          <p:cNvSpPr>
            <a:spLocks noGrp="1"/>
          </p:cNvSpPr>
          <p:nvPr>
            <p:ph type="sldNum" sz="quarter" idx="11"/>
          </p:nvPr>
        </p:nvSpPr>
        <p:spPr/>
        <p:txBody>
          <a:bodyPr/>
          <a:lstStyle/>
          <a:p>
            <a:fld id="{2D00DFA4-54D8-426D-8AF1-9A684DA98554}" type="slidenum">
              <a:rPr lang="en-CA" smtClean="0"/>
              <a:pPr/>
              <a:t>‹#›</a:t>
            </a:fld>
            <a:endParaRPr lang="en-CA"/>
          </a:p>
        </p:txBody>
      </p:sp>
      <p:sp>
        <p:nvSpPr>
          <p:cNvPr id="5" name="Date Placeholder 4">
            <a:extLst>
              <a:ext uri="{FF2B5EF4-FFF2-40B4-BE49-F238E27FC236}">
                <a16:creationId xmlns:a16="http://schemas.microsoft.com/office/drawing/2014/main" id="{118847CF-EDB4-467B-B9CE-49A80F9AA747}"/>
              </a:ext>
            </a:extLst>
          </p:cNvPr>
          <p:cNvSpPr>
            <a:spLocks noGrp="1"/>
          </p:cNvSpPr>
          <p:nvPr>
            <p:ph type="dt" sz="half" idx="12"/>
          </p:nvPr>
        </p:nvSpPr>
        <p:spPr/>
        <p:txBody>
          <a:bodyPr/>
          <a:lstStyle/>
          <a:p>
            <a:endParaRPr lang="en-CA"/>
          </a:p>
        </p:txBody>
      </p:sp>
      <p:sp>
        <p:nvSpPr>
          <p:cNvPr id="10" name="Oval 9">
            <a:extLst>
              <a:ext uri="{FF2B5EF4-FFF2-40B4-BE49-F238E27FC236}">
                <a16:creationId xmlns:a16="http://schemas.microsoft.com/office/drawing/2014/main" id="{EEAEE06A-B755-4511-8EDA-C0D5BA09A2F0}"/>
              </a:ext>
            </a:extLst>
          </p:cNvPr>
          <p:cNvSpPr>
            <a:spLocks noChangeAspect="1"/>
          </p:cNvSpPr>
          <p:nvPr userDrawn="1"/>
        </p:nvSpPr>
        <p:spPr>
          <a:xfrm>
            <a:off x="6431011" y="1803200"/>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 Placeholder 6">
            <a:extLst>
              <a:ext uri="{FF2B5EF4-FFF2-40B4-BE49-F238E27FC236}">
                <a16:creationId xmlns:a16="http://schemas.microsoft.com/office/drawing/2014/main" id="{06CD38C1-F252-4990-9277-D267C7F52E32}"/>
              </a:ext>
            </a:extLst>
          </p:cNvPr>
          <p:cNvSpPr>
            <a:spLocks noGrp="1"/>
          </p:cNvSpPr>
          <p:nvPr>
            <p:ph type="body" sz="quarter" idx="18"/>
          </p:nvPr>
        </p:nvSpPr>
        <p:spPr>
          <a:xfrm>
            <a:off x="6553253" y="2849042"/>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2" name="Text Placeholder 6">
            <a:extLst>
              <a:ext uri="{FF2B5EF4-FFF2-40B4-BE49-F238E27FC236}">
                <a16:creationId xmlns:a16="http://schemas.microsoft.com/office/drawing/2014/main" id="{6D417142-B001-4BBD-88E0-8C9C9ACAE9BD}"/>
              </a:ext>
            </a:extLst>
          </p:cNvPr>
          <p:cNvSpPr>
            <a:spLocks noGrp="1"/>
          </p:cNvSpPr>
          <p:nvPr>
            <p:ph type="body" sz="quarter" idx="19" hasCustomPrompt="1"/>
          </p:nvPr>
        </p:nvSpPr>
        <p:spPr>
          <a:xfrm>
            <a:off x="6431011" y="2332646"/>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5" name="Oval 14">
            <a:extLst>
              <a:ext uri="{FF2B5EF4-FFF2-40B4-BE49-F238E27FC236}">
                <a16:creationId xmlns:a16="http://schemas.microsoft.com/office/drawing/2014/main" id="{5BC14994-CD1F-48B3-A7CB-890745F4AF8B}"/>
              </a:ext>
            </a:extLst>
          </p:cNvPr>
          <p:cNvSpPr>
            <a:spLocks noChangeAspect="1"/>
          </p:cNvSpPr>
          <p:nvPr userDrawn="1"/>
        </p:nvSpPr>
        <p:spPr>
          <a:xfrm>
            <a:off x="3550820" y="1804347"/>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 Placeholder 6">
            <a:extLst>
              <a:ext uri="{FF2B5EF4-FFF2-40B4-BE49-F238E27FC236}">
                <a16:creationId xmlns:a16="http://schemas.microsoft.com/office/drawing/2014/main" id="{FEAAA51C-ADAD-40D6-A93D-AB1D6155518F}"/>
              </a:ext>
            </a:extLst>
          </p:cNvPr>
          <p:cNvSpPr>
            <a:spLocks noGrp="1"/>
          </p:cNvSpPr>
          <p:nvPr>
            <p:ph type="body" sz="quarter" idx="20"/>
          </p:nvPr>
        </p:nvSpPr>
        <p:spPr>
          <a:xfrm>
            <a:off x="3673062" y="2850189"/>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7" name="Text Placeholder 6">
            <a:extLst>
              <a:ext uri="{FF2B5EF4-FFF2-40B4-BE49-F238E27FC236}">
                <a16:creationId xmlns:a16="http://schemas.microsoft.com/office/drawing/2014/main" id="{BE5CBB44-9D78-4E19-BA12-925C6254392C}"/>
              </a:ext>
            </a:extLst>
          </p:cNvPr>
          <p:cNvSpPr>
            <a:spLocks noGrp="1"/>
          </p:cNvSpPr>
          <p:nvPr>
            <p:ph type="body" sz="quarter" idx="21" hasCustomPrompt="1"/>
          </p:nvPr>
        </p:nvSpPr>
        <p:spPr>
          <a:xfrm>
            <a:off x="3550821" y="2333792"/>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8" name="Oval 17">
            <a:extLst>
              <a:ext uri="{FF2B5EF4-FFF2-40B4-BE49-F238E27FC236}">
                <a16:creationId xmlns:a16="http://schemas.microsoft.com/office/drawing/2014/main" id="{6103F738-E5EC-4CD5-9C4D-750D6BCBB6C9}"/>
              </a:ext>
            </a:extLst>
          </p:cNvPr>
          <p:cNvSpPr>
            <a:spLocks noChangeAspect="1"/>
          </p:cNvSpPr>
          <p:nvPr userDrawn="1"/>
        </p:nvSpPr>
        <p:spPr>
          <a:xfrm>
            <a:off x="670630" y="1820342"/>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9" name="Text Placeholder 6">
            <a:extLst>
              <a:ext uri="{FF2B5EF4-FFF2-40B4-BE49-F238E27FC236}">
                <a16:creationId xmlns:a16="http://schemas.microsoft.com/office/drawing/2014/main" id="{CCB2AD76-A609-4C09-9A0B-6D771FB3FB5F}"/>
              </a:ext>
            </a:extLst>
          </p:cNvPr>
          <p:cNvSpPr>
            <a:spLocks noGrp="1"/>
          </p:cNvSpPr>
          <p:nvPr>
            <p:ph type="body" sz="quarter" idx="22"/>
          </p:nvPr>
        </p:nvSpPr>
        <p:spPr>
          <a:xfrm>
            <a:off x="792872" y="2866183"/>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20" name="Text Placeholder 6">
            <a:extLst>
              <a:ext uri="{FF2B5EF4-FFF2-40B4-BE49-F238E27FC236}">
                <a16:creationId xmlns:a16="http://schemas.microsoft.com/office/drawing/2014/main" id="{48E63901-0D5C-4E5A-8495-19842F43BAB9}"/>
              </a:ext>
            </a:extLst>
          </p:cNvPr>
          <p:cNvSpPr>
            <a:spLocks noGrp="1"/>
          </p:cNvSpPr>
          <p:nvPr>
            <p:ph type="body" sz="quarter" idx="23" hasCustomPrompt="1"/>
          </p:nvPr>
        </p:nvSpPr>
        <p:spPr>
          <a:xfrm>
            <a:off x="670630" y="2349787"/>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pic>
        <p:nvPicPr>
          <p:cNvPr id="21" name="Picture 20">
            <a:extLst>
              <a:ext uri="{FF2B5EF4-FFF2-40B4-BE49-F238E27FC236}">
                <a16:creationId xmlns:a16="http://schemas.microsoft.com/office/drawing/2014/main" id="{ACA771BC-63B7-4EF6-B5F4-9E6DD7A388D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3523469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mber Highlights - Gradient">
    <p:bg>
      <p:bgPr>
        <a:gradFill>
          <a:gsLst>
            <a:gs pos="100000">
              <a:srgbClr val="F0F5FA"/>
            </a:gs>
            <a:gs pos="0">
              <a:schemeClr val="accent3">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rotWithShape="1">
          <a:blip r:embed="rId3"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sp>
        <p:nvSpPr>
          <p:cNvPr id="10" name="Oval 9">
            <a:extLst>
              <a:ext uri="{FF2B5EF4-FFF2-40B4-BE49-F238E27FC236}">
                <a16:creationId xmlns:a16="http://schemas.microsoft.com/office/drawing/2014/main" id="{645D42AE-77DB-4A83-9ADB-B2BC9BB1E35F}"/>
              </a:ext>
            </a:extLst>
          </p:cNvPr>
          <p:cNvSpPr>
            <a:spLocks noChangeAspect="1"/>
          </p:cNvSpPr>
          <p:nvPr userDrawn="1"/>
        </p:nvSpPr>
        <p:spPr>
          <a:xfrm>
            <a:off x="6431011" y="1803200"/>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 Placeholder 6">
            <a:extLst>
              <a:ext uri="{FF2B5EF4-FFF2-40B4-BE49-F238E27FC236}">
                <a16:creationId xmlns:a16="http://schemas.microsoft.com/office/drawing/2014/main" id="{0476F650-760D-4F52-AE91-9FED67FBDCB5}"/>
              </a:ext>
            </a:extLst>
          </p:cNvPr>
          <p:cNvSpPr>
            <a:spLocks noGrp="1"/>
          </p:cNvSpPr>
          <p:nvPr>
            <p:ph type="body" sz="quarter" idx="18"/>
          </p:nvPr>
        </p:nvSpPr>
        <p:spPr>
          <a:xfrm>
            <a:off x="6553253" y="2849042"/>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2" name="Text Placeholder 6">
            <a:extLst>
              <a:ext uri="{FF2B5EF4-FFF2-40B4-BE49-F238E27FC236}">
                <a16:creationId xmlns:a16="http://schemas.microsoft.com/office/drawing/2014/main" id="{52D764F5-916C-4FAE-BED0-85B73889214E}"/>
              </a:ext>
            </a:extLst>
          </p:cNvPr>
          <p:cNvSpPr>
            <a:spLocks noGrp="1"/>
          </p:cNvSpPr>
          <p:nvPr>
            <p:ph type="body" sz="quarter" idx="19" hasCustomPrompt="1"/>
          </p:nvPr>
        </p:nvSpPr>
        <p:spPr>
          <a:xfrm>
            <a:off x="6431011" y="2332646"/>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13" name="Oval 12">
            <a:extLst>
              <a:ext uri="{FF2B5EF4-FFF2-40B4-BE49-F238E27FC236}">
                <a16:creationId xmlns:a16="http://schemas.microsoft.com/office/drawing/2014/main" id="{7E022EAC-A0E0-445A-A13F-02BD8B2B0863}"/>
              </a:ext>
            </a:extLst>
          </p:cNvPr>
          <p:cNvSpPr>
            <a:spLocks noChangeAspect="1"/>
          </p:cNvSpPr>
          <p:nvPr userDrawn="1"/>
        </p:nvSpPr>
        <p:spPr>
          <a:xfrm>
            <a:off x="3550820" y="1804347"/>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4" name="Text Placeholder 6">
            <a:extLst>
              <a:ext uri="{FF2B5EF4-FFF2-40B4-BE49-F238E27FC236}">
                <a16:creationId xmlns:a16="http://schemas.microsoft.com/office/drawing/2014/main" id="{3EF015D4-D86D-4A65-A982-8E753D316F87}"/>
              </a:ext>
            </a:extLst>
          </p:cNvPr>
          <p:cNvSpPr>
            <a:spLocks noGrp="1"/>
          </p:cNvSpPr>
          <p:nvPr>
            <p:ph type="body" sz="quarter" idx="20"/>
          </p:nvPr>
        </p:nvSpPr>
        <p:spPr>
          <a:xfrm>
            <a:off x="3673062" y="2850189"/>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15" name="Text Placeholder 6">
            <a:extLst>
              <a:ext uri="{FF2B5EF4-FFF2-40B4-BE49-F238E27FC236}">
                <a16:creationId xmlns:a16="http://schemas.microsoft.com/office/drawing/2014/main" id="{F3299731-D1DD-49DC-BD67-9A930BD5A748}"/>
              </a:ext>
            </a:extLst>
          </p:cNvPr>
          <p:cNvSpPr>
            <a:spLocks noGrp="1"/>
          </p:cNvSpPr>
          <p:nvPr>
            <p:ph type="body" sz="quarter" idx="21" hasCustomPrompt="1"/>
          </p:nvPr>
        </p:nvSpPr>
        <p:spPr>
          <a:xfrm>
            <a:off x="3550821" y="2333792"/>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
        <p:nvSpPr>
          <p:cNvPr id="20" name="Oval 19">
            <a:extLst>
              <a:ext uri="{FF2B5EF4-FFF2-40B4-BE49-F238E27FC236}">
                <a16:creationId xmlns:a16="http://schemas.microsoft.com/office/drawing/2014/main" id="{22E002A6-9754-4546-944C-7CDA1D7BF0C4}"/>
              </a:ext>
            </a:extLst>
          </p:cNvPr>
          <p:cNvSpPr>
            <a:spLocks noChangeAspect="1"/>
          </p:cNvSpPr>
          <p:nvPr userDrawn="1"/>
        </p:nvSpPr>
        <p:spPr>
          <a:xfrm>
            <a:off x="670630" y="1820342"/>
            <a:ext cx="2057400" cy="205740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1" name="Text Placeholder 6">
            <a:extLst>
              <a:ext uri="{FF2B5EF4-FFF2-40B4-BE49-F238E27FC236}">
                <a16:creationId xmlns:a16="http://schemas.microsoft.com/office/drawing/2014/main" id="{61497540-8BCD-4E9D-8321-2F542D3042C2}"/>
              </a:ext>
            </a:extLst>
          </p:cNvPr>
          <p:cNvSpPr>
            <a:spLocks noGrp="1"/>
          </p:cNvSpPr>
          <p:nvPr>
            <p:ph type="body" sz="quarter" idx="22"/>
          </p:nvPr>
        </p:nvSpPr>
        <p:spPr>
          <a:xfrm>
            <a:off x="792872" y="2866183"/>
            <a:ext cx="1878138" cy="370043"/>
          </a:xfrm>
          <a:prstGeom prst="rect">
            <a:avLst/>
          </a:prstGeom>
        </p:spPr>
        <p:txBody>
          <a:bodyPr>
            <a:noAutofit/>
          </a:bodyPr>
          <a:lstStyle>
            <a:lvl1pPr marL="0" indent="0" algn="ctr">
              <a:buNone/>
              <a:defRPr sz="1800">
                <a:solidFill>
                  <a:schemeClr val="bg2">
                    <a:alpha val="80000"/>
                  </a:schemeClr>
                </a:solidFill>
              </a:defRPr>
            </a:lvl1pPr>
          </a:lstStyle>
          <a:p>
            <a:pPr lvl="0"/>
            <a:r>
              <a:rPr lang="en-US"/>
              <a:t>Click to edit Master text styles</a:t>
            </a:r>
          </a:p>
        </p:txBody>
      </p:sp>
      <p:sp>
        <p:nvSpPr>
          <p:cNvPr id="22" name="Text Placeholder 6">
            <a:extLst>
              <a:ext uri="{FF2B5EF4-FFF2-40B4-BE49-F238E27FC236}">
                <a16:creationId xmlns:a16="http://schemas.microsoft.com/office/drawing/2014/main" id="{E0B7A926-C793-45D8-B543-C63F232D5738}"/>
              </a:ext>
            </a:extLst>
          </p:cNvPr>
          <p:cNvSpPr>
            <a:spLocks noGrp="1"/>
          </p:cNvSpPr>
          <p:nvPr>
            <p:ph type="body" sz="quarter" idx="23" hasCustomPrompt="1"/>
          </p:nvPr>
        </p:nvSpPr>
        <p:spPr>
          <a:xfrm>
            <a:off x="670630" y="2349787"/>
            <a:ext cx="2084339" cy="498108"/>
          </a:xfrm>
          <a:prstGeom prst="rect">
            <a:avLst/>
          </a:prstGeom>
        </p:spPr>
        <p:txBody>
          <a:bodyPr>
            <a:noAutofit/>
          </a:bodyPr>
          <a:lstStyle>
            <a:lvl1pPr marL="0" indent="0" algn="ctr">
              <a:buNone/>
              <a:defRPr sz="3300" b="1" i="0" cap="all">
                <a:solidFill>
                  <a:schemeClr val="bg1"/>
                </a:solidFill>
                <a:latin typeface="Calibri" panose="020F0502020204030204" pitchFamily="34" charset="0"/>
                <a:cs typeface="Calibri" panose="020F0502020204030204" pitchFamily="34" charset="0"/>
              </a:defRPr>
            </a:lvl1pPr>
          </a:lstStyle>
          <a:p>
            <a:pPr lvl="0"/>
            <a:r>
              <a:rPr lang="en-US"/>
              <a:t>number</a:t>
            </a:r>
          </a:p>
        </p:txBody>
      </p:sp>
    </p:spTree>
    <p:extLst>
      <p:ext uri="{BB962C8B-B14F-4D97-AF65-F5344CB8AC3E}">
        <p14:creationId xmlns:p14="http://schemas.microsoft.com/office/powerpoint/2010/main" val="1604267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ic Highlig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31A7-EACF-413F-BBDE-0321363BF268}"/>
              </a:ext>
            </a:extLst>
          </p:cNvPr>
          <p:cNvSpPr>
            <a:spLocks noGrp="1"/>
          </p:cNvSpPr>
          <p:nvPr>
            <p:ph type="title"/>
          </p:nvPr>
        </p:nvSpPr>
        <p:spPr/>
        <p:txBody>
          <a:bodyPr/>
          <a:lstStyle/>
          <a:p>
            <a:r>
              <a:rPr lang="en-US"/>
              <a:t>Click to edit Master title style</a:t>
            </a:r>
            <a:endParaRPr lang="en-CA"/>
          </a:p>
        </p:txBody>
      </p:sp>
      <p:sp>
        <p:nvSpPr>
          <p:cNvPr id="3" name="Footer Placeholder 2">
            <a:extLst>
              <a:ext uri="{FF2B5EF4-FFF2-40B4-BE49-F238E27FC236}">
                <a16:creationId xmlns:a16="http://schemas.microsoft.com/office/drawing/2014/main" id="{C0A610E0-C377-42ED-B8AC-C798B2649A44}"/>
              </a:ext>
            </a:extLst>
          </p:cNvPr>
          <p:cNvSpPr>
            <a:spLocks noGrp="1"/>
          </p:cNvSpPr>
          <p:nvPr>
            <p:ph type="ftr" sz="quarter" idx="10"/>
          </p:nvPr>
        </p:nvSpPr>
        <p:spPr/>
        <p:txBody>
          <a:bodyPr/>
          <a:lstStyle/>
          <a:p>
            <a:endParaRPr lang="en-CA"/>
          </a:p>
        </p:txBody>
      </p:sp>
      <p:sp>
        <p:nvSpPr>
          <p:cNvPr id="4" name="Slide Number Placeholder 3">
            <a:extLst>
              <a:ext uri="{FF2B5EF4-FFF2-40B4-BE49-F238E27FC236}">
                <a16:creationId xmlns:a16="http://schemas.microsoft.com/office/drawing/2014/main" id="{A68FD33C-84EA-4081-94B3-C3526644D740}"/>
              </a:ext>
            </a:extLst>
          </p:cNvPr>
          <p:cNvSpPr>
            <a:spLocks noGrp="1"/>
          </p:cNvSpPr>
          <p:nvPr>
            <p:ph type="sldNum" sz="quarter" idx="11"/>
          </p:nvPr>
        </p:nvSpPr>
        <p:spPr/>
        <p:txBody>
          <a:bodyPr/>
          <a:lstStyle/>
          <a:p>
            <a:fld id="{2D00DFA4-54D8-426D-8AF1-9A684DA98554}" type="slidenum">
              <a:rPr lang="en-CA" smtClean="0"/>
              <a:pPr/>
              <a:t>‹#›</a:t>
            </a:fld>
            <a:endParaRPr lang="en-CA"/>
          </a:p>
        </p:txBody>
      </p:sp>
      <p:sp>
        <p:nvSpPr>
          <p:cNvPr id="5" name="Date Placeholder 4">
            <a:extLst>
              <a:ext uri="{FF2B5EF4-FFF2-40B4-BE49-F238E27FC236}">
                <a16:creationId xmlns:a16="http://schemas.microsoft.com/office/drawing/2014/main" id="{118847CF-EDB4-467B-B9CE-49A80F9AA747}"/>
              </a:ext>
            </a:extLst>
          </p:cNvPr>
          <p:cNvSpPr>
            <a:spLocks noGrp="1"/>
          </p:cNvSpPr>
          <p:nvPr>
            <p:ph type="dt" sz="half" idx="12"/>
          </p:nvPr>
        </p:nvSpPr>
        <p:spPr/>
        <p:txBody>
          <a:bodyPr/>
          <a:lstStyle/>
          <a:p>
            <a:endParaRPr lang="en-CA"/>
          </a:p>
        </p:txBody>
      </p:sp>
      <p:sp>
        <p:nvSpPr>
          <p:cNvPr id="23" name="Text Placeholder 6">
            <a:extLst>
              <a:ext uri="{FF2B5EF4-FFF2-40B4-BE49-F238E27FC236}">
                <a16:creationId xmlns:a16="http://schemas.microsoft.com/office/drawing/2014/main" id="{9923EC82-D48A-486F-9EA5-4BE1293D39B6}"/>
              </a:ext>
            </a:extLst>
          </p:cNvPr>
          <p:cNvSpPr>
            <a:spLocks noGrp="1"/>
          </p:cNvSpPr>
          <p:nvPr>
            <p:ph type="body" sz="quarter" idx="22"/>
          </p:nvPr>
        </p:nvSpPr>
        <p:spPr>
          <a:xfrm>
            <a:off x="750892"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4" name="Text Placeholder 6">
            <a:extLst>
              <a:ext uri="{FF2B5EF4-FFF2-40B4-BE49-F238E27FC236}">
                <a16:creationId xmlns:a16="http://schemas.microsoft.com/office/drawing/2014/main" id="{AA63BD61-9A5C-4665-B5E6-929361166C0E}"/>
              </a:ext>
            </a:extLst>
          </p:cNvPr>
          <p:cNvSpPr>
            <a:spLocks noGrp="1"/>
          </p:cNvSpPr>
          <p:nvPr>
            <p:ph type="body" sz="quarter" idx="23" hasCustomPrompt="1"/>
          </p:nvPr>
        </p:nvSpPr>
        <p:spPr>
          <a:xfrm>
            <a:off x="628651"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sp>
        <p:nvSpPr>
          <p:cNvPr id="26" name="Text Placeholder 6">
            <a:extLst>
              <a:ext uri="{FF2B5EF4-FFF2-40B4-BE49-F238E27FC236}">
                <a16:creationId xmlns:a16="http://schemas.microsoft.com/office/drawing/2014/main" id="{EDB1F268-1F3E-409F-ABAF-8CB764512AA4}"/>
              </a:ext>
            </a:extLst>
          </p:cNvPr>
          <p:cNvSpPr>
            <a:spLocks noGrp="1"/>
          </p:cNvSpPr>
          <p:nvPr>
            <p:ph type="body" sz="quarter" idx="24"/>
          </p:nvPr>
        </p:nvSpPr>
        <p:spPr>
          <a:xfrm>
            <a:off x="6550687"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7" name="Text Placeholder 6">
            <a:extLst>
              <a:ext uri="{FF2B5EF4-FFF2-40B4-BE49-F238E27FC236}">
                <a16:creationId xmlns:a16="http://schemas.microsoft.com/office/drawing/2014/main" id="{23FB7DDA-F3D8-4DEB-B56E-894BC7CE4FE3}"/>
              </a:ext>
            </a:extLst>
          </p:cNvPr>
          <p:cNvSpPr>
            <a:spLocks noGrp="1"/>
          </p:cNvSpPr>
          <p:nvPr>
            <p:ph type="body" sz="quarter" idx="25" hasCustomPrompt="1"/>
          </p:nvPr>
        </p:nvSpPr>
        <p:spPr>
          <a:xfrm>
            <a:off x="6428446"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sp>
        <p:nvSpPr>
          <p:cNvPr id="29" name="Text Placeholder 6">
            <a:extLst>
              <a:ext uri="{FF2B5EF4-FFF2-40B4-BE49-F238E27FC236}">
                <a16:creationId xmlns:a16="http://schemas.microsoft.com/office/drawing/2014/main" id="{62755CF2-5D45-45CD-A638-26A401F78365}"/>
              </a:ext>
            </a:extLst>
          </p:cNvPr>
          <p:cNvSpPr>
            <a:spLocks noGrp="1"/>
          </p:cNvSpPr>
          <p:nvPr>
            <p:ph type="body" sz="quarter" idx="26"/>
          </p:nvPr>
        </p:nvSpPr>
        <p:spPr>
          <a:xfrm>
            <a:off x="3669930"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30" name="Text Placeholder 6">
            <a:extLst>
              <a:ext uri="{FF2B5EF4-FFF2-40B4-BE49-F238E27FC236}">
                <a16:creationId xmlns:a16="http://schemas.microsoft.com/office/drawing/2014/main" id="{45731765-8A86-4528-959B-5ABCBCC566C1}"/>
              </a:ext>
            </a:extLst>
          </p:cNvPr>
          <p:cNvSpPr>
            <a:spLocks noGrp="1"/>
          </p:cNvSpPr>
          <p:nvPr>
            <p:ph type="body" sz="quarter" idx="27" hasCustomPrompt="1"/>
          </p:nvPr>
        </p:nvSpPr>
        <p:spPr>
          <a:xfrm>
            <a:off x="3547689"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Title</a:t>
            </a:r>
          </a:p>
        </p:txBody>
      </p:sp>
      <p:pic>
        <p:nvPicPr>
          <p:cNvPr id="31" name="Picture 30">
            <a:extLst>
              <a:ext uri="{FF2B5EF4-FFF2-40B4-BE49-F238E27FC236}">
                <a16:creationId xmlns:a16="http://schemas.microsoft.com/office/drawing/2014/main" id="{F337EC08-2FDA-4724-B8C9-2C90A15774C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pic>
        <p:nvPicPr>
          <p:cNvPr id="13" name="Picture 12">
            <a:extLst>
              <a:ext uri="{FF2B5EF4-FFF2-40B4-BE49-F238E27FC236}">
                <a16:creationId xmlns:a16="http://schemas.microsoft.com/office/drawing/2014/main" id="{E88CBFA3-137F-4617-A99F-DEFD2168A4B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Tree>
    <p:extLst>
      <p:ext uri="{BB962C8B-B14F-4D97-AF65-F5344CB8AC3E}">
        <p14:creationId xmlns:p14="http://schemas.microsoft.com/office/powerpoint/2010/main" val="105657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ic Highlights - Gradient">
    <p:bg>
      <p:bgPr>
        <a:gradFill>
          <a:gsLst>
            <a:gs pos="100000">
              <a:srgbClr val="F0F5FA"/>
            </a:gs>
            <a:gs pos="0">
              <a:schemeClr val="accent3">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3A8D-CA74-41D6-A526-41C5BB8B26C2}"/>
              </a:ext>
            </a:extLst>
          </p:cNvPr>
          <p:cNvSpPr>
            <a:spLocks noGrp="1"/>
          </p:cNvSpPr>
          <p:nvPr>
            <p:ph type="title"/>
          </p:nvPr>
        </p:nvSpPr>
        <p:spPr/>
        <p:txBody>
          <a:bodyPr/>
          <a:lstStyle/>
          <a:p>
            <a:r>
              <a:rPr lang="en-US"/>
              <a:t>Click to edit Master title style</a:t>
            </a:r>
            <a:endParaRPr lang="en-CA"/>
          </a:p>
        </p:txBody>
      </p:sp>
      <p:sp>
        <p:nvSpPr>
          <p:cNvPr id="16" name="Footer Placeholder 4">
            <a:extLst>
              <a:ext uri="{FF2B5EF4-FFF2-40B4-BE49-F238E27FC236}">
                <a16:creationId xmlns:a16="http://schemas.microsoft.com/office/drawing/2014/main" id="{92D7AF5B-C00E-4C79-A238-2B4DFC2AFDAE}"/>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7" name="Slide Number Placeholder 5">
            <a:extLst>
              <a:ext uri="{FF2B5EF4-FFF2-40B4-BE49-F238E27FC236}">
                <a16:creationId xmlns:a16="http://schemas.microsoft.com/office/drawing/2014/main" id="{3BB9F3A5-374A-4018-A251-F65A529BA13A}"/>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8" name="Date Placeholder 8">
            <a:extLst>
              <a:ext uri="{FF2B5EF4-FFF2-40B4-BE49-F238E27FC236}">
                <a16:creationId xmlns:a16="http://schemas.microsoft.com/office/drawing/2014/main" id="{186EF7B0-7A9F-4D9B-AF96-0ECC9D8F83E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9" name="Picture 18">
            <a:extLst>
              <a:ext uri="{FF2B5EF4-FFF2-40B4-BE49-F238E27FC236}">
                <a16:creationId xmlns:a16="http://schemas.microsoft.com/office/drawing/2014/main" id="{05AC593F-717F-46FF-9936-5395F9B2AB3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9" name="Picture 8">
            <a:extLst>
              <a:ext uri="{FF2B5EF4-FFF2-40B4-BE49-F238E27FC236}">
                <a16:creationId xmlns:a16="http://schemas.microsoft.com/office/drawing/2014/main" id="{E6509AB7-0827-473B-B4E5-1D747F8DDF0B}"/>
              </a:ext>
            </a:extLst>
          </p:cNvPr>
          <p:cNvPicPr>
            <a:picLocks noChangeAspect="1"/>
          </p:cNvPicPr>
          <p:nvPr userDrawn="1"/>
        </p:nvPicPr>
        <p:blipFill rotWithShape="1">
          <a:blip r:embed="rId3"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sp>
        <p:nvSpPr>
          <p:cNvPr id="23" name="Oval 22">
            <a:extLst>
              <a:ext uri="{FF2B5EF4-FFF2-40B4-BE49-F238E27FC236}">
                <a16:creationId xmlns:a16="http://schemas.microsoft.com/office/drawing/2014/main" id="{CD1B06FD-5A95-4F5B-AD40-C7303B6F9CC4}"/>
              </a:ext>
            </a:extLst>
          </p:cNvPr>
          <p:cNvSpPr>
            <a:spLocks noChangeAspect="1"/>
          </p:cNvSpPr>
          <p:nvPr userDrawn="1"/>
        </p:nvSpPr>
        <p:spPr>
          <a:xfrm>
            <a:off x="631216"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4" name="Text Placeholder 6">
            <a:extLst>
              <a:ext uri="{FF2B5EF4-FFF2-40B4-BE49-F238E27FC236}">
                <a16:creationId xmlns:a16="http://schemas.microsoft.com/office/drawing/2014/main" id="{885EC944-4486-406F-9574-8CA6C1E982E8}"/>
              </a:ext>
            </a:extLst>
          </p:cNvPr>
          <p:cNvSpPr>
            <a:spLocks noGrp="1"/>
          </p:cNvSpPr>
          <p:nvPr>
            <p:ph type="body" sz="quarter" idx="22"/>
          </p:nvPr>
        </p:nvSpPr>
        <p:spPr>
          <a:xfrm>
            <a:off x="750892"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5" name="Text Placeholder 6">
            <a:extLst>
              <a:ext uri="{FF2B5EF4-FFF2-40B4-BE49-F238E27FC236}">
                <a16:creationId xmlns:a16="http://schemas.microsoft.com/office/drawing/2014/main" id="{271A0578-419E-4D18-8126-40682C1933A0}"/>
              </a:ext>
            </a:extLst>
          </p:cNvPr>
          <p:cNvSpPr>
            <a:spLocks noGrp="1"/>
          </p:cNvSpPr>
          <p:nvPr>
            <p:ph type="body" sz="quarter" idx="23" hasCustomPrompt="1"/>
          </p:nvPr>
        </p:nvSpPr>
        <p:spPr>
          <a:xfrm>
            <a:off x="628651"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
        <p:nvSpPr>
          <p:cNvPr id="26" name="Oval 25">
            <a:extLst>
              <a:ext uri="{FF2B5EF4-FFF2-40B4-BE49-F238E27FC236}">
                <a16:creationId xmlns:a16="http://schemas.microsoft.com/office/drawing/2014/main" id="{984446FF-ABC2-4036-98F8-68F84F842F9D}"/>
              </a:ext>
            </a:extLst>
          </p:cNvPr>
          <p:cNvSpPr>
            <a:spLocks noChangeAspect="1"/>
          </p:cNvSpPr>
          <p:nvPr userDrawn="1"/>
        </p:nvSpPr>
        <p:spPr>
          <a:xfrm>
            <a:off x="6431011"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7" name="Text Placeholder 6">
            <a:extLst>
              <a:ext uri="{FF2B5EF4-FFF2-40B4-BE49-F238E27FC236}">
                <a16:creationId xmlns:a16="http://schemas.microsoft.com/office/drawing/2014/main" id="{CD6584B6-52C2-468C-B3B8-EB4872549BAD}"/>
              </a:ext>
            </a:extLst>
          </p:cNvPr>
          <p:cNvSpPr>
            <a:spLocks noGrp="1"/>
          </p:cNvSpPr>
          <p:nvPr>
            <p:ph type="body" sz="quarter" idx="24"/>
          </p:nvPr>
        </p:nvSpPr>
        <p:spPr>
          <a:xfrm>
            <a:off x="6550687"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28" name="Text Placeholder 6">
            <a:extLst>
              <a:ext uri="{FF2B5EF4-FFF2-40B4-BE49-F238E27FC236}">
                <a16:creationId xmlns:a16="http://schemas.microsoft.com/office/drawing/2014/main" id="{7E045D92-6283-462C-A435-7DE8B57F9D68}"/>
              </a:ext>
            </a:extLst>
          </p:cNvPr>
          <p:cNvSpPr>
            <a:spLocks noGrp="1"/>
          </p:cNvSpPr>
          <p:nvPr>
            <p:ph type="body" sz="quarter" idx="25" hasCustomPrompt="1"/>
          </p:nvPr>
        </p:nvSpPr>
        <p:spPr>
          <a:xfrm>
            <a:off x="6428446"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
        <p:nvSpPr>
          <p:cNvPr id="29" name="Oval 28">
            <a:extLst>
              <a:ext uri="{FF2B5EF4-FFF2-40B4-BE49-F238E27FC236}">
                <a16:creationId xmlns:a16="http://schemas.microsoft.com/office/drawing/2014/main" id="{53B54468-3CA4-4AF7-9A8A-6454FC3E97DC}"/>
              </a:ext>
            </a:extLst>
          </p:cNvPr>
          <p:cNvSpPr>
            <a:spLocks noChangeAspect="1"/>
          </p:cNvSpPr>
          <p:nvPr userDrawn="1"/>
        </p:nvSpPr>
        <p:spPr>
          <a:xfrm>
            <a:off x="3550254" y="1448478"/>
            <a:ext cx="2057400" cy="205740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0" name="Text Placeholder 6">
            <a:extLst>
              <a:ext uri="{FF2B5EF4-FFF2-40B4-BE49-F238E27FC236}">
                <a16:creationId xmlns:a16="http://schemas.microsoft.com/office/drawing/2014/main" id="{EEB2922B-6BB0-4862-A667-80C45539AF44}"/>
              </a:ext>
            </a:extLst>
          </p:cNvPr>
          <p:cNvSpPr>
            <a:spLocks noGrp="1"/>
          </p:cNvSpPr>
          <p:nvPr>
            <p:ph type="body" sz="quarter" idx="26"/>
          </p:nvPr>
        </p:nvSpPr>
        <p:spPr>
          <a:xfrm>
            <a:off x="3669930" y="4096745"/>
            <a:ext cx="1878138" cy="370043"/>
          </a:xfrm>
          <a:prstGeom prst="rect">
            <a:avLst/>
          </a:prstGeom>
        </p:spPr>
        <p:txBody>
          <a:bodyPr>
            <a:noAutofit/>
          </a:bodyPr>
          <a:lstStyle>
            <a:lvl1pPr marL="0" indent="0" algn="ctr">
              <a:buNone/>
              <a:defRPr sz="1350">
                <a:solidFill>
                  <a:schemeClr val="accent1"/>
                </a:solidFill>
              </a:defRPr>
            </a:lvl1pPr>
          </a:lstStyle>
          <a:p>
            <a:pPr lvl="0"/>
            <a:r>
              <a:rPr lang="en-US"/>
              <a:t>Click to edit Master text styles</a:t>
            </a:r>
          </a:p>
        </p:txBody>
      </p:sp>
      <p:sp>
        <p:nvSpPr>
          <p:cNvPr id="31" name="Text Placeholder 6">
            <a:extLst>
              <a:ext uri="{FF2B5EF4-FFF2-40B4-BE49-F238E27FC236}">
                <a16:creationId xmlns:a16="http://schemas.microsoft.com/office/drawing/2014/main" id="{EC77B5FB-B793-4279-84B7-DF7E1F44ADA3}"/>
              </a:ext>
            </a:extLst>
          </p:cNvPr>
          <p:cNvSpPr>
            <a:spLocks noGrp="1"/>
          </p:cNvSpPr>
          <p:nvPr>
            <p:ph type="body" sz="quarter" idx="27" hasCustomPrompt="1"/>
          </p:nvPr>
        </p:nvSpPr>
        <p:spPr>
          <a:xfrm>
            <a:off x="3547689" y="3580349"/>
            <a:ext cx="2084339" cy="498108"/>
          </a:xfrm>
          <a:prstGeom prst="rect">
            <a:avLst/>
          </a:prstGeom>
        </p:spPr>
        <p:txBody>
          <a:bodyPr>
            <a:noAutofit/>
          </a:bodyPr>
          <a:lstStyle>
            <a:lvl1pPr marL="0" indent="0" algn="ctr">
              <a:buNone/>
              <a:defRPr sz="2700" b="1" i="0" cap="all">
                <a:solidFill>
                  <a:schemeClr val="accent1"/>
                </a:solidFill>
                <a:latin typeface="Calibri" panose="020F0502020204030204" pitchFamily="34" charset="0"/>
                <a:cs typeface="Calibri" panose="020F0502020204030204" pitchFamily="34" charset="0"/>
              </a:defRPr>
            </a:lvl1pPr>
          </a:lstStyle>
          <a:p>
            <a:pPr lvl="0"/>
            <a:r>
              <a:rPr lang="en-US"/>
              <a:t>TEXT</a:t>
            </a:r>
          </a:p>
        </p:txBody>
      </p:sp>
    </p:spTree>
    <p:extLst>
      <p:ext uri="{BB962C8B-B14F-4D97-AF65-F5344CB8AC3E}">
        <p14:creationId xmlns:p14="http://schemas.microsoft.com/office/powerpoint/2010/main" val="1762955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pic>
        <p:nvPicPr>
          <p:cNvPr id="16" name="Picture 15">
            <a:extLst>
              <a:ext uri="{FF2B5EF4-FFF2-40B4-BE49-F238E27FC236}">
                <a16:creationId xmlns:a16="http://schemas.microsoft.com/office/drawing/2014/main" id="{97271925-A8F0-4ED0-A961-2574D7B1EF22}"/>
              </a:ext>
            </a:extLst>
          </p:cNvPr>
          <p:cNvPicPr>
            <a:picLocks noChangeAspect="1"/>
          </p:cNvPicPr>
          <p:nvPr userDrawn="1"/>
        </p:nvPicPr>
        <p:blipFill>
          <a:blip r:embed="rId3"/>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2110456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Green">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pic>
        <p:nvPicPr>
          <p:cNvPr id="8" name="Picture 7">
            <a:extLst>
              <a:ext uri="{FF2B5EF4-FFF2-40B4-BE49-F238E27FC236}">
                <a16:creationId xmlns:a16="http://schemas.microsoft.com/office/drawing/2014/main" id="{0F70306F-7EE6-4601-A70B-A81347E80F2E}"/>
              </a:ext>
            </a:extLst>
          </p:cNvPr>
          <p:cNvPicPr>
            <a:picLocks noChangeAspect="1"/>
          </p:cNvPicPr>
          <p:nvPr userDrawn="1"/>
        </p:nvPicPr>
        <p:blipFill>
          <a:blip r:embed="rId3"/>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3909436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 Slat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bg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bg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bg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bg1"/>
                </a:solidFill>
              </a:defRPr>
            </a:lvl1pPr>
          </a:lstStyle>
          <a:p>
            <a:endParaRPr lang="en-CA"/>
          </a:p>
        </p:txBody>
      </p:sp>
      <p:pic>
        <p:nvPicPr>
          <p:cNvPr id="14" name="Picture 13">
            <a:extLst>
              <a:ext uri="{FF2B5EF4-FFF2-40B4-BE49-F238E27FC236}">
                <a16:creationId xmlns:a16="http://schemas.microsoft.com/office/drawing/2014/main" id="{D1E3716A-EB5B-4F75-A597-02DC9B5955F0}"/>
              </a:ext>
            </a:extLst>
          </p:cNvPr>
          <p:cNvPicPr>
            <a:picLocks noChangeAspect="1"/>
          </p:cNvPicPr>
          <p:nvPr userDrawn="1"/>
        </p:nvPicPr>
        <p:blipFill rotWithShape="1">
          <a:blip r:embed="rId2" cstate="hqprint">
            <a:alphaModFix amt="30000"/>
            <a:extLst>
              <a:ext uri="{28A0092B-C50C-407E-A947-70E740481C1C}">
                <a14:useLocalDpi xmlns:a14="http://schemas.microsoft.com/office/drawing/2010/main"/>
              </a:ext>
            </a:extLst>
          </a:blip>
          <a:srcRect/>
          <a:stretch/>
        </p:blipFill>
        <p:spPr>
          <a:xfrm>
            <a:off x="4484527" y="1701168"/>
            <a:ext cx="4659473" cy="3441377"/>
          </a:xfrm>
          <a:prstGeom prst="rect">
            <a:avLst/>
          </a:prstGeom>
        </p:spPr>
      </p:pic>
      <p:pic>
        <p:nvPicPr>
          <p:cNvPr id="8" name="Picture 7">
            <a:extLst>
              <a:ext uri="{FF2B5EF4-FFF2-40B4-BE49-F238E27FC236}">
                <a16:creationId xmlns:a16="http://schemas.microsoft.com/office/drawing/2014/main" id="{C30318C1-6189-4C26-A5C4-11A3FAE530A4}"/>
              </a:ext>
            </a:extLst>
          </p:cNvPr>
          <p:cNvPicPr>
            <a:picLocks noChangeAspect="1"/>
          </p:cNvPicPr>
          <p:nvPr userDrawn="1"/>
        </p:nvPicPr>
        <p:blipFill>
          <a:blip r:embed="rId3"/>
          <a:stretch>
            <a:fillRect/>
          </a:stretch>
        </p:blipFill>
        <p:spPr>
          <a:xfrm>
            <a:off x="628650" y="4252436"/>
            <a:ext cx="1860874" cy="617220"/>
          </a:xfrm>
          <a:prstGeom prst="rect">
            <a:avLst/>
          </a:prstGeom>
        </p:spPr>
      </p:pic>
    </p:spTree>
    <p:extLst>
      <p:ext uri="{BB962C8B-B14F-4D97-AF65-F5344CB8AC3E}">
        <p14:creationId xmlns:p14="http://schemas.microsoft.com/office/powerpoint/2010/main" val="336562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 White">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CB5CA27-044B-4EA9-898C-AE1CE2CA1E7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rot="5400000">
            <a:off x="5246829" y="1246329"/>
            <a:ext cx="3276770" cy="4517573"/>
          </a:xfrm>
          <a:prstGeom prst="rect">
            <a:avLst/>
          </a:prstGeom>
        </p:spPr>
      </p:pic>
      <p:sp>
        <p:nvSpPr>
          <p:cNvPr id="2" name="Title 1">
            <a:extLst>
              <a:ext uri="{FF2B5EF4-FFF2-40B4-BE49-F238E27FC236}">
                <a16:creationId xmlns:a16="http://schemas.microsoft.com/office/drawing/2014/main" id="{39DDA402-FB87-443F-A864-27B137987482}"/>
              </a:ext>
            </a:extLst>
          </p:cNvPr>
          <p:cNvSpPr>
            <a:spLocks noGrp="1"/>
          </p:cNvSpPr>
          <p:nvPr>
            <p:ph type="title" hasCustomPrompt="1"/>
          </p:nvPr>
        </p:nvSpPr>
        <p:spPr>
          <a:xfrm>
            <a:off x="628650" y="273844"/>
            <a:ext cx="7278020" cy="1957801"/>
          </a:xfrm>
        </p:spPr>
        <p:txBody>
          <a:bodyPr anchor="b"/>
          <a:lstStyle>
            <a:lvl1pPr>
              <a:defRPr sz="4500">
                <a:solidFill>
                  <a:schemeClr val="accent1"/>
                </a:solidFill>
              </a:defRPr>
            </a:lvl1pPr>
          </a:lstStyle>
          <a:p>
            <a:r>
              <a:rPr lang="en-US"/>
              <a:t>This is a section header</a:t>
            </a:r>
            <a:endParaRPr lang="en-CA"/>
          </a:p>
        </p:txBody>
      </p:sp>
      <p:sp>
        <p:nvSpPr>
          <p:cNvPr id="3" name="Text Placeholder 2">
            <a:extLst>
              <a:ext uri="{FF2B5EF4-FFF2-40B4-BE49-F238E27FC236}">
                <a16:creationId xmlns:a16="http://schemas.microsoft.com/office/drawing/2014/main" id="{9A317090-7152-4E71-A742-4F0F90799C45}"/>
              </a:ext>
            </a:extLst>
          </p:cNvPr>
          <p:cNvSpPr>
            <a:spLocks noGrp="1"/>
          </p:cNvSpPr>
          <p:nvPr>
            <p:ph type="body" idx="1"/>
          </p:nvPr>
        </p:nvSpPr>
        <p:spPr>
          <a:xfrm>
            <a:off x="628650" y="2319208"/>
            <a:ext cx="727802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93AA12AB-B6C4-4125-B226-FB273261E927}"/>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accent1"/>
                </a:solidFill>
              </a:defRPr>
            </a:lvl1pPr>
          </a:lstStyle>
          <a:p>
            <a:endParaRPr lang="en-CA"/>
          </a:p>
        </p:txBody>
      </p:sp>
      <p:sp>
        <p:nvSpPr>
          <p:cNvPr id="10" name="Slide Number Placeholder 5">
            <a:extLst>
              <a:ext uri="{FF2B5EF4-FFF2-40B4-BE49-F238E27FC236}">
                <a16:creationId xmlns:a16="http://schemas.microsoft.com/office/drawing/2014/main" id="{36EBB04F-85E5-46B7-9F44-12F2F65F3B6D}"/>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accent1"/>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3E52A67-AF4D-4233-9777-753372A1143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accent1"/>
                </a:solidFill>
              </a:defRPr>
            </a:lvl1pPr>
          </a:lstStyle>
          <a:p>
            <a:endParaRPr lang="en-CA"/>
          </a:p>
        </p:txBody>
      </p:sp>
      <p:pic>
        <p:nvPicPr>
          <p:cNvPr id="12" name="Picture 11">
            <a:extLst>
              <a:ext uri="{FF2B5EF4-FFF2-40B4-BE49-F238E27FC236}">
                <a16:creationId xmlns:a16="http://schemas.microsoft.com/office/drawing/2014/main" id="{15D62577-73D0-4E73-8014-0741AB1E8BE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38827" y="4188749"/>
            <a:ext cx="2008655" cy="685800"/>
          </a:xfrm>
          <a:prstGeom prst="rect">
            <a:avLst/>
          </a:prstGeom>
        </p:spPr>
      </p:pic>
    </p:spTree>
    <p:extLst>
      <p:ext uri="{BB962C8B-B14F-4D97-AF65-F5344CB8AC3E}">
        <p14:creationId xmlns:p14="http://schemas.microsoft.com/office/powerpoint/2010/main" val="417003952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6DA4-A07A-4242-8A96-94201E600DB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C7EF898-BFEB-4CA8-A3D2-B78394D7868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5F1B5B7-9272-465A-8791-7D24109A1525}"/>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a:extLst>
              <a:ext uri="{FF2B5EF4-FFF2-40B4-BE49-F238E27FC236}">
                <a16:creationId xmlns:a16="http://schemas.microsoft.com/office/drawing/2014/main" id="{A02F2009-2C4E-43D4-9A23-5B225030B1DC}"/>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sp>
        <p:nvSpPr>
          <p:cNvPr id="11" name="Footer Placeholder 4">
            <a:extLst>
              <a:ext uri="{FF2B5EF4-FFF2-40B4-BE49-F238E27FC236}">
                <a16:creationId xmlns:a16="http://schemas.microsoft.com/office/drawing/2014/main" id="{EAC993C3-C702-4664-B9B5-AB204A4B1CA1}"/>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2" name="Slide Number Placeholder 5">
            <a:extLst>
              <a:ext uri="{FF2B5EF4-FFF2-40B4-BE49-F238E27FC236}">
                <a16:creationId xmlns:a16="http://schemas.microsoft.com/office/drawing/2014/main" id="{528D347C-4F1C-46BB-BACA-3C0DE40394C9}"/>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3" name="Date Placeholder 8">
            <a:extLst>
              <a:ext uri="{FF2B5EF4-FFF2-40B4-BE49-F238E27FC236}">
                <a16:creationId xmlns:a16="http://schemas.microsoft.com/office/drawing/2014/main" id="{3B39FB94-F01F-42E3-A2B2-F0FB3B0FBF27}"/>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4" name="Picture 13">
            <a:extLst>
              <a:ext uri="{FF2B5EF4-FFF2-40B4-BE49-F238E27FC236}">
                <a16:creationId xmlns:a16="http://schemas.microsoft.com/office/drawing/2014/main" id="{026D478A-2681-4F06-BA82-6F4BA1979A64}"/>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3572768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1D25-0337-4EF8-AE87-B2F6CBC95357}"/>
              </a:ext>
            </a:extLst>
          </p:cNvPr>
          <p:cNvSpPr>
            <a:spLocks noGrp="1"/>
          </p:cNvSpPr>
          <p:nvPr>
            <p:ph type="title"/>
          </p:nvPr>
        </p:nvSpPr>
        <p:spPr>
          <a:xfrm>
            <a:off x="629841" y="273844"/>
            <a:ext cx="7886700" cy="994172"/>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88AB22D-0BB0-4AF5-BFC6-29C21D11771B}"/>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D98AFB0-672A-4DE4-927A-BCF7EA9E50C9}"/>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9354483-3576-47B9-BF4C-65DA2A575CC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9F553-2F2A-40E3-90D7-304DB580763E}"/>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2" name="Footer Placeholder 4">
            <a:extLst>
              <a:ext uri="{FF2B5EF4-FFF2-40B4-BE49-F238E27FC236}">
                <a16:creationId xmlns:a16="http://schemas.microsoft.com/office/drawing/2014/main" id="{23C55D71-A38B-4B73-BE71-D33A3714C271}"/>
              </a:ext>
            </a:extLst>
          </p:cNvPr>
          <p:cNvSpPr>
            <a:spLocks noGrp="1"/>
          </p:cNvSpPr>
          <p:nvPr>
            <p:ph type="ftr" sz="quarter" idx="10"/>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3" name="Slide Number Placeholder 5">
            <a:extLst>
              <a:ext uri="{FF2B5EF4-FFF2-40B4-BE49-F238E27FC236}">
                <a16:creationId xmlns:a16="http://schemas.microsoft.com/office/drawing/2014/main" id="{5B545789-8EED-4527-955F-D82E420FE3DE}"/>
              </a:ext>
            </a:extLst>
          </p:cNvPr>
          <p:cNvSpPr>
            <a:spLocks noGrp="1"/>
          </p:cNvSpPr>
          <p:nvPr>
            <p:ph type="sldNum" sz="quarter" idx="11"/>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4" name="Date Placeholder 8">
            <a:extLst>
              <a:ext uri="{FF2B5EF4-FFF2-40B4-BE49-F238E27FC236}">
                <a16:creationId xmlns:a16="http://schemas.microsoft.com/office/drawing/2014/main" id="{209C4741-DCE7-45CC-B18F-174EE0227E73}"/>
              </a:ext>
            </a:extLst>
          </p:cNvPr>
          <p:cNvSpPr>
            <a:spLocks noGrp="1"/>
          </p:cNvSpPr>
          <p:nvPr>
            <p:ph type="dt" sz="half" idx="1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5" name="Picture 14">
            <a:extLst>
              <a:ext uri="{FF2B5EF4-FFF2-40B4-BE49-F238E27FC236}">
                <a16:creationId xmlns:a16="http://schemas.microsoft.com/office/drawing/2014/main" id="{B4BD49B3-4BD4-4D52-A4F6-84ABCC08D11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6" name="Picture 15">
            <a:extLst>
              <a:ext uri="{FF2B5EF4-FFF2-40B4-BE49-F238E27FC236}">
                <a16:creationId xmlns:a16="http://schemas.microsoft.com/office/drawing/2014/main" id="{07CBE2A1-CCC0-4FF8-8713-CD8D0F81531E}"/>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4018308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CDA43-48BB-4482-B4B8-CEE44BD91ACA}"/>
              </a:ext>
            </a:extLst>
          </p:cNvPr>
          <p:cNvSpPr>
            <a:spLocks noGrp="1"/>
          </p:cNvSpPr>
          <p:nvPr>
            <p:ph type="title"/>
          </p:nvPr>
        </p:nvSpPr>
        <p:spPr/>
        <p:txBody>
          <a:bodyPr/>
          <a:lstStyle/>
          <a:p>
            <a:r>
              <a:rPr lang="en-US"/>
              <a:t>Click to edit Master title style</a:t>
            </a:r>
            <a:endParaRPr lang="en-CA"/>
          </a:p>
        </p:txBody>
      </p:sp>
      <p:sp>
        <p:nvSpPr>
          <p:cNvPr id="8" name="Footer Placeholder 4">
            <a:extLst>
              <a:ext uri="{FF2B5EF4-FFF2-40B4-BE49-F238E27FC236}">
                <a16:creationId xmlns:a16="http://schemas.microsoft.com/office/drawing/2014/main" id="{EE66DC2C-9A12-421A-B143-25AA7EAE5DE6}"/>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9" name="Slide Number Placeholder 5">
            <a:extLst>
              <a:ext uri="{FF2B5EF4-FFF2-40B4-BE49-F238E27FC236}">
                <a16:creationId xmlns:a16="http://schemas.microsoft.com/office/drawing/2014/main" id="{B42057E3-49E1-4593-AE26-5D29DD3287F1}"/>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0" name="Date Placeholder 8">
            <a:extLst>
              <a:ext uri="{FF2B5EF4-FFF2-40B4-BE49-F238E27FC236}">
                <a16:creationId xmlns:a16="http://schemas.microsoft.com/office/drawing/2014/main" id="{76A5A05A-B928-4069-ADB7-5903DF73CE55}"/>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1" name="Picture 10">
            <a:extLst>
              <a:ext uri="{FF2B5EF4-FFF2-40B4-BE49-F238E27FC236}">
                <a16:creationId xmlns:a16="http://schemas.microsoft.com/office/drawing/2014/main" id="{EA446046-6F7C-4B35-A613-D30E3427818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2" name="Picture 11">
            <a:extLst>
              <a:ext uri="{FF2B5EF4-FFF2-40B4-BE49-F238E27FC236}">
                <a16:creationId xmlns:a16="http://schemas.microsoft.com/office/drawing/2014/main" id="{9F0BD4E6-3E42-4C37-9730-4D4B1636E934}"/>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2813519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37841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BE9-6E99-4542-AE5C-57003BE8550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17A6702-7486-44FD-BA5D-3D04D6C3F3B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497AE4A-F8E3-4255-8909-9769F244907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Footer Placeholder 4">
            <a:extLst>
              <a:ext uri="{FF2B5EF4-FFF2-40B4-BE49-F238E27FC236}">
                <a16:creationId xmlns:a16="http://schemas.microsoft.com/office/drawing/2014/main" id="{99464DD3-48CC-46EF-9AC9-BA156EEECA6D}"/>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1" name="Slide Number Placeholder 5">
            <a:extLst>
              <a:ext uri="{FF2B5EF4-FFF2-40B4-BE49-F238E27FC236}">
                <a16:creationId xmlns:a16="http://schemas.microsoft.com/office/drawing/2014/main" id="{E5BDB047-0AC6-4AB2-9913-BC01D2ACFFB1}"/>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2" name="Date Placeholder 8">
            <a:extLst>
              <a:ext uri="{FF2B5EF4-FFF2-40B4-BE49-F238E27FC236}">
                <a16:creationId xmlns:a16="http://schemas.microsoft.com/office/drawing/2014/main" id="{8A7A2BE6-4495-4E03-9D13-55D7BEF335DA}"/>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3" name="Picture 12">
            <a:extLst>
              <a:ext uri="{FF2B5EF4-FFF2-40B4-BE49-F238E27FC236}">
                <a16:creationId xmlns:a16="http://schemas.microsoft.com/office/drawing/2014/main" id="{386F18E4-581B-41D7-B444-D15611171C2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4" name="Picture 13">
            <a:extLst>
              <a:ext uri="{FF2B5EF4-FFF2-40B4-BE49-F238E27FC236}">
                <a16:creationId xmlns:a16="http://schemas.microsoft.com/office/drawing/2014/main" id="{0ED04709-C4B2-4F10-BFEB-49183257E110}"/>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3203924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0F2DF-E5AC-4F5A-AFB8-91F333DC006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48F1E3DB-E918-4D11-BE7D-63F2DBA5778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CA"/>
          </a:p>
        </p:txBody>
      </p:sp>
      <p:sp>
        <p:nvSpPr>
          <p:cNvPr id="4" name="Text Placeholder 3">
            <a:extLst>
              <a:ext uri="{FF2B5EF4-FFF2-40B4-BE49-F238E27FC236}">
                <a16:creationId xmlns:a16="http://schemas.microsoft.com/office/drawing/2014/main" id="{DCEB2965-19B6-4D3A-AB10-D4A2C95D7B6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10" name="Footer Placeholder 4">
            <a:extLst>
              <a:ext uri="{FF2B5EF4-FFF2-40B4-BE49-F238E27FC236}">
                <a16:creationId xmlns:a16="http://schemas.microsoft.com/office/drawing/2014/main" id="{020AC156-3F49-4D7E-A463-AA4664618BD4}"/>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1" name="Slide Number Placeholder 5">
            <a:extLst>
              <a:ext uri="{FF2B5EF4-FFF2-40B4-BE49-F238E27FC236}">
                <a16:creationId xmlns:a16="http://schemas.microsoft.com/office/drawing/2014/main" id="{124A2B31-2F60-4AAC-96DE-E7B186F8714E}"/>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2" name="Date Placeholder 8">
            <a:extLst>
              <a:ext uri="{FF2B5EF4-FFF2-40B4-BE49-F238E27FC236}">
                <a16:creationId xmlns:a16="http://schemas.microsoft.com/office/drawing/2014/main" id="{44F6F36D-3A11-4A5E-8648-9A5775FA1EFC}"/>
              </a:ext>
            </a:extLst>
          </p:cNvPr>
          <p:cNvSpPr>
            <a:spLocks noGrp="1"/>
          </p:cNvSpPr>
          <p:nvPr>
            <p:ph type="dt" sz="half" idx="10"/>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3" name="Picture 12">
            <a:extLst>
              <a:ext uri="{FF2B5EF4-FFF2-40B4-BE49-F238E27FC236}">
                <a16:creationId xmlns:a16="http://schemas.microsoft.com/office/drawing/2014/main" id="{400EDB79-916B-4E20-BB6E-FC308EA153D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4" name="Picture 13">
            <a:extLst>
              <a:ext uri="{FF2B5EF4-FFF2-40B4-BE49-F238E27FC236}">
                <a16:creationId xmlns:a16="http://schemas.microsoft.com/office/drawing/2014/main" id="{B7752727-641F-48E0-BED5-E83ADC876B23}"/>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27087477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0AF0-7AF0-43A2-83B8-0EAC7ECEEDB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4BBEB15-6A71-4EBF-BBB9-B234C0613F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4">
            <a:extLst>
              <a:ext uri="{FF2B5EF4-FFF2-40B4-BE49-F238E27FC236}">
                <a16:creationId xmlns:a16="http://schemas.microsoft.com/office/drawing/2014/main" id="{AF5A0933-9376-4DFC-B352-55D082838C4D}"/>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0" name="Slide Number Placeholder 5">
            <a:extLst>
              <a:ext uri="{FF2B5EF4-FFF2-40B4-BE49-F238E27FC236}">
                <a16:creationId xmlns:a16="http://schemas.microsoft.com/office/drawing/2014/main" id="{451F63E9-B1CE-4F5E-97E1-01BB940515BF}"/>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F7488615-E941-487A-BDC6-C68052CCEC9A}"/>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2" name="Picture 11">
            <a:extLst>
              <a:ext uri="{FF2B5EF4-FFF2-40B4-BE49-F238E27FC236}">
                <a16:creationId xmlns:a16="http://schemas.microsoft.com/office/drawing/2014/main" id="{1F48B8FC-CB9A-433E-AD0C-00947BA7472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3" name="Picture 12">
            <a:extLst>
              <a:ext uri="{FF2B5EF4-FFF2-40B4-BE49-F238E27FC236}">
                <a16:creationId xmlns:a16="http://schemas.microsoft.com/office/drawing/2014/main" id="{878E1E39-F10C-46EC-9095-0E2F289E8943}"/>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510723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9151D1-9068-45F5-95AF-1213BBC54614}"/>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A296ED4-BB1F-4CE6-B5F1-CAC13B11794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Footer Placeholder 4">
            <a:extLst>
              <a:ext uri="{FF2B5EF4-FFF2-40B4-BE49-F238E27FC236}">
                <a16:creationId xmlns:a16="http://schemas.microsoft.com/office/drawing/2014/main" id="{5E364295-E0F7-4CBE-9C27-71C7A6161D73}"/>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10" name="Slide Number Placeholder 5">
            <a:extLst>
              <a:ext uri="{FF2B5EF4-FFF2-40B4-BE49-F238E27FC236}">
                <a16:creationId xmlns:a16="http://schemas.microsoft.com/office/drawing/2014/main" id="{413D8954-D9BE-40AC-A385-7970EE04C506}"/>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11" name="Date Placeholder 8">
            <a:extLst>
              <a:ext uri="{FF2B5EF4-FFF2-40B4-BE49-F238E27FC236}">
                <a16:creationId xmlns:a16="http://schemas.microsoft.com/office/drawing/2014/main" id="{0F41377F-339F-43CB-B9FC-0EDB097C67A0}"/>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pic>
        <p:nvPicPr>
          <p:cNvPr id="12" name="Picture 11">
            <a:extLst>
              <a:ext uri="{FF2B5EF4-FFF2-40B4-BE49-F238E27FC236}">
                <a16:creationId xmlns:a16="http://schemas.microsoft.com/office/drawing/2014/main" id="{56459C4E-3F10-4BE8-BE7E-A7AA86F0D95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30743" y="4677339"/>
            <a:ext cx="1124195" cy="379505"/>
          </a:xfrm>
          <a:prstGeom prst="rect">
            <a:avLst/>
          </a:prstGeom>
        </p:spPr>
      </p:pic>
      <p:pic>
        <p:nvPicPr>
          <p:cNvPr id="13" name="Picture 12">
            <a:extLst>
              <a:ext uri="{FF2B5EF4-FFF2-40B4-BE49-F238E27FC236}">
                <a16:creationId xmlns:a16="http://schemas.microsoft.com/office/drawing/2014/main" id="{A3980024-9ABA-4778-9DA4-2C2561393DD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7480699" y="0"/>
            <a:ext cx="1663301" cy="3164663"/>
          </a:xfrm>
          <a:prstGeom prst="rect">
            <a:avLst/>
          </a:prstGeom>
        </p:spPr>
      </p:pic>
    </p:spTree>
    <p:extLst>
      <p:ext uri="{BB962C8B-B14F-4D97-AF65-F5344CB8AC3E}">
        <p14:creationId xmlns:p14="http://schemas.microsoft.com/office/powerpoint/2010/main" val="3718615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ECD733-616C-4D70-A7EE-9257A677296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41DA093-1CF8-4297-81DC-694BFE0982F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E80107EB-2C20-496D-99D0-64944E99565C}"/>
              </a:ext>
            </a:extLst>
          </p:cNvPr>
          <p:cNvSpPr>
            <a:spLocks noGrp="1"/>
          </p:cNvSpPr>
          <p:nvPr>
            <p:ph type="ftr" sz="quarter" idx="3"/>
          </p:nvPr>
        </p:nvSpPr>
        <p:spPr>
          <a:xfrm>
            <a:off x="2550320" y="4895981"/>
            <a:ext cx="4043362" cy="145126"/>
          </a:xfrm>
          <a:prstGeom prst="rect">
            <a:avLst/>
          </a:prstGeom>
        </p:spPr>
        <p:txBody>
          <a:bodyPr vert="horz" lIns="91440" tIns="45720" rIns="91440" bIns="45720" rtlCol="0" anchor="ctr"/>
          <a:lstStyle>
            <a:lvl1pPr algn="ctr">
              <a:defRPr sz="900">
                <a:solidFill>
                  <a:schemeClr val="tx2"/>
                </a:solidFill>
              </a:defRPr>
            </a:lvl1pPr>
          </a:lstStyle>
          <a:p>
            <a:endParaRPr lang="en-CA"/>
          </a:p>
        </p:txBody>
      </p:sp>
      <p:sp>
        <p:nvSpPr>
          <p:cNvPr id="6" name="Slide Number Placeholder 5">
            <a:extLst>
              <a:ext uri="{FF2B5EF4-FFF2-40B4-BE49-F238E27FC236}">
                <a16:creationId xmlns:a16="http://schemas.microsoft.com/office/drawing/2014/main" id="{F4505CAD-49C0-47C8-8344-B48F1EFA1165}"/>
              </a:ext>
            </a:extLst>
          </p:cNvPr>
          <p:cNvSpPr>
            <a:spLocks noGrp="1"/>
          </p:cNvSpPr>
          <p:nvPr>
            <p:ph type="sldNum" sz="quarter" idx="4"/>
          </p:nvPr>
        </p:nvSpPr>
        <p:spPr>
          <a:xfrm>
            <a:off x="8679656" y="4895981"/>
            <a:ext cx="333602" cy="145126"/>
          </a:xfrm>
          <a:prstGeom prst="rect">
            <a:avLst/>
          </a:prstGeom>
        </p:spPr>
        <p:txBody>
          <a:bodyPr vert="horz" lIns="91440" tIns="45720" rIns="91440" bIns="45720" rtlCol="0" anchor="ctr"/>
          <a:lstStyle>
            <a:lvl1pPr algn="r">
              <a:defRPr sz="900" b="1">
                <a:solidFill>
                  <a:schemeClr val="tx2"/>
                </a:solidFill>
              </a:defRPr>
            </a:lvl1pPr>
          </a:lstStyle>
          <a:p>
            <a:fld id="{2D00DFA4-54D8-426D-8AF1-9A684DA98554}" type="slidenum">
              <a:rPr lang="en-CA" smtClean="0"/>
              <a:pPr/>
              <a:t>‹#›</a:t>
            </a:fld>
            <a:endParaRPr lang="en-CA"/>
          </a:p>
        </p:txBody>
      </p:sp>
      <p:sp>
        <p:nvSpPr>
          <p:cNvPr id="9" name="Date Placeholder 8">
            <a:extLst>
              <a:ext uri="{FF2B5EF4-FFF2-40B4-BE49-F238E27FC236}">
                <a16:creationId xmlns:a16="http://schemas.microsoft.com/office/drawing/2014/main" id="{6ECD802E-00EC-445A-94A3-1088B51D581F}"/>
              </a:ext>
            </a:extLst>
          </p:cNvPr>
          <p:cNvSpPr>
            <a:spLocks noGrp="1"/>
          </p:cNvSpPr>
          <p:nvPr>
            <p:ph type="dt" sz="half" idx="2"/>
          </p:nvPr>
        </p:nvSpPr>
        <p:spPr>
          <a:xfrm>
            <a:off x="7254811" y="4897171"/>
            <a:ext cx="1370718" cy="145126"/>
          </a:xfrm>
          <a:prstGeom prst="rect">
            <a:avLst/>
          </a:prstGeom>
        </p:spPr>
        <p:txBody>
          <a:bodyPr vert="horz" lIns="91440" tIns="45720" rIns="91440" bIns="45720" rtlCol="0" anchor="ctr"/>
          <a:lstStyle>
            <a:lvl1pPr algn="r">
              <a:defRPr sz="900">
                <a:solidFill>
                  <a:schemeClr val="tx2"/>
                </a:solidFill>
              </a:defRPr>
            </a:lvl1pPr>
          </a:lstStyle>
          <a:p>
            <a:endParaRPr lang="en-CA"/>
          </a:p>
        </p:txBody>
      </p:sp>
    </p:spTree>
    <p:extLst>
      <p:ext uri="{BB962C8B-B14F-4D97-AF65-F5344CB8AC3E}">
        <p14:creationId xmlns:p14="http://schemas.microsoft.com/office/powerpoint/2010/main" val="2197464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ftr="0" dt="0"/>
  <p:txStyles>
    <p:titleStyle>
      <a:lvl1pPr algn="l" defTabSz="685800" rtl="0" eaLnBrk="1" latinLnBrk="0" hangingPunct="1">
        <a:lnSpc>
          <a:spcPct val="90000"/>
        </a:lnSpc>
        <a:spcBef>
          <a:spcPct val="0"/>
        </a:spcBef>
        <a:buNone/>
        <a:defRPr sz="3300" b="1" kern="1200">
          <a:solidFill>
            <a:schemeClr val="accent1"/>
          </a:solidFill>
          <a:latin typeface="+mn-lt"/>
          <a:ea typeface="+mj-ea"/>
          <a:cs typeface="+mj-cs"/>
        </a:defRPr>
      </a:lvl1pPr>
    </p:titleStyle>
    <p:bodyStyle>
      <a:lvl1pPr marL="342900" indent="-342900" algn="l" defTabSz="685800" rtl="0" eaLnBrk="1" latinLnBrk="0" hangingPunct="1">
        <a:lnSpc>
          <a:spcPct val="114000"/>
        </a:lnSpc>
        <a:spcBef>
          <a:spcPts val="750"/>
        </a:spcBef>
        <a:buClr>
          <a:schemeClr val="accent4"/>
        </a:buClr>
        <a:buSzPct val="110000"/>
        <a:buFont typeface="Calibri" panose="020F0502020204030204" pitchFamily="34" charset="0"/>
        <a:buChar char="•"/>
        <a:defRPr sz="2400" kern="1200">
          <a:solidFill>
            <a:schemeClr val="tx1"/>
          </a:solidFill>
          <a:latin typeface="+mn-lt"/>
          <a:ea typeface="+mn-ea"/>
          <a:cs typeface="+mn-cs"/>
        </a:defRPr>
      </a:lvl1pPr>
      <a:lvl2pPr marL="685800" indent="-342900" algn="l" defTabSz="685800" rtl="0" eaLnBrk="1" latinLnBrk="0" hangingPunct="1">
        <a:lnSpc>
          <a:spcPct val="114000"/>
        </a:lnSpc>
        <a:spcBef>
          <a:spcPts val="375"/>
        </a:spcBef>
        <a:buClr>
          <a:schemeClr val="accent4"/>
        </a:buClr>
        <a:buFont typeface="Wingdings" panose="05000000000000000000" pitchFamily="2" charset="2"/>
        <a:buChar char="§"/>
        <a:defRPr sz="2100" kern="1200">
          <a:solidFill>
            <a:schemeClr val="tx1"/>
          </a:solidFill>
          <a:latin typeface="+mn-lt"/>
          <a:ea typeface="+mn-ea"/>
          <a:cs typeface="+mn-cs"/>
        </a:defRPr>
      </a:lvl2pPr>
      <a:lvl3pPr marL="857250" indent="-171450" algn="l" defTabSz="685800" rtl="0" eaLnBrk="1" latinLnBrk="0" hangingPunct="1">
        <a:lnSpc>
          <a:spcPct val="114000"/>
        </a:lnSpc>
        <a:spcBef>
          <a:spcPts val="375"/>
        </a:spcBef>
        <a:buClr>
          <a:schemeClr val="accent4"/>
        </a:buClr>
        <a:buFont typeface="Calibri" panose="020F050202020403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0.svg"/><Relationship Id="rId7" Type="http://schemas.openxmlformats.org/officeDocument/2006/relationships/diagramLayout" Target="../diagrams/layout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12.svg"/><Relationship Id="rId10" Type="http://schemas.microsoft.com/office/2007/relationships/diagramDrawing" Target="../diagrams/drawing1.xml"/><Relationship Id="rId4" Type="http://schemas.openxmlformats.org/officeDocument/2006/relationships/image" Target="../media/image11.svg"/><Relationship Id="rId9" Type="http://schemas.openxmlformats.org/officeDocument/2006/relationships/diagramColors" Target="../diagrams/colors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engineerscanada.ca/about/about-engineers-canad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s://engineerscanada.ca/accreditation/accreditation-resource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engineerscanada.ca/sites/default/files/2022-02/Board-Policy-Manual-Combined-e.pdf#page=16"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40.xml"/><Relationship Id="rId1" Type="http://schemas.openxmlformats.org/officeDocument/2006/relationships/slideLayout" Target="../slideLayouts/slideLayout19.xml"/><Relationship Id="rId6" Type="http://schemas.openxmlformats.org/officeDocument/2006/relationships/image" Target="../media/image38.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svg"/><Relationship Id="rId9" Type="http://schemas.openxmlformats.org/officeDocument/2006/relationships/image" Target="../media/image41.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hyperlink" Target="https://engineerscanada.ca/sites/default/files/2022-11/gaci-rubrics-en_0.pd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nvPr>
        </p:nvSpPr>
        <p:spPr/>
        <p:txBody>
          <a:bodyPr/>
          <a:lstStyle/>
          <a:p>
            <a:r>
              <a:rPr lang="en-CA"/>
              <a:t>About this presentation</a:t>
            </a:r>
          </a:p>
        </p:txBody>
      </p:sp>
      <p:sp>
        <p:nvSpPr>
          <p:cNvPr id="7" name="Content Placeholder 2">
            <a:extLst>
              <a:ext uri="{FF2B5EF4-FFF2-40B4-BE49-F238E27FC236}">
                <a16:creationId xmlns:a16="http://schemas.microsoft.com/office/drawing/2014/main" id="{3B9F6CD8-3C62-4D58-9026-F37FC4E92B0E}"/>
              </a:ext>
            </a:extLst>
          </p:cNvPr>
          <p:cNvSpPr>
            <a:spLocks noGrp="1"/>
          </p:cNvSpPr>
          <p:nvPr>
            <p:ph idx="1"/>
          </p:nvPr>
        </p:nvSpPr>
        <p:spPr/>
        <p:txBody>
          <a:bodyPr vert="horz" lIns="91440" tIns="45720" rIns="91440" bIns="45720" rtlCol="0" anchor="t">
            <a:normAutofit fontScale="92500"/>
          </a:bodyPr>
          <a:lstStyle/>
          <a:p>
            <a:r>
              <a:rPr lang="en-US" sz="1400" dirty="0"/>
              <a:t>The visiting team chair presentation template has been designed to either be presented in its entirety or broken out. The visiting team chair will determine how many pre-visit meetings will take place and what content will be covered in each meeting. A suggested breakdown follows:</a:t>
            </a:r>
          </a:p>
          <a:p>
            <a:pPr lvl="1">
              <a:lnSpc>
                <a:spcPct val="107000"/>
              </a:lnSpc>
              <a:buFont typeface="Symbol" panose="05050102010706020507" pitchFamily="18" charset="2"/>
              <a:buChar char=""/>
            </a:pPr>
            <a:r>
              <a:rPr lang="en-CA" sz="1300" dirty="0"/>
              <a:t>Slides 2-78 during an introductory team web meeting;</a:t>
            </a:r>
            <a:endParaRPr lang="en-CA" sz="1300" dirty="0">
              <a:ea typeface="Calibri"/>
              <a:cs typeface="Calibri"/>
            </a:endParaRPr>
          </a:p>
          <a:p>
            <a:pPr lvl="1">
              <a:lnSpc>
                <a:spcPct val="107000"/>
              </a:lnSpc>
              <a:buFont typeface="Symbol" panose="05050102010706020507" pitchFamily="18" charset="2"/>
              <a:buChar char=""/>
            </a:pPr>
            <a:r>
              <a:rPr lang="en-CA" sz="1300" dirty="0"/>
              <a:t>Slides 79-85 during a second team web meeting;</a:t>
            </a:r>
            <a:endParaRPr lang="en-CA" sz="1300" dirty="0">
              <a:ea typeface="Calibri"/>
              <a:cs typeface="Calibri"/>
            </a:endParaRPr>
          </a:p>
          <a:p>
            <a:pPr lvl="1">
              <a:lnSpc>
                <a:spcPct val="107000"/>
              </a:lnSpc>
              <a:spcAft>
                <a:spcPts val="800"/>
              </a:spcAft>
              <a:buFont typeface="Symbol" panose="05050102010706020507" pitchFamily="18" charset="2"/>
              <a:buChar char=""/>
            </a:pPr>
            <a:r>
              <a:rPr lang="en-CA" sz="1300" dirty="0"/>
              <a:t>A recap of slides 37-78 plus slides 86-96 and during the final meeting of the visiting team, at the first meeting of the team during the visit itself.</a:t>
            </a:r>
            <a:endParaRPr lang="en-CA" sz="1300">
              <a:ea typeface="Calibri"/>
              <a:cs typeface="Calibri"/>
            </a:endParaRPr>
          </a:p>
          <a:p>
            <a:r>
              <a:rPr lang="en-US" sz="1400" dirty="0"/>
              <a:t>The intent of this presentation is to deliver consistent training of program visitors by visiting team chairs.</a:t>
            </a:r>
            <a:endParaRPr lang="en-US" sz="1400" dirty="0">
              <a:ea typeface="Calibri"/>
              <a:cs typeface="Calibri"/>
            </a:endParaRPr>
          </a:p>
          <a:p>
            <a:r>
              <a:rPr lang="en-US" sz="1400" dirty="0"/>
              <a:t>Programs receiving visits may be interested in reviewing this presentation for their own information or for sharing with their faculty and staff who are involved in the visit.</a:t>
            </a:r>
            <a:endParaRPr lang="en-US" sz="1400" dirty="0">
              <a:ea typeface="Calibri"/>
              <a:cs typeface="Calibri"/>
            </a:endParaRPr>
          </a:p>
          <a:p>
            <a:r>
              <a:rPr lang="en-US" sz="1400" dirty="0"/>
              <a:t>This presentation is updated annually to reflect ongoing improvements to the accreditation criteria, policies, and procedures.</a:t>
            </a:r>
            <a:endParaRPr lang="en-US" sz="1400" dirty="0">
              <a:ea typeface="Calibri"/>
              <a:cs typeface="Calibri"/>
            </a:endParaRPr>
          </a:p>
        </p:txBody>
      </p:sp>
      <p:sp>
        <p:nvSpPr>
          <p:cNvPr id="5" name="Slide Number Placeholder 4">
            <a:extLst>
              <a:ext uri="{FF2B5EF4-FFF2-40B4-BE49-F238E27FC236}">
                <a16:creationId xmlns:a16="http://schemas.microsoft.com/office/drawing/2014/main" id="{F76B9545-C6C8-4580-827F-66C7326C799C}"/>
              </a:ext>
            </a:extLst>
          </p:cNvPr>
          <p:cNvSpPr>
            <a:spLocks noGrp="1"/>
          </p:cNvSpPr>
          <p:nvPr>
            <p:ph type="sldNum" sz="quarter" idx="4"/>
          </p:nvPr>
        </p:nvSpPr>
        <p:spPr/>
        <p:txBody>
          <a:bodyPr/>
          <a:lstStyle/>
          <a:p>
            <a:r>
              <a:rPr lang="en-CA"/>
              <a:t>1</a:t>
            </a:r>
          </a:p>
        </p:txBody>
      </p:sp>
    </p:spTree>
    <p:extLst>
      <p:ext uri="{BB962C8B-B14F-4D97-AF65-F5344CB8AC3E}">
        <p14:creationId xmlns:p14="http://schemas.microsoft.com/office/powerpoint/2010/main" val="251973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t>Accreditation Visit to</a:t>
            </a:r>
            <a:br>
              <a:rPr lang="en-US"/>
            </a:br>
            <a:r>
              <a:rPr lang="en-US"/>
              <a:t>&lt;name of HEI&gt;</a:t>
            </a:r>
            <a:br>
              <a:rPr lang="en-US"/>
            </a:br>
            <a:r>
              <a:rPr lang="en-US"/>
              <a:t>&lt;date range&gt; </a:t>
            </a:r>
            <a:endParaRPr lang="en-CA"/>
          </a:p>
        </p:txBody>
      </p:sp>
      <p:sp>
        <p:nvSpPr>
          <p:cNvPr id="3" name="Subtitle 2"/>
          <p:cNvSpPr>
            <a:spLocks noGrp="1"/>
          </p:cNvSpPr>
          <p:nvPr>
            <p:ph type="subTitle" idx="1"/>
          </p:nvPr>
        </p:nvSpPr>
        <p:spPr/>
        <p:txBody>
          <a:bodyPr/>
          <a:lstStyle/>
          <a:p>
            <a:r>
              <a:rPr lang="en-CA"/>
              <a:t>Name of Presenter</a:t>
            </a:r>
          </a:p>
          <a:p>
            <a:r>
              <a:rPr lang="en-CA"/>
              <a:t>Title</a:t>
            </a:r>
          </a:p>
        </p:txBody>
      </p:sp>
      <p:sp>
        <p:nvSpPr>
          <p:cNvPr id="6" name="Slide Number Placeholder 5">
            <a:extLst>
              <a:ext uri="{FF2B5EF4-FFF2-40B4-BE49-F238E27FC236}">
                <a16:creationId xmlns:a16="http://schemas.microsoft.com/office/drawing/2014/main" id="{0528C261-06D0-4A38-84DC-B1F7AA77364B}"/>
              </a:ext>
            </a:extLst>
          </p:cNvPr>
          <p:cNvSpPr>
            <a:spLocks noGrp="1"/>
          </p:cNvSpPr>
          <p:nvPr>
            <p:ph type="sldNum" sz="quarter" idx="4294967295"/>
          </p:nvPr>
        </p:nvSpPr>
        <p:spPr>
          <a:xfrm>
            <a:off x="7010400" y="4767263"/>
            <a:ext cx="2133600" cy="274637"/>
          </a:xfrm>
        </p:spPr>
        <p:txBody>
          <a:bodyPr/>
          <a:lstStyle/>
          <a:p>
            <a:fld id="{B58D80FD-4C81-4DB0-B03D-680B8025C261}" type="slidenum">
              <a:rPr lang="en-CA" smtClean="0"/>
              <a:t>2</a:t>
            </a:fld>
            <a:endParaRPr lang="en-CA"/>
          </a:p>
        </p:txBody>
      </p:sp>
    </p:spTree>
    <p:extLst>
      <p:ext uri="{BB962C8B-B14F-4D97-AF65-F5344CB8AC3E}">
        <p14:creationId xmlns:p14="http://schemas.microsoft.com/office/powerpoint/2010/main" val="4233833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E8150-C270-4B16-B6B7-FD769BEDBC3E}"/>
              </a:ext>
            </a:extLst>
          </p:cNvPr>
          <p:cNvSpPr>
            <a:spLocks noGrp="1"/>
          </p:cNvSpPr>
          <p:nvPr>
            <p:ph type="title"/>
          </p:nvPr>
        </p:nvSpPr>
        <p:spPr/>
        <p:txBody>
          <a:bodyPr/>
          <a:lstStyle/>
          <a:p>
            <a:r>
              <a:rPr lang="en-CA"/>
              <a:t>Land acknowledgement </a:t>
            </a:r>
          </a:p>
        </p:txBody>
      </p:sp>
      <p:sp>
        <p:nvSpPr>
          <p:cNvPr id="3" name="Content Placeholder 2">
            <a:extLst>
              <a:ext uri="{FF2B5EF4-FFF2-40B4-BE49-F238E27FC236}">
                <a16:creationId xmlns:a16="http://schemas.microsoft.com/office/drawing/2014/main" id="{C9BE385D-816B-4BB3-8E89-29AC3CEC247B}"/>
              </a:ext>
            </a:extLst>
          </p:cNvPr>
          <p:cNvSpPr>
            <a:spLocks noGrp="1"/>
          </p:cNvSpPr>
          <p:nvPr>
            <p:ph idx="1"/>
          </p:nvPr>
        </p:nvSpPr>
        <p:spPr>
          <a:xfrm>
            <a:off x="628650" y="1095935"/>
            <a:ext cx="7886700" cy="3536788"/>
          </a:xfrm>
        </p:spPr>
        <p:txBody>
          <a:bodyPr>
            <a:normAutofit fontScale="92500" lnSpcReduction="10000"/>
          </a:bodyPr>
          <a:lstStyle/>
          <a:p>
            <a:pPr marL="0" indent="0" fontAlgn="base">
              <a:buNone/>
            </a:pPr>
            <a:r>
              <a:rPr lang="en-CA" sz="1800">
                <a:effectLst/>
                <a:latin typeface="Calibri" panose="020F0502020204030204" pitchFamily="34" charset="0"/>
                <a:ea typeface="Times New Roman" panose="02020603050405020304" pitchFamily="18" charset="0"/>
              </a:rPr>
              <a:t>I would like to begin by acknowledging the Indigenous Peoples of all the lands that we are on today. While we meet today on a virtual platform, I would like to take a moment to acknowledge the importance of the land, which we each call home. We do this to reaffirm our commitment and responsibility in improving relationships between nations and to improving our own understanding of local Indigenous peoples and their cultures.  </a:t>
            </a:r>
            <a:endParaRPr lang="en-CA" sz="1800">
              <a:effectLst/>
              <a:latin typeface="Times New Roman" panose="02020603050405020304" pitchFamily="18" charset="0"/>
              <a:ea typeface="Times New Roman" panose="02020603050405020304" pitchFamily="18" charset="0"/>
            </a:endParaRPr>
          </a:p>
          <a:p>
            <a:pPr marL="0" indent="0" fontAlgn="base">
              <a:buNone/>
            </a:pPr>
            <a:r>
              <a:rPr lang="en-CA" sz="1800">
                <a:effectLst/>
                <a:latin typeface="Calibri" panose="020F0502020204030204" pitchFamily="34" charset="0"/>
                <a:ea typeface="Times New Roman" panose="02020603050405020304" pitchFamily="18" charset="0"/>
              </a:rPr>
              <a:t>From coast to coast to coast, we acknowledge the ancestral and unceded territory of all the Inuit, Métis, and First Nations people that call this nation home.  </a:t>
            </a:r>
            <a:endParaRPr lang="en-CA" sz="1800">
              <a:effectLst/>
              <a:latin typeface="Times New Roman" panose="02020603050405020304" pitchFamily="18" charset="0"/>
              <a:ea typeface="Times New Roman" panose="02020603050405020304" pitchFamily="18" charset="0"/>
            </a:endParaRPr>
          </a:p>
          <a:p>
            <a:pPr marL="0" indent="0" fontAlgn="base">
              <a:buNone/>
            </a:pPr>
            <a:r>
              <a:rPr lang="en-CA" sz="1800">
                <a:effectLst/>
                <a:latin typeface="Calibri" panose="020F0502020204030204" pitchFamily="34" charset="0"/>
                <a:ea typeface="Times New Roman" panose="02020603050405020304" pitchFamily="18" charset="0"/>
              </a:rPr>
              <a:t>Please join me in a moment of reflection to acknowledge the harms and mistakes of the past and to consider how we are and can each, in our own way, try to move forward in a spirit of reconciliation and collaboration.   </a:t>
            </a:r>
            <a:endParaRPr lang="en-CA" sz="1800">
              <a:effectLst/>
              <a:latin typeface="Times New Roman" panose="02020603050405020304" pitchFamily="18" charset="0"/>
              <a:ea typeface="Times New Roman" panose="02020603050405020304" pitchFamily="18" charset="0"/>
            </a:endParaRPr>
          </a:p>
          <a:p>
            <a:pPr marL="0" indent="0">
              <a:buNone/>
            </a:pPr>
            <a:endParaRPr lang="en-CA"/>
          </a:p>
        </p:txBody>
      </p:sp>
      <p:sp>
        <p:nvSpPr>
          <p:cNvPr id="4" name="Slide Number Placeholder 3">
            <a:extLst>
              <a:ext uri="{FF2B5EF4-FFF2-40B4-BE49-F238E27FC236}">
                <a16:creationId xmlns:a16="http://schemas.microsoft.com/office/drawing/2014/main" id="{EA16C662-EBBF-48C0-B8D1-DBDECA4C34B6}"/>
              </a:ext>
            </a:extLst>
          </p:cNvPr>
          <p:cNvSpPr>
            <a:spLocks noGrp="1"/>
          </p:cNvSpPr>
          <p:nvPr>
            <p:ph type="sldNum" sz="quarter" idx="4"/>
          </p:nvPr>
        </p:nvSpPr>
        <p:spPr/>
        <p:txBody>
          <a:bodyPr/>
          <a:lstStyle/>
          <a:p>
            <a:fld id="{2D00DFA4-54D8-426D-8AF1-9A684DA98554}" type="slidenum">
              <a:rPr lang="en-CA" smtClean="0"/>
              <a:pPr/>
              <a:t>3</a:t>
            </a:fld>
            <a:endParaRPr lang="en-CA"/>
          </a:p>
        </p:txBody>
      </p:sp>
    </p:spTree>
    <p:extLst>
      <p:ext uri="{BB962C8B-B14F-4D97-AF65-F5344CB8AC3E}">
        <p14:creationId xmlns:p14="http://schemas.microsoft.com/office/powerpoint/2010/main" val="2713727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228561-A7BC-4CE5-ADAA-B606F4FC2BC7}"/>
              </a:ext>
            </a:extLst>
          </p:cNvPr>
          <p:cNvSpPr>
            <a:spLocks noGrp="1"/>
          </p:cNvSpPr>
          <p:nvPr>
            <p:ph type="title"/>
          </p:nvPr>
        </p:nvSpPr>
        <p:spPr>
          <a:xfrm>
            <a:off x="457200" y="58316"/>
            <a:ext cx="8229600" cy="857250"/>
          </a:xfrm>
        </p:spPr>
        <p:txBody>
          <a:bodyPr/>
          <a:lstStyle/>
          <a:p>
            <a:pPr eaLnBrk="1" hangingPunct="1"/>
            <a:r>
              <a:rPr lang="en-US" altLang="fr-FR">
                <a:solidFill>
                  <a:srgbClr val="003C71"/>
                </a:solidFill>
              </a:rPr>
              <a:t>Outline</a:t>
            </a:r>
            <a:endParaRPr lang="en-CA" altLang="fr-FR">
              <a:solidFill>
                <a:srgbClr val="003C71"/>
              </a:solidFill>
            </a:endParaRPr>
          </a:p>
        </p:txBody>
      </p:sp>
      <p:sp>
        <p:nvSpPr>
          <p:cNvPr id="4" name="Slide Number Placeholder 3">
            <a:extLst>
              <a:ext uri="{FF2B5EF4-FFF2-40B4-BE49-F238E27FC236}">
                <a16:creationId xmlns:a16="http://schemas.microsoft.com/office/drawing/2014/main" id="{7B123933-6E00-4FC9-9B1B-6FA11A4609E6}"/>
              </a:ext>
            </a:extLst>
          </p:cNvPr>
          <p:cNvSpPr>
            <a:spLocks noGrp="1"/>
          </p:cNvSpPr>
          <p:nvPr>
            <p:ph type="sldNum" sz="quarter" idx="4"/>
          </p:nvPr>
        </p:nvSpPr>
        <p:spPr/>
        <p:txBody>
          <a:bodyPr/>
          <a:lstStyle/>
          <a:p>
            <a:fld id="{8AB06EDA-F70B-4242-8EBE-963702F05E7B}" type="slidenum">
              <a:rPr lang="en-CA" smtClean="0"/>
              <a:t>4</a:t>
            </a:fld>
            <a:endParaRPr lang="en-CA"/>
          </a:p>
        </p:txBody>
      </p:sp>
      <p:grpSp>
        <p:nvGrpSpPr>
          <p:cNvPr id="9" name="Group 8">
            <a:extLst>
              <a:ext uri="{FF2B5EF4-FFF2-40B4-BE49-F238E27FC236}">
                <a16:creationId xmlns:a16="http://schemas.microsoft.com/office/drawing/2014/main" id="{93FAEB86-1642-482E-90FB-87940695C525}"/>
              </a:ext>
            </a:extLst>
          </p:cNvPr>
          <p:cNvGrpSpPr/>
          <p:nvPr/>
        </p:nvGrpSpPr>
        <p:grpSpPr>
          <a:xfrm>
            <a:off x="2023144" y="1343225"/>
            <a:ext cx="1121594" cy="1010394"/>
            <a:chOff x="611558" y="1419622"/>
            <a:chExt cx="952922" cy="866378"/>
          </a:xfrm>
          <a:effectLst>
            <a:outerShdw blurRad="63500" sx="102000" sy="102000" algn="ctr" rotWithShape="0">
              <a:prstClr val="black">
                <a:alpha val="40000"/>
              </a:prstClr>
            </a:outerShdw>
          </a:effectLst>
        </p:grpSpPr>
        <p:sp>
          <p:nvSpPr>
            <p:cNvPr id="6" name="Rectangle 5">
              <a:extLst>
                <a:ext uri="{FF2B5EF4-FFF2-40B4-BE49-F238E27FC236}">
                  <a16:creationId xmlns:a16="http://schemas.microsoft.com/office/drawing/2014/main" id="{FEBC3008-7B64-4787-96C4-14FED225F4C6}"/>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8" name="Rectangle 7">
              <a:extLst>
                <a:ext uri="{FF2B5EF4-FFF2-40B4-BE49-F238E27FC236}">
                  <a16:creationId xmlns:a16="http://schemas.microsoft.com/office/drawing/2014/main" id="{4495A4C4-67EB-4785-91BD-88D4E72F578D}"/>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HEI Background</a:t>
              </a:r>
            </a:p>
          </p:txBody>
        </p:sp>
      </p:grpSp>
      <p:grpSp>
        <p:nvGrpSpPr>
          <p:cNvPr id="10" name="Group 9">
            <a:extLst>
              <a:ext uri="{FF2B5EF4-FFF2-40B4-BE49-F238E27FC236}">
                <a16:creationId xmlns:a16="http://schemas.microsoft.com/office/drawing/2014/main" id="{D272C0C1-5260-4106-BCE4-788DB87A10CE}"/>
              </a:ext>
            </a:extLst>
          </p:cNvPr>
          <p:cNvGrpSpPr/>
          <p:nvPr/>
        </p:nvGrpSpPr>
        <p:grpSpPr>
          <a:xfrm>
            <a:off x="3353470" y="1343225"/>
            <a:ext cx="1121594" cy="1010394"/>
            <a:chOff x="611558" y="1419622"/>
            <a:chExt cx="952922" cy="866378"/>
          </a:xfrm>
          <a:effectLst>
            <a:outerShdw blurRad="63500" sx="102000" sy="102000" algn="ctr" rotWithShape="0">
              <a:prstClr val="black">
                <a:alpha val="40000"/>
              </a:prstClr>
            </a:outerShdw>
          </a:effectLst>
        </p:grpSpPr>
        <p:sp>
          <p:nvSpPr>
            <p:cNvPr id="11" name="Rectangle 10">
              <a:extLst>
                <a:ext uri="{FF2B5EF4-FFF2-40B4-BE49-F238E27FC236}">
                  <a16:creationId xmlns:a16="http://schemas.microsoft.com/office/drawing/2014/main" id="{BB3A9AF8-34F9-477F-A4CA-A3FF68C292FB}"/>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12" name="Rectangle 11">
              <a:extLst>
                <a:ext uri="{FF2B5EF4-FFF2-40B4-BE49-F238E27FC236}">
                  <a16:creationId xmlns:a16="http://schemas.microsoft.com/office/drawing/2014/main" id="{A3AEB9CC-D43C-4BC7-8907-92EA76067700}"/>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Accreditation and the CEAB</a:t>
              </a:r>
            </a:p>
          </p:txBody>
        </p:sp>
      </p:grpSp>
      <p:grpSp>
        <p:nvGrpSpPr>
          <p:cNvPr id="13" name="Group 12">
            <a:extLst>
              <a:ext uri="{FF2B5EF4-FFF2-40B4-BE49-F238E27FC236}">
                <a16:creationId xmlns:a16="http://schemas.microsoft.com/office/drawing/2014/main" id="{AE228696-3121-4466-9E01-D557132AB880}"/>
              </a:ext>
            </a:extLst>
          </p:cNvPr>
          <p:cNvGrpSpPr/>
          <p:nvPr/>
        </p:nvGrpSpPr>
        <p:grpSpPr>
          <a:xfrm>
            <a:off x="4683796" y="1343225"/>
            <a:ext cx="1184348" cy="1010393"/>
            <a:chOff x="611558" y="1419622"/>
            <a:chExt cx="952922" cy="866378"/>
          </a:xfrm>
          <a:effectLst>
            <a:outerShdw blurRad="63500" sx="102000" sy="102000" algn="ctr" rotWithShape="0">
              <a:prstClr val="black">
                <a:alpha val="40000"/>
              </a:prstClr>
            </a:outerShdw>
          </a:effectLst>
        </p:grpSpPr>
        <p:sp>
          <p:nvSpPr>
            <p:cNvPr id="14" name="Rectangle 13">
              <a:extLst>
                <a:ext uri="{FF2B5EF4-FFF2-40B4-BE49-F238E27FC236}">
                  <a16:creationId xmlns:a16="http://schemas.microsoft.com/office/drawing/2014/main" id="{AC3861F4-A2DD-4615-9C32-E3D362DAA8C3}"/>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15" name="Rectangle 14">
              <a:extLst>
                <a:ext uri="{FF2B5EF4-FFF2-40B4-BE49-F238E27FC236}">
                  <a16:creationId xmlns:a16="http://schemas.microsoft.com/office/drawing/2014/main" id="{619CC9D1-F84C-430C-B988-38468FF029B1}"/>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Roles and responsibilities</a:t>
              </a:r>
            </a:p>
          </p:txBody>
        </p:sp>
      </p:grpSp>
      <p:grpSp>
        <p:nvGrpSpPr>
          <p:cNvPr id="16" name="Group 15">
            <a:extLst>
              <a:ext uri="{FF2B5EF4-FFF2-40B4-BE49-F238E27FC236}">
                <a16:creationId xmlns:a16="http://schemas.microsoft.com/office/drawing/2014/main" id="{A2ACD848-E799-4AA1-9C3B-F6D23589DDC3}"/>
              </a:ext>
            </a:extLst>
          </p:cNvPr>
          <p:cNvGrpSpPr/>
          <p:nvPr/>
        </p:nvGrpSpPr>
        <p:grpSpPr>
          <a:xfrm>
            <a:off x="4683796" y="2703417"/>
            <a:ext cx="1121594" cy="1010394"/>
            <a:chOff x="611558" y="1419622"/>
            <a:chExt cx="952922" cy="866378"/>
          </a:xfrm>
          <a:effectLst>
            <a:outerShdw blurRad="63500" sx="102000" sy="102000" algn="ctr" rotWithShape="0">
              <a:prstClr val="black">
                <a:alpha val="40000"/>
              </a:prstClr>
            </a:outerShdw>
          </a:effectLst>
        </p:grpSpPr>
        <p:sp>
          <p:nvSpPr>
            <p:cNvPr id="17" name="Rectangle 16">
              <a:extLst>
                <a:ext uri="{FF2B5EF4-FFF2-40B4-BE49-F238E27FC236}">
                  <a16:creationId xmlns:a16="http://schemas.microsoft.com/office/drawing/2014/main" id="{844CAC6F-5A3B-4D2F-892A-FC52CBAC506A}"/>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18" name="Rectangle 17">
              <a:extLst>
                <a:ext uri="{FF2B5EF4-FFF2-40B4-BE49-F238E27FC236}">
                  <a16:creationId xmlns:a16="http://schemas.microsoft.com/office/drawing/2014/main" id="{ADBFCF7F-29EB-4558-9AC7-7669C7133556}"/>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The visit</a:t>
              </a:r>
            </a:p>
          </p:txBody>
        </p:sp>
      </p:grpSp>
      <p:grpSp>
        <p:nvGrpSpPr>
          <p:cNvPr id="19" name="Group 18">
            <a:extLst>
              <a:ext uri="{FF2B5EF4-FFF2-40B4-BE49-F238E27FC236}">
                <a16:creationId xmlns:a16="http://schemas.microsoft.com/office/drawing/2014/main" id="{BD858BD1-2913-4880-A6E9-E9819F2C8E23}"/>
              </a:ext>
            </a:extLst>
          </p:cNvPr>
          <p:cNvGrpSpPr/>
          <p:nvPr/>
        </p:nvGrpSpPr>
        <p:grpSpPr>
          <a:xfrm>
            <a:off x="6076876" y="1343225"/>
            <a:ext cx="1121594" cy="1010394"/>
            <a:chOff x="611558" y="1419622"/>
            <a:chExt cx="952922" cy="866378"/>
          </a:xfrm>
          <a:effectLst>
            <a:outerShdw blurRad="63500" sx="102000" sy="102000" algn="ctr" rotWithShape="0">
              <a:prstClr val="black">
                <a:alpha val="40000"/>
              </a:prstClr>
            </a:outerShdw>
          </a:effectLst>
        </p:grpSpPr>
        <p:sp>
          <p:nvSpPr>
            <p:cNvPr id="20" name="Rectangle 19">
              <a:extLst>
                <a:ext uri="{FF2B5EF4-FFF2-40B4-BE49-F238E27FC236}">
                  <a16:creationId xmlns:a16="http://schemas.microsoft.com/office/drawing/2014/main" id="{9A0E286D-7B45-4136-8B9E-07F1331BC131}"/>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21" name="Rectangle 20">
              <a:extLst>
                <a:ext uri="{FF2B5EF4-FFF2-40B4-BE49-F238E27FC236}">
                  <a16:creationId xmlns:a16="http://schemas.microsoft.com/office/drawing/2014/main" id="{941631AC-800F-4545-8376-EE02BCF7DF71}"/>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Leading up to the visit</a:t>
              </a:r>
            </a:p>
          </p:txBody>
        </p:sp>
      </p:grpSp>
      <p:grpSp>
        <p:nvGrpSpPr>
          <p:cNvPr id="22" name="Group 21">
            <a:extLst>
              <a:ext uri="{FF2B5EF4-FFF2-40B4-BE49-F238E27FC236}">
                <a16:creationId xmlns:a16="http://schemas.microsoft.com/office/drawing/2014/main" id="{B58956CC-8755-4FC3-89F0-565AB424400B}"/>
              </a:ext>
            </a:extLst>
          </p:cNvPr>
          <p:cNvGrpSpPr/>
          <p:nvPr/>
        </p:nvGrpSpPr>
        <p:grpSpPr>
          <a:xfrm>
            <a:off x="2023144" y="2703417"/>
            <a:ext cx="1121594" cy="1010394"/>
            <a:chOff x="611558" y="1419622"/>
            <a:chExt cx="952922" cy="866378"/>
          </a:xfrm>
          <a:effectLst>
            <a:outerShdw blurRad="63500" sx="102000" sy="102000" algn="ctr" rotWithShape="0">
              <a:prstClr val="black">
                <a:alpha val="40000"/>
              </a:prstClr>
            </a:outerShdw>
          </a:effectLst>
        </p:grpSpPr>
        <p:sp>
          <p:nvSpPr>
            <p:cNvPr id="23" name="Rectangle 22">
              <a:extLst>
                <a:ext uri="{FF2B5EF4-FFF2-40B4-BE49-F238E27FC236}">
                  <a16:creationId xmlns:a16="http://schemas.microsoft.com/office/drawing/2014/main" id="{BCCEC947-1DDA-4693-843C-44A56C9E01FA}"/>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24" name="Rectangle 23">
              <a:extLst>
                <a:ext uri="{FF2B5EF4-FFF2-40B4-BE49-F238E27FC236}">
                  <a16:creationId xmlns:a16="http://schemas.microsoft.com/office/drawing/2014/main" id="{5B142F82-253F-4E09-BE0F-E33860025FF6}"/>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The criteria</a:t>
              </a:r>
            </a:p>
          </p:txBody>
        </p:sp>
      </p:grpSp>
      <p:grpSp>
        <p:nvGrpSpPr>
          <p:cNvPr id="25" name="Group 24">
            <a:extLst>
              <a:ext uri="{FF2B5EF4-FFF2-40B4-BE49-F238E27FC236}">
                <a16:creationId xmlns:a16="http://schemas.microsoft.com/office/drawing/2014/main" id="{C9767C73-7400-46A3-B73E-D973836C7383}"/>
              </a:ext>
            </a:extLst>
          </p:cNvPr>
          <p:cNvGrpSpPr/>
          <p:nvPr/>
        </p:nvGrpSpPr>
        <p:grpSpPr>
          <a:xfrm>
            <a:off x="6014121" y="2703417"/>
            <a:ext cx="1121594" cy="1010394"/>
            <a:chOff x="611558" y="1419622"/>
            <a:chExt cx="952922" cy="866378"/>
          </a:xfrm>
          <a:effectLst>
            <a:outerShdw blurRad="63500" sx="102000" sy="102000" algn="ctr" rotWithShape="0">
              <a:prstClr val="black">
                <a:alpha val="40000"/>
              </a:prstClr>
            </a:outerShdw>
          </a:effectLst>
        </p:grpSpPr>
        <p:sp>
          <p:nvSpPr>
            <p:cNvPr id="26" name="Rectangle 25">
              <a:extLst>
                <a:ext uri="{FF2B5EF4-FFF2-40B4-BE49-F238E27FC236}">
                  <a16:creationId xmlns:a16="http://schemas.microsoft.com/office/drawing/2014/main" id="{3EA2C889-6B5F-4572-9B5B-1B068F54BCC1}"/>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27" name="Rectangle 26">
              <a:extLst>
                <a:ext uri="{FF2B5EF4-FFF2-40B4-BE49-F238E27FC236}">
                  <a16:creationId xmlns:a16="http://schemas.microsoft.com/office/drawing/2014/main" id="{FF80EBF2-6F47-4F1E-9B18-CA79F6FBF408}"/>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The report</a:t>
              </a:r>
            </a:p>
          </p:txBody>
        </p:sp>
      </p:grpSp>
      <p:grpSp>
        <p:nvGrpSpPr>
          <p:cNvPr id="28" name="Group 27">
            <a:extLst>
              <a:ext uri="{FF2B5EF4-FFF2-40B4-BE49-F238E27FC236}">
                <a16:creationId xmlns:a16="http://schemas.microsoft.com/office/drawing/2014/main" id="{31323419-E26F-4F45-BFA9-5B67864F55FA}"/>
              </a:ext>
            </a:extLst>
          </p:cNvPr>
          <p:cNvGrpSpPr/>
          <p:nvPr/>
        </p:nvGrpSpPr>
        <p:grpSpPr>
          <a:xfrm>
            <a:off x="3353470" y="2703417"/>
            <a:ext cx="1121594" cy="1010394"/>
            <a:chOff x="611558" y="1419622"/>
            <a:chExt cx="952922" cy="866378"/>
          </a:xfrm>
          <a:effectLst>
            <a:outerShdw blurRad="63500" sx="102000" sy="102000" algn="ctr" rotWithShape="0">
              <a:prstClr val="black">
                <a:alpha val="40000"/>
              </a:prstClr>
            </a:outerShdw>
          </a:effectLst>
        </p:grpSpPr>
        <p:sp>
          <p:nvSpPr>
            <p:cNvPr id="29" name="Rectangle 28">
              <a:extLst>
                <a:ext uri="{FF2B5EF4-FFF2-40B4-BE49-F238E27FC236}">
                  <a16:creationId xmlns:a16="http://schemas.microsoft.com/office/drawing/2014/main" id="{E32BEC2B-99ED-459E-AEA3-B685AFBC0F99}"/>
                </a:ext>
              </a:extLst>
            </p:cNvPr>
            <p:cNvSpPr/>
            <p:nvPr/>
          </p:nvSpPr>
          <p:spPr>
            <a:xfrm>
              <a:off x="611559" y="1419622"/>
              <a:ext cx="952921" cy="866378"/>
            </a:xfrm>
            <a:prstGeom prst="rect">
              <a:avLst/>
            </a:prstGeom>
            <a:solidFill>
              <a:srgbClr val="67823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30" name="Rectangle 29">
              <a:extLst>
                <a:ext uri="{FF2B5EF4-FFF2-40B4-BE49-F238E27FC236}">
                  <a16:creationId xmlns:a16="http://schemas.microsoft.com/office/drawing/2014/main" id="{ADA4C4F5-AF42-47C4-A9A4-525561582199}"/>
                </a:ext>
              </a:extLst>
            </p:cNvPr>
            <p:cNvSpPr/>
            <p:nvPr/>
          </p:nvSpPr>
          <p:spPr>
            <a:xfrm>
              <a:off x="611558" y="1419622"/>
              <a:ext cx="952921"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a:solidFill>
                    <a:schemeClr val="tx1"/>
                  </a:solidFill>
                </a:rPr>
                <a:t>Recent relevant changes</a:t>
              </a:r>
            </a:p>
          </p:txBody>
        </p:sp>
      </p:grpSp>
    </p:spTree>
    <p:extLst>
      <p:ext uri="{BB962C8B-B14F-4D97-AF65-F5344CB8AC3E}">
        <p14:creationId xmlns:p14="http://schemas.microsoft.com/office/powerpoint/2010/main" val="1021482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58316"/>
            <a:ext cx="9144000" cy="857250"/>
          </a:xfrm>
        </p:spPr>
        <p:txBody>
          <a:bodyPr/>
          <a:lstStyle/>
          <a:p>
            <a:pPr eaLnBrk="1" hangingPunct="1"/>
            <a:r>
              <a:rPr lang="en-US" altLang="fr-FR">
                <a:solidFill>
                  <a:srgbClr val="003C71"/>
                </a:solidFill>
              </a:rPr>
              <a:t>Higher Education Institution (HEI) Background</a:t>
            </a:r>
            <a:endParaRPr lang="en-CA" altLang="fr-FR">
              <a:solidFill>
                <a:srgbClr val="003C71"/>
              </a:solidFill>
            </a:endParaRPr>
          </a:p>
        </p:txBody>
      </p:sp>
      <p:sp>
        <p:nvSpPr>
          <p:cNvPr id="5123" name="Content Placeholder 3"/>
          <p:cNvSpPr>
            <a:spLocks noGrp="1"/>
          </p:cNvSpPr>
          <p:nvPr>
            <p:ph idx="1"/>
          </p:nvPr>
        </p:nvSpPr>
        <p:spPr>
          <a:xfrm>
            <a:off x="0" y="1123950"/>
            <a:ext cx="9144000" cy="2628900"/>
          </a:xfrm>
        </p:spPr>
        <p:txBody>
          <a:bodyPr/>
          <a:lstStyle/>
          <a:p>
            <a:pPr>
              <a:lnSpc>
                <a:spcPct val="90000"/>
              </a:lnSpc>
            </a:pPr>
            <a:r>
              <a:rPr lang="en-US" altLang="fr-FR"/>
              <a:t>History and current situation</a:t>
            </a:r>
            <a:endParaRPr lang="en-US" altLang="fr-FR" sz="2400"/>
          </a:p>
          <a:p>
            <a:pPr lvl="2">
              <a:lnSpc>
                <a:spcPct val="90000"/>
              </a:lnSpc>
            </a:pPr>
            <a:r>
              <a:rPr lang="en-US" altLang="fr-FR">
                <a:highlight>
                  <a:srgbClr val="FFFF00"/>
                </a:highlight>
              </a:rPr>
              <a:t>&lt;when HEI opened&gt;</a:t>
            </a:r>
          </a:p>
          <a:p>
            <a:pPr lvl="2">
              <a:lnSpc>
                <a:spcPct val="90000"/>
              </a:lnSpc>
            </a:pPr>
            <a:r>
              <a:rPr lang="en-US" altLang="fr-FR">
                <a:highlight>
                  <a:srgbClr val="FFFF00"/>
                </a:highlight>
              </a:rPr>
              <a:t>&lt;current student complement&gt;</a:t>
            </a:r>
          </a:p>
          <a:p>
            <a:pPr lvl="2">
              <a:lnSpc>
                <a:spcPct val="90000"/>
              </a:lnSpc>
            </a:pPr>
            <a:r>
              <a:rPr lang="en-US" altLang="fr-FR">
                <a:highlight>
                  <a:srgbClr val="FFFF00"/>
                </a:highlight>
              </a:rPr>
              <a:t>&lt;any major contextual factors&gt;</a:t>
            </a:r>
            <a:endParaRPr lang="en-US" altLang="fr-FR" sz="2400">
              <a:highlight>
                <a:srgbClr val="FFFF00"/>
              </a:highlight>
            </a:endParaRPr>
          </a:p>
          <a:p>
            <a:pPr>
              <a:lnSpc>
                <a:spcPct val="90000"/>
              </a:lnSpc>
            </a:pPr>
            <a:r>
              <a:rPr lang="en-US" altLang="fr-FR"/>
              <a:t>Purpose of this visit</a:t>
            </a:r>
            <a:endParaRPr lang="en-US" altLang="fr-FR" sz="3200"/>
          </a:p>
          <a:p>
            <a:pPr lvl="2">
              <a:lnSpc>
                <a:spcPct val="90000"/>
              </a:lnSpc>
            </a:pPr>
            <a:r>
              <a:rPr lang="en-US" altLang="fr-FR">
                <a:highlight>
                  <a:srgbClr val="FFFF00"/>
                </a:highlight>
              </a:rPr>
              <a:t>&lt;list programs being visited&gt;</a:t>
            </a:r>
          </a:p>
          <a:p>
            <a:pPr lvl="2">
              <a:lnSpc>
                <a:spcPct val="90000"/>
              </a:lnSpc>
            </a:pPr>
            <a:r>
              <a:rPr lang="en-US" altLang="fr-FR">
                <a:highlight>
                  <a:srgbClr val="FFFF00"/>
                </a:highlight>
              </a:rPr>
              <a:t>&lt;indicate when these programs were most recently visited and what the CEAB decisions was&gt;</a:t>
            </a:r>
          </a:p>
          <a:p>
            <a:endParaRPr lang="en-CA" altLang="fr-FR"/>
          </a:p>
        </p:txBody>
      </p:sp>
      <p:sp>
        <p:nvSpPr>
          <p:cNvPr id="4" name="Slide Number Placeholder 3">
            <a:extLst>
              <a:ext uri="{FF2B5EF4-FFF2-40B4-BE49-F238E27FC236}">
                <a16:creationId xmlns:a16="http://schemas.microsoft.com/office/drawing/2014/main" id="{B61C2694-897D-4598-B07B-F4EA701E49C3}"/>
              </a:ext>
            </a:extLst>
          </p:cNvPr>
          <p:cNvSpPr>
            <a:spLocks noGrp="1"/>
          </p:cNvSpPr>
          <p:nvPr>
            <p:ph type="sldNum" sz="quarter" idx="4"/>
          </p:nvPr>
        </p:nvSpPr>
        <p:spPr/>
        <p:txBody>
          <a:bodyPr/>
          <a:lstStyle/>
          <a:p>
            <a:fld id="{60B3A1D3-0DC2-496F-9F3B-B32DF43D171D}" type="slidenum">
              <a:rPr lang="en-CA" smtClean="0"/>
              <a:t>5</a:t>
            </a:fld>
            <a:endParaRPr lang="en-CA"/>
          </a:p>
        </p:txBody>
      </p:sp>
    </p:spTree>
    <p:extLst>
      <p:ext uri="{BB962C8B-B14F-4D97-AF65-F5344CB8AC3E}">
        <p14:creationId xmlns:p14="http://schemas.microsoft.com/office/powerpoint/2010/main" val="1872949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8D28-CBCC-403C-9588-6B2F4328B26D}"/>
              </a:ext>
            </a:extLst>
          </p:cNvPr>
          <p:cNvSpPr>
            <a:spLocks noGrp="1"/>
          </p:cNvSpPr>
          <p:nvPr>
            <p:ph type="title"/>
          </p:nvPr>
        </p:nvSpPr>
        <p:spPr>
          <a:xfrm>
            <a:off x="628650" y="184944"/>
            <a:ext cx="7886700" cy="994172"/>
          </a:xfrm>
        </p:spPr>
        <p:txBody>
          <a:bodyPr/>
          <a:lstStyle/>
          <a:p>
            <a:r>
              <a:rPr lang="en-CA"/>
              <a:t>2026-2027 Visit Cycle</a:t>
            </a:r>
          </a:p>
        </p:txBody>
      </p:sp>
      <p:sp>
        <p:nvSpPr>
          <p:cNvPr id="3" name="Content Placeholder 2">
            <a:extLst>
              <a:ext uri="{FF2B5EF4-FFF2-40B4-BE49-F238E27FC236}">
                <a16:creationId xmlns:a16="http://schemas.microsoft.com/office/drawing/2014/main" id="{D17C63F2-CEFA-42E4-A708-AE30F5A1F674}"/>
              </a:ext>
            </a:extLst>
          </p:cNvPr>
          <p:cNvSpPr>
            <a:spLocks noGrp="1"/>
          </p:cNvSpPr>
          <p:nvPr>
            <p:ph idx="1"/>
          </p:nvPr>
        </p:nvSpPr>
        <p:spPr>
          <a:xfrm>
            <a:off x="628650" y="939996"/>
            <a:ext cx="7886700" cy="3271785"/>
          </a:xfrm>
        </p:spPr>
        <p:txBody>
          <a:bodyPr>
            <a:noAutofit/>
          </a:bodyPr>
          <a:lstStyle/>
          <a:p>
            <a:r>
              <a:rPr lang="en-CA" sz="2000"/>
              <a:t>The following visit materials will be made available in an electronic format 8 weeks before the visit start date, via Tandem:</a:t>
            </a:r>
          </a:p>
          <a:p>
            <a:pPr marL="1314450" lvl="3" indent="-457200">
              <a:buFont typeface="+mj-lt"/>
              <a:buAutoNum type="alphaUcPeriod"/>
            </a:pPr>
            <a:r>
              <a:rPr lang="en-CA" b="1"/>
              <a:t>Program operational information </a:t>
            </a:r>
            <a:r>
              <a:rPr lang="en-CA"/>
              <a:t>(information provided in the Questionnaire and associated documents before the visit) </a:t>
            </a:r>
          </a:p>
          <a:p>
            <a:pPr marL="1314450" lvl="3" indent="-457200">
              <a:buFont typeface="+mj-lt"/>
              <a:buAutoNum type="alphaUcPeriod"/>
            </a:pPr>
            <a:r>
              <a:rPr lang="en-CA" b="1"/>
              <a:t>GA/CI Detailed Explanation </a:t>
            </a:r>
            <a:r>
              <a:rPr lang="en-CA"/>
              <a:t>(information may be given at a presentation to all visiting team members or at other meetings during the visit) </a:t>
            </a:r>
          </a:p>
          <a:p>
            <a:pPr marL="1314450" lvl="3" indent="-457200">
              <a:buFont typeface="+mj-lt"/>
              <a:buAutoNum type="alphaUcPeriod"/>
            </a:pPr>
            <a:r>
              <a:rPr lang="en-CA" b="1"/>
              <a:t>​Detailed syllabi</a:t>
            </a:r>
          </a:p>
          <a:p>
            <a:pPr marL="1314450" lvl="3" indent="-457200">
              <a:buFont typeface="+mj-lt"/>
              <a:buAutoNum type="alphaUcPeriod"/>
            </a:pPr>
            <a:r>
              <a:rPr lang="en-CA" b="1"/>
              <a:t>Documentation of assigned work and assessment</a:t>
            </a:r>
          </a:p>
          <a:p>
            <a:pPr marL="1314450" lvl="3" indent="-457200">
              <a:buFont typeface="+mj-lt"/>
              <a:buAutoNum type="alphaUcPeriod"/>
            </a:pPr>
            <a:r>
              <a:rPr lang="en-CA" b="1"/>
              <a:t>Evaluated student work</a:t>
            </a:r>
          </a:p>
          <a:p>
            <a:pPr marL="1314450" lvl="3" indent="-457200">
              <a:buFont typeface="+mj-lt"/>
              <a:buAutoNum type="alphaUcPeriod"/>
            </a:pPr>
            <a:r>
              <a:rPr lang="en-CA" b="1"/>
              <a:t>Evidence of a culture of safety</a:t>
            </a:r>
            <a:r>
              <a:rPr lang="en-CA"/>
              <a:t> (normally observed on-site)</a:t>
            </a:r>
          </a:p>
          <a:p>
            <a:pPr marL="0" indent="0">
              <a:buNone/>
            </a:pPr>
            <a:endParaRPr lang="en-CA"/>
          </a:p>
        </p:txBody>
      </p:sp>
      <p:sp>
        <p:nvSpPr>
          <p:cNvPr id="4" name="Slide Number Placeholder 3">
            <a:extLst>
              <a:ext uri="{FF2B5EF4-FFF2-40B4-BE49-F238E27FC236}">
                <a16:creationId xmlns:a16="http://schemas.microsoft.com/office/drawing/2014/main" id="{ABF65A37-0419-4195-86FD-2F52BAB8D418}"/>
              </a:ext>
            </a:extLst>
          </p:cNvPr>
          <p:cNvSpPr>
            <a:spLocks noGrp="1"/>
          </p:cNvSpPr>
          <p:nvPr>
            <p:ph type="sldNum" sz="quarter" idx="4"/>
          </p:nvPr>
        </p:nvSpPr>
        <p:spPr/>
        <p:txBody>
          <a:bodyPr/>
          <a:lstStyle/>
          <a:p>
            <a:fld id="{2D00DFA4-54D8-426D-8AF1-9A684DA98554}" type="slidenum">
              <a:rPr lang="en-CA" smtClean="0"/>
              <a:pPr/>
              <a:t>6</a:t>
            </a:fld>
            <a:endParaRPr lang="en-CA"/>
          </a:p>
        </p:txBody>
      </p:sp>
    </p:spTree>
    <p:extLst>
      <p:ext uri="{BB962C8B-B14F-4D97-AF65-F5344CB8AC3E}">
        <p14:creationId xmlns:p14="http://schemas.microsoft.com/office/powerpoint/2010/main" val="507486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1AD8D-C71B-FA28-21ED-3A4EC5E2E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8A121C-4721-597B-3C06-97270D295D88}"/>
              </a:ext>
            </a:extLst>
          </p:cNvPr>
          <p:cNvSpPr>
            <a:spLocks noGrp="1"/>
          </p:cNvSpPr>
          <p:nvPr>
            <p:ph type="title"/>
          </p:nvPr>
        </p:nvSpPr>
        <p:spPr>
          <a:xfrm>
            <a:off x="628650" y="184944"/>
            <a:ext cx="7886700" cy="994172"/>
          </a:xfrm>
        </p:spPr>
        <p:txBody>
          <a:bodyPr/>
          <a:lstStyle/>
          <a:p>
            <a:r>
              <a:rPr lang="en-CA"/>
              <a:t>2026-2027 Visit Cycle</a:t>
            </a:r>
          </a:p>
        </p:txBody>
      </p:sp>
      <p:sp>
        <p:nvSpPr>
          <p:cNvPr id="3" name="Content Placeholder 2">
            <a:extLst>
              <a:ext uri="{FF2B5EF4-FFF2-40B4-BE49-F238E27FC236}">
                <a16:creationId xmlns:a16="http://schemas.microsoft.com/office/drawing/2014/main" id="{C31A17EA-6B95-9E2D-7ABB-0D9B16A7BF7B}"/>
              </a:ext>
            </a:extLst>
          </p:cNvPr>
          <p:cNvSpPr>
            <a:spLocks noGrp="1"/>
          </p:cNvSpPr>
          <p:nvPr>
            <p:ph idx="1"/>
          </p:nvPr>
        </p:nvSpPr>
        <p:spPr>
          <a:xfrm>
            <a:off x="628650" y="939996"/>
            <a:ext cx="7886700" cy="3271785"/>
          </a:xfrm>
        </p:spPr>
        <p:txBody>
          <a:bodyPr>
            <a:noAutofit/>
          </a:bodyPr>
          <a:lstStyle/>
          <a:p>
            <a:r>
              <a:rPr lang="en-CA"/>
              <a:t>Planning for logistics</a:t>
            </a:r>
          </a:p>
          <a:p>
            <a:pPr lvl="1"/>
            <a:r>
              <a:rPr lang="en-CA" sz="2000"/>
              <a:t>Travels should be booked ASAP. Visitors are in charge of booking their travels. That expense may be claimed before the visit starts.</a:t>
            </a:r>
          </a:p>
          <a:p>
            <a:pPr lvl="1"/>
            <a:r>
              <a:rPr lang="en-CA" sz="2000"/>
              <a:t>CEAB Secretariat will book the team’s hotel rooms.</a:t>
            </a:r>
          </a:p>
          <a:p>
            <a:pPr marL="342900" lvl="1">
              <a:spcBef>
                <a:spcPts val="750"/>
              </a:spcBef>
              <a:buSzPct val="110000"/>
              <a:buFont typeface="Calibri" panose="020F0502020204030204" pitchFamily="34" charset="0"/>
              <a:buChar char="•"/>
            </a:pPr>
            <a:r>
              <a:rPr lang="en-CA" sz="2400"/>
              <a:t>The expense and reimbursement policy covers:</a:t>
            </a:r>
          </a:p>
          <a:p>
            <a:pPr lvl="1">
              <a:buSzPct val="110000"/>
            </a:pPr>
            <a:r>
              <a:rPr lang="en-CA" sz="2000" b="1"/>
              <a:t>By Air</a:t>
            </a:r>
            <a:r>
              <a:rPr lang="en-CA" sz="2000"/>
              <a:t>: the lowest economy fare that allows for one checked baggage.</a:t>
            </a:r>
          </a:p>
          <a:p>
            <a:pPr lvl="1">
              <a:buSzPct val="110000"/>
            </a:pPr>
            <a:r>
              <a:rPr lang="en-CA" sz="2000" b="1"/>
              <a:t>By Rail</a:t>
            </a:r>
            <a:r>
              <a:rPr lang="en-CA" sz="2000"/>
              <a:t>: Business class with Via Rail.</a:t>
            </a:r>
          </a:p>
        </p:txBody>
      </p:sp>
      <p:sp>
        <p:nvSpPr>
          <p:cNvPr id="4" name="Slide Number Placeholder 3">
            <a:extLst>
              <a:ext uri="{FF2B5EF4-FFF2-40B4-BE49-F238E27FC236}">
                <a16:creationId xmlns:a16="http://schemas.microsoft.com/office/drawing/2014/main" id="{446141C1-D9BB-F659-B33F-9D6A0A333926}"/>
              </a:ext>
            </a:extLst>
          </p:cNvPr>
          <p:cNvSpPr>
            <a:spLocks noGrp="1"/>
          </p:cNvSpPr>
          <p:nvPr>
            <p:ph type="sldNum" sz="quarter" idx="4"/>
          </p:nvPr>
        </p:nvSpPr>
        <p:spPr/>
        <p:txBody>
          <a:bodyPr/>
          <a:lstStyle/>
          <a:p>
            <a:fld id="{2D00DFA4-54D8-426D-8AF1-9A684DA98554}" type="slidenum">
              <a:rPr lang="en-CA" smtClean="0"/>
              <a:pPr/>
              <a:t>7</a:t>
            </a:fld>
            <a:endParaRPr lang="en-CA"/>
          </a:p>
        </p:txBody>
      </p:sp>
    </p:spTree>
    <p:extLst>
      <p:ext uri="{BB962C8B-B14F-4D97-AF65-F5344CB8AC3E}">
        <p14:creationId xmlns:p14="http://schemas.microsoft.com/office/powerpoint/2010/main" val="62652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nvPr>
        </p:nvSpPr>
        <p:spPr>
          <a:xfrm>
            <a:off x="722313" y="2021582"/>
            <a:ext cx="7772400" cy="838200"/>
          </a:xfrm>
        </p:spPr>
        <p:txBody>
          <a:bodyPr/>
          <a:lstStyle/>
          <a:p>
            <a:r>
              <a:rPr lang="en-CA"/>
              <a:t>Accreditation and the CEAB</a:t>
            </a:r>
          </a:p>
        </p:txBody>
      </p:sp>
      <p:sp>
        <p:nvSpPr>
          <p:cNvPr id="5" name="Slide Number Placeholder 4">
            <a:extLst>
              <a:ext uri="{FF2B5EF4-FFF2-40B4-BE49-F238E27FC236}">
                <a16:creationId xmlns:a16="http://schemas.microsoft.com/office/drawing/2014/main" id="{46CA3ECC-87DF-4D2A-9602-25D5C9CF4809}"/>
              </a:ext>
            </a:extLst>
          </p:cNvPr>
          <p:cNvSpPr>
            <a:spLocks noGrp="1"/>
          </p:cNvSpPr>
          <p:nvPr>
            <p:ph type="sldNum" sz="quarter" idx="4"/>
          </p:nvPr>
        </p:nvSpPr>
        <p:spPr/>
        <p:txBody>
          <a:bodyPr/>
          <a:lstStyle/>
          <a:p>
            <a:r>
              <a:rPr lang="en-CA">
                <a:cs typeface="Calibri"/>
              </a:rPr>
              <a:t>6</a:t>
            </a:r>
            <a:endParaRPr lang="en-CA"/>
          </a:p>
        </p:txBody>
      </p:sp>
    </p:spTree>
    <p:extLst>
      <p:ext uri="{BB962C8B-B14F-4D97-AF65-F5344CB8AC3E}">
        <p14:creationId xmlns:p14="http://schemas.microsoft.com/office/powerpoint/2010/main" val="3590924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nvPr>
        </p:nvSpPr>
        <p:spPr>
          <a:xfrm>
            <a:off x="457200" y="51470"/>
            <a:ext cx="8229600" cy="857250"/>
          </a:xfrm>
        </p:spPr>
        <p:txBody>
          <a:bodyPr/>
          <a:lstStyle/>
          <a:p>
            <a:r>
              <a:rPr lang="en-CA">
                <a:solidFill>
                  <a:srgbClr val="003C71"/>
                </a:solidFill>
              </a:rPr>
              <a:t>The Accreditation Board</a:t>
            </a:r>
          </a:p>
        </p:txBody>
      </p:sp>
      <p:sp>
        <p:nvSpPr>
          <p:cNvPr id="5" name="Content Placeholder 2">
            <a:extLst>
              <a:ext uri="{FF2B5EF4-FFF2-40B4-BE49-F238E27FC236}">
                <a16:creationId xmlns:a16="http://schemas.microsoft.com/office/drawing/2014/main" id="{BB307C08-8415-4274-9595-EC01A676BD4F}"/>
              </a:ext>
            </a:extLst>
          </p:cNvPr>
          <p:cNvSpPr>
            <a:spLocks noGrp="1"/>
          </p:cNvSpPr>
          <p:nvPr>
            <p:ph idx="1"/>
          </p:nvPr>
        </p:nvSpPr>
        <p:spPr>
          <a:xfrm>
            <a:off x="457200" y="1210224"/>
            <a:ext cx="4038600" cy="3305742"/>
          </a:xfrm>
        </p:spPr>
        <p:txBody>
          <a:bodyPr>
            <a:noAutofit/>
          </a:bodyPr>
          <a:lstStyle/>
          <a:p>
            <a:pPr marL="0" indent="0" algn="ctr">
              <a:spcBef>
                <a:spcPts val="0"/>
              </a:spcBef>
              <a:buNone/>
            </a:pPr>
            <a:r>
              <a:rPr lang="en-US" altLang="en-US" sz="2000"/>
              <a:t>Established in</a:t>
            </a:r>
          </a:p>
          <a:p>
            <a:pPr marL="0" indent="0" algn="ctr">
              <a:spcBef>
                <a:spcPts val="1200"/>
              </a:spcBef>
              <a:spcAft>
                <a:spcPts val="1200"/>
              </a:spcAft>
              <a:buNone/>
            </a:pPr>
            <a:r>
              <a:rPr lang="en-US" altLang="en-US">
                <a:solidFill>
                  <a:srgbClr val="653165"/>
                </a:solidFill>
                <a:latin typeface="Arial Black" panose="020B0A04020102020204" pitchFamily="34" charset="0"/>
              </a:rPr>
              <a:t>1965</a:t>
            </a:r>
            <a:endParaRPr lang="en-US" altLang="en-US" sz="1600"/>
          </a:p>
          <a:p>
            <a:pPr>
              <a:spcBef>
                <a:spcPts val="0"/>
              </a:spcBef>
            </a:pPr>
            <a:r>
              <a:rPr lang="en-US" altLang="en-US" sz="1600"/>
              <a:t>Accredits undergraduate engineering educational programs</a:t>
            </a:r>
            <a:endParaRPr lang="en-CA" sz="1600"/>
          </a:p>
        </p:txBody>
      </p:sp>
      <p:sp>
        <p:nvSpPr>
          <p:cNvPr id="7" name="Slide Number Placeholder 6">
            <a:extLst>
              <a:ext uri="{FF2B5EF4-FFF2-40B4-BE49-F238E27FC236}">
                <a16:creationId xmlns:a16="http://schemas.microsoft.com/office/drawing/2014/main" id="{39ADCD74-D683-409D-B8A5-C3778997AA46}"/>
              </a:ext>
            </a:extLst>
          </p:cNvPr>
          <p:cNvSpPr>
            <a:spLocks noGrp="1"/>
          </p:cNvSpPr>
          <p:nvPr>
            <p:ph type="sldNum" sz="quarter" idx="4"/>
          </p:nvPr>
        </p:nvSpPr>
        <p:spPr/>
        <p:txBody>
          <a:bodyPr/>
          <a:lstStyle/>
          <a:p>
            <a:fld id="{8AC7805A-2895-4897-9C97-36F2D39D4ABB}" type="slidenum">
              <a:rPr lang="en-CA" smtClean="0"/>
              <a:t>9</a:t>
            </a:fld>
            <a:endParaRPr lang="en-CA"/>
          </a:p>
        </p:txBody>
      </p:sp>
      <p:sp>
        <p:nvSpPr>
          <p:cNvPr id="6" name="Content Placeholder 13">
            <a:extLst>
              <a:ext uri="{FF2B5EF4-FFF2-40B4-BE49-F238E27FC236}">
                <a16:creationId xmlns:a16="http://schemas.microsoft.com/office/drawing/2014/main" id="{7019D108-6D5C-49B7-9807-390C7363FE82}"/>
              </a:ext>
            </a:extLst>
          </p:cNvPr>
          <p:cNvSpPr txBox="1">
            <a:spLocks/>
          </p:cNvSpPr>
          <p:nvPr/>
        </p:nvSpPr>
        <p:spPr>
          <a:xfrm>
            <a:off x="4648200" y="1210224"/>
            <a:ext cx="4038600" cy="3305742"/>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altLang="en-US" sz="2000"/>
              <a:t>Volunteer members are</a:t>
            </a:r>
          </a:p>
          <a:p>
            <a:pPr marL="0" indent="0" algn="ctr">
              <a:spcBef>
                <a:spcPts val="1200"/>
              </a:spcBef>
              <a:spcAft>
                <a:spcPts val="1200"/>
              </a:spcAft>
              <a:buFont typeface="Arial" panose="020B0604020202020204" pitchFamily="34" charset="0"/>
              <a:buNone/>
            </a:pPr>
            <a:r>
              <a:rPr lang="en-US" altLang="en-US">
                <a:solidFill>
                  <a:srgbClr val="653165"/>
                </a:solidFill>
                <a:latin typeface="Arial Black" panose="020B0A04020102020204" pitchFamily="34" charset="0"/>
              </a:rPr>
              <a:t>21 P.Eng./</a:t>
            </a:r>
            <a:r>
              <a:rPr lang="en-US" altLang="en-US" err="1">
                <a:solidFill>
                  <a:srgbClr val="653165"/>
                </a:solidFill>
                <a:latin typeface="Arial Black" panose="020B0A04020102020204" pitchFamily="34" charset="0"/>
              </a:rPr>
              <a:t>ing</a:t>
            </a:r>
            <a:r>
              <a:rPr lang="en-US" altLang="en-US">
                <a:solidFill>
                  <a:srgbClr val="653165"/>
                </a:solidFill>
                <a:latin typeface="Arial Black" panose="020B0A04020102020204" pitchFamily="34" charset="0"/>
              </a:rPr>
              <a:t>. </a:t>
            </a:r>
            <a:endParaRPr lang="en-US" altLang="en-US" sz="1600"/>
          </a:p>
          <a:p>
            <a:pPr marL="274320" indent="-274320">
              <a:spcBef>
                <a:spcPts val="0"/>
              </a:spcBef>
            </a:pPr>
            <a:r>
              <a:rPr lang="en-US" altLang="en-US" sz="1600"/>
              <a:t>Deans, former deans, senior faculty members, and industry representatives</a:t>
            </a:r>
          </a:p>
          <a:p>
            <a:pPr marL="274320" indent="-274320">
              <a:spcBef>
                <a:spcPts val="0"/>
              </a:spcBef>
            </a:pPr>
            <a:r>
              <a:rPr lang="en-US" altLang="en-US" sz="1600"/>
              <a:t>Most members from academia have also worked in industry</a:t>
            </a:r>
          </a:p>
          <a:p>
            <a:pPr marL="274320" indent="-274320">
              <a:spcBef>
                <a:spcPts val="0"/>
              </a:spcBef>
            </a:pPr>
            <a:r>
              <a:rPr lang="en-US" altLang="en-US" sz="1600"/>
              <a:t>Composition aims to include 30% female-identifying members, and at least 30% are bilingual</a:t>
            </a:r>
          </a:p>
          <a:p>
            <a:endParaRPr lang="en-CA"/>
          </a:p>
        </p:txBody>
      </p:sp>
    </p:spTree>
    <p:extLst>
      <p:ext uri="{BB962C8B-B14F-4D97-AF65-F5344CB8AC3E}">
        <p14:creationId xmlns:p14="http://schemas.microsoft.com/office/powerpoint/2010/main" val="529962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nvPr>
        </p:nvSpPr>
        <p:spPr>
          <a:xfrm>
            <a:off x="457200" y="128048"/>
            <a:ext cx="8229600" cy="857250"/>
          </a:xfrm>
        </p:spPr>
        <p:txBody>
          <a:bodyPr/>
          <a:lstStyle/>
          <a:p>
            <a:r>
              <a:rPr lang="en-CA">
                <a:solidFill>
                  <a:srgbClr val="003C71"/>
                </a:solidFill>
              </a:rPr>
              <a:t>Goals of the Accreditation Board</a:t>
            </a:r>
          </a:p>
        </p:txBody>
      </p:sp>
      <p:sp>
        <p:nvSpPr>
          <p:cNvPr id="7" name="Content Placeholder 2">
            <a:extLst>
              <a:ext uri="{FF2B5EF4-FFF2-40B4-BE49-F238E27FC236}">
                <a16:creationId xmlns:a16="http://schemas.microsoft.com/office/drawing/2014/main" id="{3B9F6CD8-3C62-4D58-9026-F37FC4E92B0E}"/>
              </a:ext>
            </a:extLst>
          </p:cNvPr>
          <p:cNvSpPr>
            <a:spLocks noGrp="1"/>
          </p:cNvSpPr>
          <p:nvPr>
            <p:ph idx="1"/>
          </p:nvPr>
        </p:nvSpPr>
        <p:spPr>
          <a:xfrm>
            <a:off x="1275420" y="1489921"/>
            <a:ext cx="6593160" cy="3277343"/>
          </a:xfrm>
        </p:spPr>
        <p:txBody>
          <a:bodyPr vert="horz" lIns="91440" tIns="45720" rIns="91440" bIns="45720" rtlCol="0" anchor="t">
            <a:normAutofit/>
          </a:bodyPr>
          <a:lstStyle/>
          <a:p>
            <a:pPr marL="0" indent="0">
              <a:buNone/>
            </a:pPr>
            <a:r>
              <a:rPr lang="en-US" sz="2000"/>
              <a:t>Ensure that engineering programs in Canadian institutions meet minimum educational standards for professional licensure.</a:t>
            </a:r>
          </a:p>
          <a:p>
            <a:pPr marL="0" indent="0">
              <a:buNone/>
            </a:pPr>
            <a:endParaRPr lang="en-US" sz="1200"/>
          </a:p>
          <a:p>
            <a:pPr marL="0" indent="0">
              <a:buNone/>
            </a:pPr>
            <a:r>
              <a:rPr lang="en-US" sz="2000"/>
              <a:t>Ensure continuous improvement of engineering education.</a:t>
            </a:r>
          </a:p>
          <a:p>
            <a:pPr marL="0" indent="0">
              <a:buNone/>
            </a:pPr>
            <a:endParaRPr lang="en-US" sz="1200"/>
          </a:p>
          <a:p>
            <a:pPr marL="0" indent="0">
              <a:buNone/>
            </a:pPr>
            <a:r>
              <a:rPr lang="en-US" sz="2000"/>
              <a:t>Provide advice on international engineering education and accreditation.</a:t>
            </a:r>
            <a:endParaRPr lang="en-US" sz="2000">
              <a:cs typeface="Arial"/>
            </a:endParaRPr>
          </a:p>
        </p:txBody>
      </p:sp>
      <p:pic>
        <p:nvPicPr>
          <p:cNvPr id="8" name="Graphic 7" descr="Bullseye">
            <a:extLst>
              <a:ext uri="{FF2B5EF4-FFF2-40B4-BE49-F238E27FC236}">
                <a16:creationId xmlns:a16="http://schemas.microsoft.com/office/drawing/2014/main" id="{C7EFB9BF-39D6-4952-88E2-50ABF1FC10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431" y="1553443"/>
            <a:ext cx="526981" cy="526981"/>
          </a:xfrm>
          <a:prstGeom prst="rect">
            <a:avLst/>
          </a:prstGeom>
          <a:effectLst>
            <a:outerShdw blurRad="50800" dist="38100" dir="2700000" algn="tl" rotWithShape="0">
              <a:prstClr val="black">
                <a:alpha val="40000"/>
              </a:prstClr>
            </a:outerShdw>
          </a:effectLst>
        </p:spPr>
      </p:pic>
      <p:pic>
        <p:nvPicPr>
          <p:cNvPr id="9" name="Graphic 8" descr="Bullseye">
            <a:extLst>
              <a:ext uri="{FF2B5EF4-FFF2-40B4-BE49-F238E27FC236}">
                <a16:creationId xmlns:a16="http://schemas.microsoft.com/office/drawing/2014/main" id="{1103B20E-91A5-4279-9EFB-15DE63CC9D1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431" y="2865101"/>
            <a:ext cx="526981" cy="526981"/>
          </a:xfrm>
          <a:prstGeom prst="rect">
            <a:avLst/>
          </a:prstGeom>
          <a:effectLst>
            <a:outerShdw blurRad="50800" dist="38100" dir="2700000" algn="tl" rotWithShape="0">
              <a:prstClr val="black">
                <a:alpha val="40000"/>
              </a:prstClr>
            </a:outerShdw>
          </a:effectLst>
        </p:spPr>
      </p:pic>
      <p:pic>
        <p:nvPicPr>
          <p:cNvPr id="10" name="Graphic 9" descr="Bullseye">
            <a:extLst>
              <a:ext uri="{FF2B5EF4-FFF2-40B4-BE49-F238E27FC236}">
                <a16:creationId xmlns:a16="http://schemas.microsoft.com/office/drawing/2014/main" id="{7BA8277E-6162-4D58-895B-E0AD8657CE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431" y="3856287"/>
            <a:ext cx="526981" cy="526981"/>
          </a:xfrm>
          <a:prstGeom prst="rect">
            <a:avLst/>
          </a:prstGeo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3EFFBA40-D327-497E-86A7-65F3F5C4A881}"/>
              </a:ext>
            </a:extLst>
          </p:cNvPr>
          <p:cNvSpPr>
            <a:spLocks noGrp="1"/>
          </p:cNvSpPr>
          <p:nvPr>
            <p:ph type="sldNum" sz="quarter" idx="4"/>
          </p:nvPr>
        </p:nvSpPr>
        <p:spPr>
          <a:xfrm>
            <a:off x="6553200" y="4767264"/>
            <a:ext cx="2133600" cy="273844"/>
          </a:xfrm>
        </p:spPr>
        <p:txBody>
          <a:bodyPr/>
          <a:lstStyle/>
          <a:p>
            <a:fld id="{EAEC3DB8-8F3C-4609-87A9-EE6F71DE89AA}" type="slidenum">
              <a:rPr lang="en-CA" smtClean="0"/>
              <a:t>10</a:t>
            </a:fld>
            <a:endParaRPr lang="en-CA"/>
          </a:p>
        </p:txBody>
      </p:sp>
    </p:spTree>
    <p:extLst>
      <p:ext uri="{BB962C8B-B14F-4D97-AF65-F5344CB8AC3E}">
        <p14:creationId xmlns:p14="http://schemas.microsoft.com/office/powerpoint/2010/main" val="291098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9909-E466-4171-95E2-072C6545FB49}"/>
              </a:ext>
            </a:extLst>
          </p:cNvPr>
          <p:cNvSpPr>
            <a:spLocks noGrp="1"/>
          </p:cNvSpPr>
          <p:nvPr>
            <p:ph type="title"/>
          </p:nvPr>
        </p:nvSpPr>
        <p:spPr>
          <a:xfrm>
            <a:off x="457200" y="51470"/>
            <a:ext cx="8229600" cy="857250"/>
          </a:xfrm>
        </p:spPr>
        <p:txBody>
          <a:bodyPr/>
          <a:lstStyle/>
          <a:p>
            <a:r>
              <a:rPr lang="en-CA">
                <a:solidFill>
                  <a:srgbClr val="003C71"/>
                </a:solidFill>
              </a:rPr>
              <a:t>What does the Accreditation Board do?</a:t>
            </a:r>
          </a:p>
        </p:txBody>
      </p:sp>
      <p:sp>
        <p:nvSpPr>
          <p:cNvPr id="5" name="Slide Number Placeholder 4">
            <a:extLst>
              <a:ext uri="{FF2B5EF4-FFF2-40B4-BE49-F238E27FC236}">
                <a16:creationId xmlns:a16="http://schemas.microsoft.com/office/drawing/2014/main" id="{C6EC2779-9E85-46EE-AF5E-DA2B606E8289}"/>
              </a:ext>
            </a:extLst>
          </p:cNvPr>
          <p:cNvSpPr>
            <a:spLocks noGrp="1"/>
          </p:cNvSpPr>
          <p:nvPr>
            <p:ph type="sldNum" sz="quarter" idx="4"/>
          </p:nvPr>
        </p:nvSpPr>
        <p:spPr/>
        <p:txBody>
          <a:bodyPr/>
          <a:lstStyle/>
          <a:p>
            <a:fld id="{E302F59B-0BD3-41A1-B162-A2719253D228}" type="slidenum">
              <a:rPr lang="en-CA" smtClean="0"/>
              <a:t>11</a:t>
            </a:fld>
            <a:endParaRPr lang="en-CA"/>
          </a:p>
        </p:txBody>
      </p:sp>
      <p:pic>
        <p:nvPicPr>
          <p:cNvPr id="13" name="Graphic 12" descr="Users">
            <a:extLst>
              <a:ext uri="{FF2B5EF4-FFF2-40B4-BE49-F238E27FC236}">
                <a16:creationId xmlns:a16="http://schemas.microsoft.com/office/drawing/2014/main" id="{BCF781A5-2047-4CB4-985E-291118C8B5E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3804" y="1325910"/>
            <a:ext cx="1944216" cy="1944216"/>
          </a:xfrm>
          <a:prstGeom prst="rect">
            <a:avLst/>
          </a:prstGeom>
        </p:spPr>
      </p:pic>
      <p:pic>
        <p:nvPicPr>
          <p:cNvPr id="14" name="Graphic 13" descr="Magnifying glass">
            <a:extLst>
              <a:ext uri="{FF2B5EF4-FFF2-40B4-BE49-F238E27FC236}">
                <a16:creationId xmlns:a16="http://schemas.microsoft.com/office/drawing/2014/main" id="{C793DEF2-B655-40D5-A991-A32C24CEE10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684237">
            <a:off x="2756950" y="1590753"/>
            <a:ext cx="914400" cy="914400"/>
          </a:xfrm>
          <a:prstGeom prst="rect">
            <a:avLst/>
          </a:prstGeom>
        </p:spPr>
      </p:pic>
      <p:sp>
        <p:nvSpPr>
          <p:cNvPr id="15" name="Arrow: Right 14">
            <a:extLst>
              <a:ext uri="{FF2B5EF4-FFF2-40B4-BE49-F238E27FC236}">
                <a16:creationId xmlns:a16="http://schemas.microsoft.com/office/drawing/2014/main" id="{CFFCC923-69EA-41BA-8C2A-D1F4FC968D51}"/>
              </a:ext>
            </a:extLst>
          </p:cNvPr>
          <p:cNvSpPr/>
          <p:nvPr/>
        </p:nvSpPr>
        <p:spPr>
          <a:xfrm>
            <a:off x="4860032" y="1925573"/>
            <a:ext cx="978408"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a:extLst>
              <a:ext uri="{FF2B5EF4-FFF2-40B4-BE49-F238E27FC236}">
                <a16:creationId xmlns:a16="http://schemas.microsoft.com/office/drawing/2014/main" id="{FB3D0898-F771-463F-A767-8812E19916BF}"/>
              </a:ext>
            </a:extLst>
          </p:cNvPr>
          <p:cNvSpPr txBox="1"/>
          <p:nvPr/>
        </p:nvSpPr>
        <p:spPr>
          <a:xfrm>
            <a:off x="467544" y="1414727"/>
            <a:ext cx="2088232" cy="369332"/>
          </a:xfrm>
          <a:prstGeom prst="rect">
            <a:avLst/>
          </a:prstGeom>
          <a:noFill/>
        </p:spPr>
        <p:txBody>
          <a:bodyPr wrap="square" rtlCol="0">
            <a:spAutoFit/>
          </a:bodyPr>
          <a:lstStyle/>
          <a:p>
            <a:pPr algn="ctr"/>
            <a:r>
              <a:rPr lang="en-US">
                <a:solidFill>
                  <a:srgbClr val="003C71"/>
                </a:solidFill>
              </a:rPr>
              <a:t>The visiting team</a:t>
            </a:r>
            <a:endParaRPr lang="en-CA">
              <a:solidFill>
                <a:srgbClr val="003C71"/>
              </a:solidFill>
            </a:endParaRPr>
          </a:p>
        </p:txBody>
      </p:sp>
      <p:sp>
        <p:nvSpPr>
          <p:cNvPr id="17" name="TextBox 16">
            <a:extLst>
              <a:ext uri="{FF2B5EF4-FFF2-40B4-BE49-F238E27FC236}">
                <a16:creationId xmlns:a16="http://schemas.microsoft.com/office/drawing/2014/main" id="{657E0297-5313-46E9-ADD7-4C1B48F7371A}"/>
              </a:ext>
            </a:extLst>
          </p:cNvPr>
          <p:cNvSpPr txBox="1"/>
          <p:nvPr/>
        </p:nvSpPr>
        <p:spPr>
          <a:xfrm>
            <a:off x="2683700" y="2672493"/>
            <a:ext cx="3318116" cy="646331"/>
          </a:xfrm>
          <a:prstGeom prst="rect">
            <a:avLst/>
          </a:prstGeom>
          <a:noFill/>
        </p:spPr>
        <p:txBody>
          <a:bodyPr wrap="square" rtlCol="0">
            <a:spAutoFit/>
          </a:bodyPr>
          <a:lstStyle/>
          <a:p>
            <a:pPr algn="ctr"/>
            <a:r>
              <a:rPr lang="en-US">
                <a:solidFill>
                  <a:srgbClr val="003C71"/>
                </a:solidFill>
              </a:rPr>
              <a:t>Program information gathering and review</a:t>
            </a:r>
            <a:endParaRPr lang="en-CA">
              <a:solidFill>
                <a:srgbClr val="003C71"/>
              </a:solidFill>
            </a:endParaRPr>
          </a:p>
        </p:txBody>
      </p:sp>
      <p:sp>
        <p:nvSpPr>
          <p:cNvPr id="18" name="Oval 17">
            <a:extLst>
              <a:ext uri="{FF2B5EF4-FFF2-40B4-BE49-F238E27FC236}">
                <a16:creationId xmlns:a16="http://schemas.microsoft.com/office/drawing/2014/main" id="{D5788CC7-9D0C-4CB8-B46A-E298A233F174}"/>
              </a:ext>
            </a:extLst>
          </p:cNvPr>
          <p:cNvSpPr/>
          <p:nvPr/>
        </p:nvSpPr>
        <p:spPr>
          <a:xfrm>
            <a:off x="6083696" y="3824111"/>
            <a:ext cx="2442524" cy="79208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Graphic 18" descr="Users">
            <a:extLst>
              <a:ext uri="{FF2B5EF4-FFF2-40B4-BE49-F238E27FC236}">
                <a16:creationId xmlns:a16="http://schemas.microsoft.com/office/drawing/2014/main" id="{71D0DE4D-935E-4AAB-9FE5-04B941D9BC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0026" y="2643408"/>
            <a:ext cx="1368152" cy="1368152"/>
          </a:xfrm>
          <a:prstGeom prst="rect">
            <a:avLst/>
          </a:prstGeom>
        </p:spPr>
      </p:pic>
      <p:graphicFrame>
        <p:nvGraphicFramePr>
          <p:cNvPr id="20" name="Diagram 19">
            <a:extLst>
              <a:ext uri="{FF2B5EF4-FFF2-40B4-BE49-F238E27FC236}">
                <a16:creationId xmlns:a16="http://schemas.microsoft.com/office/drawing/2014/main" id="{8FBF7851-B23D-4026-9C9A-AF1A6253A545}"/>
              </a:ext>
            </a:extLst>
          </p:cNvPr>
          <p:cNvGraphicFramePr/>
          <p:nvPr>
            <p:extLst>
              <p:ext uri="{D42A27DB-BD31-4B8C-83A1-F6EECF244321}">
                <p14:modId xmlns:p14="http://schemas.microsoft.com/office/powerpoint/2010/main" val="3819253578"/>
              </p:ext>
            </p:extLst>
          </p:nvPr>
        </p:nvGraphicFramePr>
        <p:xfrm>
          <a:off x="5795664" y="987574"/>
          <a:ext cx="3024808" cy="25572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46568FF2-EF9A-42A1-AA6D-A8396DE611FE}"/>
              </a:ext>
            </a:extLst>
          </p:cNvPr>
          <p:cNvSpPr txBox="1"/>
          <p:nvPr/>
        </p:nvSpPr>
        <p:spPr>
          <a:xfrm>
            <a:off x="457200" y="3157468"/>
            <a:ext cx="2088232" cy="738664"/>
          </a:xfrm>
          <a:prstGeom prst="rect">
            <a:avLst/>
          </a:prstGeom>
          <a:noFill/>
        </p:spPr>
        <p:txBody>
          <a:bodyPr wrap="square" rtlCol="0">
            <a:spAutoFit/>
          </a:bodyPr>
          <a:lstStyle/>
          <a:p>
            <a:pPr algn="ctr"/>
            <a:r>
              <a:rPr lang="en-US" sz="1400" i="1">
                <a:solidFill>
                  <a:srgbClr val="003C71"/>
                </a:solidFill>
              </a:rPr>
              <a:t>Visiting team not responsible for accreditation decisions</a:t>
            </a:r>
            <a:endParaRPr lang="en-CA" sz="1400" i="1">
              <a:solidFill>
                <a:srgbClr val="003C71"/>
              </a:solidFill>
            </a:endParaRPr>
          </a:p>
        </p:txBody>
      </p:sp>
    </p:spTree>
    <p:extLst>
      <p:ext uri="{BB962C8B-B14F-4D97-AF65-F5344CB8AC3E}">
        <p14:creationId xmlns:p14="http://schemas.microsoft.com/office/powerpoint/2010/main" val="461997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6A56-F135-444F-ADEC-9941390A2CE7}"/>
              </a:ext>
            </a:extLst>
          </p:cNvPr>
          <p:cNvSpPr>
            <a:spLocks noGrp="1"/>
          </p:cNvSpPr>
          <p:nvPr>
            <p:ph type="title"/>
          </p:nvPr>
        </p:nvSpPr>
        <p:spPr>
          <a:xfrm>
            <a:off x="457200" y="51470"/>
            <a:ext cx="8229600" cy="857250"/>
          </a:xfrm>
        </p:spPr>
        <p:txBody>
          <a:bodyPr/>
          <a:lstStyle/>
          <a:p>
            <a:r>
              <a:rPr lang="en-CA" altLang="fr-FR">
                <a:solidFill>
                  <a:srgbClr val="003C71"/>
                </a:solidFill>
              </a:rPr>
              <a:t>CEAB Accreditation: General notes</a:t>
            </a:r>
            <a:endParaRPr lang="en-CA"/>
          </a:p>
        </p:txBody>
      </p:sp>
      <p:sp>
        <p:nvSpPr>
          <p:cNvPr id="3" name="Content Placeholder 2">
            <a:extLst>
              <a:ext uri="{FF2B5EF4-FFF2-40B4-BE49-F238E27FC236}">
                <a16:creationId xmlns:a16="http://schemas.microsoft.com/office/drawing/2014/main" id="{BA9AA3E0-A494-42D0-B4DD-B8A5A279B5A7}"/>
              </a:ext>
            </a:extLst>
          </p:cNvPr>
          <p:cNvSpPr>
            <a:spLocks noGrp="1"/>
          </p:cNvSpPr>
          <p:nvPr>
            <p:ph idx="1"/>
          </p:nvPr>
        </p:nvSpPr>
        <p:spPr>
          <a:xfrm>
            <a:off x="457200" y="939998"/>
            <a:ext cx="7886700" cy="3263504"/>
          </a:xfrm>
        </p:spPr>
        <p:txBody>
          <a:bodyPr>
            <a:noAutofit/>
          </a:bodyPr>
          <a:lstStyle/>
          <a:p>
            <a:pPr marL="0" indent="0">
              <a:spcBef>
                <a:spcPts val="0"/>
              </a:spcBef>
              <a:spcAft>
                <a:spcPts val="500"/>
              </a:spcAft>
              <a:buNone/>
            </a:pPr>
            <a:r>
              <a:rPr lang="en-GB" altLang="fr-FR" sz="2200"/>
              <a:t>Accreditation:</a:t>
            </a:r>
          </a:p>
          <a:p>
            <a:pPr>
              <a:spcBef>
                <a:spcPts val="0"/>
              </a:spcBef>
              <a:spcAft>
                <a:spcPts val="500"/>
              </a:spcAft>
            </a:pPr>
            <a:r>
              <a:rPr lang="en-GB" altLang="fr-FR" sz="2000"/>
              <a:t>Applies only to </a:t>
            </a:r>
            <a:r>
              <a:rPr lang="en-GB" altLang="fr-FR" sz="2000" b="1"/>
              <a:t>programs </a:t>
            </a:r>
            <a:r>
              <a:rPr lang="en-GB" altLang="fr-FR" sz="2000"/>
              <a:t>(not to departments or faculties)</a:t>
            </a:r>
          </a:p>
          <a:p>
            <a:pPr>
              <a:spcBef>
                <a:spcPts val="0"/>
              </a:spcBef>
              <a:spcAft>
                <a:spcPts val="500"/>
              </a:spcAft>
            </a:pPr>
            <a:r>
              <a:rPr lang="en-GB" altLang="fr-FR" sz="2000"/>
              <a:t>Is undertaken only at the invitation of the HEI and with the consent of the appropriate regulator</a:t>
            </a:r>
          </a:p>
          <a:p>
            <a:pPr>
              <a:spcBef>
                <a:spcPts val="0"/>
              </a:spcBef>
              <a:spcAft>
                <a:spcPts val="500"/>
              </a:spcAft>
            </a:pPr>
            <a:r>
              <a:rPr lang="en-GB" altLang="fr-FR" sz="2000"/>
              <a:t>Constitutes:</a:t>
            </a:r>
          </a:p>
          <a:p>
            <a:pPr lvl="1">
              <a:spcBef>
                <a:spcPts val="0"/>
              </a:spcBef>
            </a:pPr>
            <a:r>
              <a:rPr lang="en-GB" altLang="fr-FR" sz="1600"/>
              <a:t>Quantitative and qualitative evaluation of the curriculum</a:t>
            </a:r>
          </a:p>
          <a:p>
            <a:pPr lvl="1">
              <a:spcBef>
                <a:spcPts val="0"/>
              </a:spcBef>
            </a:pPr>
            <a:r>
              <a:rPr lang="en-GB" altLang="fr-FR" sz="1600"/>
              <a:t>Qualitative evaluation of the program environment</a:t>
            </a:r>
          </a:p>
          <a:p>
            <a:pPr>
              <a:spcBef>
                <a:spcPts val="0"/>
              </a:spcBef>
              <a:spcAft>
                <a:spcPts val="500"/>
              </a:spcAft>
            </a:pPr>
            <a:r>
              <a:rPr lang="en-GB" altLang="fr-FR" sz="2000"/>
              <a:t>Is granted for a period up to, but not exceeding, </a:t>
            </a:r>
            <a:r>
              <a:rPr lang="en-GB" altLang="fr-FR" sz="2000" b="1"/>
              <a:t>six years</a:t>
            </a:r>
            <a:endParaRPr lang="en-US" altLang="fr-FR" sz="2000" b="1">
              <a:solidFill>
                <a:srgbClr val="001056"/>
              </a:solidFill>
            </a:endParaRPr>
          </a:p>
          <a:p>
            <a:pPr>
              <a:spcBef>
                <a:spcPts val="0"/>
              </a:spcBef>
              <a:spcAft>
                <a:spcPts val="500"/>
              </a:spcAft>
            </a:pPr>
            <a:endParaRPr lang="en-CA" sz="2000"/>
          </a:p>
        </p:txBody>
      </p:sp>
      <p:sp>
        <p:nvSpPr>
          <p:cNvPr id="6" name="Slide Number Placeholder 5">
            <a:extLst>
              <a:ext uri="{FF2B5EF4-FFF2-40B4-BE49-F238E27FC236}">
                <a16:creationId xmlns:a16="http://schemas.microsoft.com/office/drawing/2014/main" id="{461E9E68-E36A-4E39-B546-7F44D8D20893}"/>
              </a:ext>
            </a:extLst>
          </p:cNvPr>
          <p:cNvSpPr>
            <a:spLocks noGrp="1"/>
          </p:cNvSpPr>
          <p:nvPr>
            <p:ph type="sldNum" sz="quarter" idx="4"/>
          </p:nvPr>
        </p:nvSpPr>
        <p:spPr/>
        <p:txBody>
          <a:bodyPr/>
          <a:lstStyle/>
          <a:p>
            <a:fld id="{3BAC25AB-8551-46C6-A7B2-91A1121A670C}" type="slidenum">
              <a:rPr lang="en-CA" smtClean="0"/>
              <a:t>12</a:t>
            </a:fld>
            <a:endParaRPr lang="en-CA"/>
          </a:p>
        </p:txBody>
      </p:sp>
    </p:spTree>
    <p:extLst>
      <p:ext uri="{BB962C8B-B14F-4D97-AF65-F5344CB8AC3E}">
        <p14:creationId xmlns:p14="http://schemas.microsoft.com/office/powerpoint/2010/main" val="104149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B8D1D55-5D05-4AE9-B87A-0A76888BDA58}"/>
              </a:ext>
            </a:extLst>
          </p:cNvPr>
          <p:cNvGrpSpPr/>
          <p:nvPr/>
        </p:nvGrpSpPr>
        <p:grpSpPr>
          <a:xfrm>
            <a:off x="1474629" y="493910"/>
            <a:ext cx="6610052" cy="4547197"/>
            <a:chOff x="2712880" y="1340304"/>
            <a:chExt cx="6610052" cy="4547197"/>
          </a:xfrm>
        </p:grpSpPr>
        <p:grpSp>
          <p:nvGrpSpPr>
            <p:cNvPr id="6" name="Group 5">
              <a:extLst>
                <a:ext uri="{FF2B5EF4-FFF2-40B4-BE49-F238E27FC236}">
                  <a16:creationId xmlns:a16="http://schemas.microsoft.com/office/drawing/2014/main" id="{4E135CF0-AFCC-4B7E-834A-C776C4D64713}"/>
                </a:ext>
              </a:extLst>
            </p:cNvPr>
            <p:cNvGrpSpPr/>
            <p:nvPr/>
          </p:nvGrpSpPr>
          <p:grpSpPr>
            <a:xfrm>
              <a:off x="4562170" y="1724949"/>
              <a:ext cx="3299949" cy="3299958"/>
              <a:chOff x="4458931" y="1452104"/>
              <a:chExt cx="3299949" cy="3299958"/>
            </a:xfrm>
          </p:grpSpPr>
          <p:grpSp>
            <p:nvGrpSpPr>
              <p:cNvPr id="66" name="Group 65">
                <a:extLst>
                  <a:ext uri="{FF2B5EF4-FFF2-40B4-BE49-F238E27FC236}">
                    <a16:creationId xmlns:a16="http://schemas.microsoft.com/office/drawing/2014/main" id="{EB4AB03C-2B33-4F4B-A2A2-5308FE95E395}"/>
                  </a:ext>
                </a:extLst>
              </p:cNvPr>
              <p:cNvGrpSpPr/>
              <p:nvPr/>
            </p:nvGrpSpPr>
            <p:grpSpPr>
              <a:xfrm>
                <a:off x="4458931" y="2770240"/>
                <a:ext cx="3299949" cy="663678"/>
                <a:chOff x="4645743" y="2757948"/>
                <a:chExt cx="3299949" cy="663678"/>
              </a:xfrm>
              <a:scene3d>
                <a:camera prst="orthographicFront">
                  <a:rot lat="0" lon="0" rev="0"/>
                </a:camera>
                <a:lightRig rig="contrasting" dir="t">
                  <a:rot lat="0" lon="0" rev="7800000"/>
                </a:lightRig>
              </a:scene3d>
            </p:grpSpPr>
            <p:sp>
              <p:nvSpPr>
                <p:cNvPr id="99" name="Rectangle: Rounded Corners 98">
                  <a:extLst>
                    <a:ext uri="{FF2B5EF4-FFF2-40B4-BE49-F238E27FC236}">
                      <a16:creationId xmlns:a16="http://schemas.microsoft.com/office/drawing/2014/main" id="{D970DAF6-BE64-44B9-98A2-3B1CB82F2CDA}"/>
                    </a:ext>
                  </a:extLst>
                </p:cNvPr>
                <p:cNvSpPr/>
                <p:nvPr/>
              </p:nvSpPr>
              <p:spPr>
                <a:xfrm>
                  <a:off x="4645743" y="2757948"/>
                  <a:ext cx="1460090" cy="663678"/>
                </a:xfrm>
                <a:prstGeom prst="roundRect">
                  <a:avLst>
                    <a:gd name="adj" fmla="val 50000"/>
                  </a:avLst>
                </a:prstGeom>
                <a:solidFill>
                  <a:srgbClr val="9E652E">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100" name="Rectangle: Rounded Corners 99">
                  <a:extLst>
                    <a:ext uri="{FF2B5EF4-FFF2-40B4-BE49-F238E27FC236}">
                      <a16:creationId xmlns:a16="http://schemas.microsoft.com/office/drawing/2014/main" id="{B341355A-6205-4E1C-8A06-8AC4B2F29BAD}"/>
                    </a:ext>
                  </a:extLst>
                </p:cNvPr>
                <p:cNvSpPr/>
                <p:nvPr/>
              </p:nvSpPr>
              <p:spPr>
                <a:xfrm>
                  <a:off x="6485602" y="2757948"/>
                  <a:ext cx="1460090" cy="663678"/>
                </a:xfrm>
                <a:prstGeom prst="roundRect">
                  <a:avLst>
                    <a:gd name="adj" fmla="val 50000"/>
                  </a:avLst>
                </a:prstGeom>
                <a:solidFill>
                  <a:srgbClr val="9D2235">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101" name="Oval 100">
                  <a:extLst>
                    <a:ext uri="{FF2B5EF4-FFF2-40B4-BE49-F238E27FC236}">
                      <a16:creationId xmlns:a16="http://schemas.microsoft.com/office/drawing/2014/main" id="{8E5249F2-6E7A-452D-8680-BF7AEA95132C}"/>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102" name="Oval 101">
                  <a:extLst>
                    <a:ext uri="{FF2B5EF4-FFF2-40B4-BE49-F238E27FC236}">
                      <a16:creationId xmlns:a16="http://schemas.microsoft.com/office/drawing/2014/main" id="{B6E619B9-B172-46F2-A01E-9911AE3B5A11}"/>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grpSp>
            <p:nvGrpSpPr>
              <p:cNvPr id="67" name="Group 66">
                <a:extLst>
                  <a:ext uri="{FF2B5EF4-FFF2-40B4-BE49-F238E27FC236}">
                    <a16:creationId xmlns:a16="http://schemas.microsoft.com/office/drawing/2014/main" id="{6189EE98-199D-4C97-8F20-A5F2FF23260C}"/>
                  </a:ext>
                </a:extLst>
              </p:cNvPr>
              <p:cNvGrpSpPr/>
              <p:nvPr/>
            </p:nvGrpSpPr>
            <p:grpSpPr>
              <a:xfrm rot="5400000">
                <a:off x="4458940" y="2770249"/>
                <a:ext cx="3299949" cy="663678"/>
                <a:chOff x="4645743" y="2757948"/>
                <a:chExt cx="3299949" cy="663678"/>
              </a:xfrm>
              <a:scene3d>
                <a:camera prst="orthographicFront">
                  <a:rot lat="0" lon="0" rev="0"/>
                </a:camera>
                <a:lightRig rig="contrasting" dir="t">
                  <a:rot lat="0" lon="0" rev="7800000"/>
                </a:lightRig>
              </a:scene3d>
            </p:grpSpPr>
            <p:sp>
              <p:nvSpPr>
                <p:cNvPr id="95" name="Rectangle: Rounded Corners 94">
                  <a:extLst>
                    <a:ext uri="{FF2B5EF4-FFF2-40B4-BE49-F238E27FC236}">
                      <a16:creationId xmlns:a16="http://schemas.microsoft.com/office/drawing/2014/main" id="{D16A9326-109B-4F05-B813-EA75C4BF742A}"/>
                    </a:ext>
                  </a:extLst>
                </p:cNvPr>
                <p:cNvSpPr/>
                <p:nvPr/>
              </p:nvSpPr>
              <p:spPr>
                <a:xfrm>
                  <a:off x="4645743" y="2757948"/>
                  <a:ext cx="1460090" cy="663678"/>
                </a:xfrm>
                <a:prstGeom prst="roundRect">
                  <a:avLst>
                    <a:gd name="adj" fmla="val 50000"/>
                  </a:avLst>
                </a:prstGeom>
                <a:solidFill>
                  <a:srgbClr val="003C71">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6" name="Rectangle: Rounded Corners 95">
                  <a:extLst>
                    <a:ext uri="{FF2B5EF4-FFF2-40B4-BE49-F238E27FC236}">
                      <a16:creationId xmlns:a16="http://schemas.microsoft.com/office/drawing/2014/main" id="{445824E2-46B3-43E8-ADC0-2F282BEB328F}"/>
                    </a:ext>
                  </a:extLst>
                </p:cNvPr>
                <p:cNvSpPr/>
                <p:nvPr/>
              </p:nvSpPr>
              <p:spPr>
                <a:xfrm>
                  <a:off x="6485602" y="2757948"/>
                  <a:ext cx="1460090" cy="663678"/>
                </a:xfrm>
                <a:prstGeom prst="roundRect">
                  <a:avLst>
                    <a:gd name="adj" fmla="val 50000"/>
                  </a:avLst>
                </a:prstGeom>
                <a:solidFill>
                  <a:srgbClr val="653165">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7" name="Oval 96">
                  <a:extLst>
                    <a:ext uri="{FF2B5EF4-FFF2-40B4-BE49-F238E27FC236}">
                      <a16:creationId xmlns:a16="http://schemas.microsoft.com/office/drawing/2014/main" id="{2AF7899B-5E8F-4D6E-9704-BF530B55EAA2}"/>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98" name="Oval 97">
                  <a:extLst>
                    <a:ext uri="{FF2B5EF4-FFF2-40B4-BE49-F238E27FC236}">
                      <a16:creationId xmlns:a16="http://schemas.microsoft.com/office/drawing/2014/main" id="{8E36AED1-C461-4F26-B870-658980044EE9}"/>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grpSp>
            <p:nvGrpSpPr>
              <p:cNvPr id="68" name="Group 67">
                <a:extLst>
                  <a:ext uri="{FF2B5EF4-FFF2-40B4-BE49-F238E27FC236}">
                    <a16:creationId xmlns:a16="http://schemas.microsoft.com/office/drawing/2014/main" id="{44FA78BB-FC85-4652-81B1-446548A4380A}"/>
                  </a:ext>
                </a:extLst>
              </p:cNvPr>
              <p:cNvGrpSpPr/>
              <p:nvPr/>
            </p:nvGrpSpPr>
            <p:grpSpPr>
              <a:xfrm rot="27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91" name="Rectangle: Rounded Corners 90">
                  <a:extLst>
                    <a:ext uri="{FF2B5EF4-FFF2-40B4-BE49-F238E27FC236}">
                      <a16:creationId xmlns:a16="http://schemas.microsoft.com/office/drawing/2014/main" id="{BB958046-F59A-491E-BE50-3E86F2CCF66D}"/>
                    </a:ext>
                  </a:extLst>
                </p:cNvPr>
                <p:cNvSpPr/>
                <p:nvPr/>
              </p:nvSpPr>
              <p:spPr>
                <a:xfrm>
                  <a:off x="4645743" y="2757948"/>
                  <a:ext cx="1460090" cy="663678"/>
                </a:xfrm>
                <a:prstGeom prst="roundRect">
                  <a:avLst>
                    <a:gd name="adj" fmla="val 50000"/>
                  </a:avLst>
                </a:prstGeom>
                <a:solidFill>
                  <a:srgbClr val="B7C9D3">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2" name="Rectangle: Rounded Corners 91">
                  <a:extLst>
                    <a:ext uri="{FF2B5EF4-FFF2-40B4-BE49-F238E27FC236}">
                      <a16:creationId xmlns:a16="http://schemas.microsoft.com/office/drawing/2014/main" id="{BB595EBF-E595-4B6E-92C2-74CE5A61D533}"/>
                    </a:ext>
                  </a:extLst>
                </p:cNvPr>
                <p:cNvSpPr/>
                <p:nvPr/>
              </p:nvSpPr>
              <p:spPr>
                <a:xfrm>
                  <a:off x="6485602" y="2757948"/>
                  <a:ext cx="1460090" cy="663678"/>
                </a:xfrm>
                <a:prstGeom prst="roundRect">
                  <a:avLst>
                    <a:gd name="adj" fmla="val 50000"/>
                  </a:avLst>
                </a:prstGeom>
                <a:solidFill>
                  <a:srgbClr val="CF7F00">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93" name="Oval 92">
                  <a:extLst>
                    <a:ext uri="{FF2B5EF4-FFF2-40B4-BE49-F238E27FC236}">
                      <a16:creationId xmlns:a16="http://schemas.microsoft.com/office/drawing/2014/main" id="{167D2BBE-42FE-4B90-BB2A-4BA7B171580D}"/>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94" name="Oval 93">
                  <a:extLst>
                    <a:ext uri="{FF2B5EF4-FFF2-40B4-BE49-F238E27FC236}">
                      <a16:creationId xmlns:a16="http://schemas.microsoft.com/office/drawing/2014/main" id="{E5EAFFDC-21EA-4DE1-A8F0-89EB6485266B}"/>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grpSp>
            <p:nvGrpSpPr>
              <p:cNvPr id="69" name="Group 68">
                <a:extLst>
                  <a:ext uri="{FF2B5EF4-FFF2-40B4-BE49-F238E27FC236}">
                    <a16:creationId xmlns:a16="http://schemas.microsoft.com/office/drawing/2014/main" id="{79B10929-FC10-47EA-9AB7-F5B201D156BE}"/>
                  </a:ext>
                </a:extLst>
              </p:cNvPr>
              <p:cNvGrpSpPr/>
              <p:nvPr/>
            </p:nvGrpSpPr>
            <p:grpSpPr>
              <a:xfrm rot="81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87" name="Rectangle: Rounded Corners 86">
                  <a:extLst>
                    <a:ext uri="{FF2B5EF4-FFF2-40B4-BE49-F238E27FC236}">
                      <a16:creationId xmlns:a16="http://schemas.microsoft.com/office/drawing/2014/main" id="{C7BA913A-79CD-4474-82A8-2CF4271EBF48}"/>
                    </a:ext>
                  </a:extLst>
                </p:cNvPr>
                <p:cNvSpPr/>
                <p:nvPr/>
              </p:nvSpPr>
              <p:spPr>
                <a:xfrm>
                  <a:off x="4645743" y="2757948"/>
                  <a:ext cx="1460090" cy="663678"/>
                </a:xfrm>
                <a:prstGeom prst="roundRect">
                  <a:avLst>
                    <a:gd name="adj" fmla="val 50000"/>
                  </a:avLst>
                </a:prstGeom>
                <a:solidFill>
                  <a:srgbClr val="67823A">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88" name="Rectangle: Rounded Corners 87">
                  <a:extLst>
                    <a:ext uri="{FF2B5EF4-FFF2-40B4-BE49-F238E27FC236}">
                      <a16:creationId xmlns:a16="http://schemas.microsoft.com/office/drawing/2014/main" id="{0F32A808-ADC4-442F-B230-C07DD239C4DE}"/>
                    </a:ext>
                  </a:extLst>
                </p:cNvPr>
                <p:cNvSpPr/>
                <p:nvPr/>
              </p:nvSpPr>
              <p:spPr>
                <a:xfrm>
                  <a:off x="6485602" y="2757948"/>
                  <a:ext cx="1460090" cy="663678"/>
                </a:xfrm>
                <a:prstGeom prst="roundRect">
                  <a:avLst>
                    <a:gd name="adj" fmla="val 50000"/>
                  </a:avLst>
                </a:prstGeom>
                <a:solidFill>
                  <a:srgbClr val="696158">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solidFill>
                      <a:schemeClr val="tx1"/>
                    </a:solidFill>
                  </a:endParaRPr>
                </a:p>
              </p:txBody>
            </p:sp>
            <p:sp>
              <p:nvSpPr>
                <p:cNvPr id="89" name="Oval 88">
                  <a:extLst>
                    <a:ext uri="{FF2B5EF4-FFF2-40B4-BE49-F238E27FC236}">
                      <a16:creationId xmlns:a16="http://schemas.microsoft.com/office/drawing/2014/main" id="{7844034D-9F07-4B5D-8792-80889542E057}"/>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sp>
              <p:nvSpPr>
                <p:cNvPr id="90" name="Oval 89">
                  <a:extLst>
                    <a:ext uri="{FF2B5EF4-FFF2-40B4-BE49-F238E27FC236}">
                      <a16:creationId xmlns:a16="http://schemas.microsoft.com/office/drawing/2014/main" id="{EEE35DFD-9E9F-4D92-93C9-3BDF56055E92}"/>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tx1"/>
                    </a:solidFill>
                  </a:endParaRPr>
                </a:p>
              </p:txBody>
            </p:sp>
          </p:grpSp>
          <p:sp>
            <p:nvSpPr>
              <p:cNvPr id="70" name="TextBox 69">
                <a:extLst>
                  <a:ext uri="{FF2B5EF4-FFF2-40B4-BE49-F238E27FC236}">
                    <a16:creationId xmlns:a16="http://schemas.microsoft.com/office/drawing/2014/main" id="{45813026-C3E5-4079-AEA3-F85109A9213C}"/>
                  </a:ext>
                </a:extLst>
              </p:cNvPr>
              <p:cNvSpPr txBox="1"/>
              <p:nvPr/>
            </p:nvSpPr>
            <p:spPr>
              <a:xfrm>
                <a:off x="5951694" y="1508638"/>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1</a:t>
                </a:r>
                <a:endParaRPr lang="en-CA" sz="1600" b="1">
                  <a:effectLst>
                    <a:outerShdw blurRad="38100" dist="38100" dir="2700000" algn="tl">
                      <a:srgbClr val="000000">
                        <a:alpha val="43137"/>
                      </a:srgbClr>
                    </a:outerShdw>
                  </a:effectLst>
                </a:endParaRPr>
              </a:p>
            </p:txBody>
          </p:sp>
          <p:sp>
            <p:nvSpPr>
              <p:cNvPr id="71" name="TextBox 70">
                <a:extLst>
                  <a:ext uri="{FF2B5EF4-FFF2-40B4-BE49-F238E27FC236}">
                    <a16:creationId xmlns:a16="http://schemas.microsoft.com/office/drawing/2014/main" id="{6AD50349-4060-464B-9C1A-8259F565A91B}"/>
                  </a:ext>
                </a:extLst>
              </p:cNvPr>
              <p:cNvSpPr txBox="1"/>
              <p:nvPr/>
            </p:nvSpPr>
            <p:spPr>
              <a:xfrm>
                <a:off x="6978545" y="1915759"/>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2</a:t>
                </a:r>
                <a:endParaRPr lang="en-CA" sz="1600" b="1">
                  <a:effectLst>
                    <a:outerShdw blurRad="38100" dist="38100" dir="2700000" algn="tl">
                      <a:srgbClr val="000000">
                        <a:alpha val="43137"/>
                      </a:srgbClr>
                    </a:outerShdw>
                  </a:effectLst>
                </a:endParaRPr>
              </a:p>
            </p:txBody>
          </p:sp>
          <p:sp>
            <p:nvSpPr>
              <p:cNvPr id="72" name="TextBox 71">
                <a:extLst>
                  <a:ext uri="{FF2B5EF4-FFF2-40B4-BE49-F238E27FC236}">
                    <a16:creationId xmlns:a16="http://schemas.microsoft.com/office/drawing/2014/main" id="{0D377C14-0AE0-4315-AD65-1E5B4FDD1D1C}"/>
                  </a:ext>
                </a:extLst>
              </p:cNvPr>
              <p:cNvSpPr txBox="1"/>
              <p:nvPr/>
            </p:nvSpPr>
            <p:spPr>
              <a:xfrm>
                <a:off x="7398624" y="2932802"/>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3</a:t>
                </a:r>
                <a:endParaRPr lang="en-CA" sz="1600" b="1">
                  <a:effectLst>
                    <a:outerShdw blurRad="38100" dist="38100" dir="2700000" algn="tl">
                      <a:srgbClr val="000000">
                        <a:alpha val="43137"/>
                      </a:srgbClr>
                    </a:outerShdw>
                  </a:effectLst>
                </a:endParaRPr>
              </a:p>
            </p:txBody>
          </p:sp>
          <p:sp>
            <p:nvSpPr>
              <p:cNvPr id="73" name="TextBox 72">
                <a:extLst>
                  <a:ext uri="{FF2B5EF4-FFF2-40B4-BE49-F238E27FC236}">
                    <a16:creationId xmlns:a16="http://schemas.microsoft.com/office/drawing/2014/main" id="{1269A9E2-84E8-45BA-B547-2916A1030DD6}"/>
                  </a:ext>
                </a:extLst>
              </p:cNvPr>
              <p:cNvSpPr txBox="1"/>
              <p:nvPr/>
            </p:nvSpPr>
            <p:spPr>
              <a:xfrm>
                <a:off x="6964111" y="3942891"/>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4</a:t>
                </a:r>
                <a:endParaRPr lang="en-CA" sz="1600" b="1">
                  <a:effectLst>
                    <a:outerShdw blurRad="38100" dist="38100" dir="2700000" algn="tl">
                      <a:srgbClr val="000000">
                        <a:alpha val="43137"/>
                      </a:srgbClr>
                    </a:outerShdw>
                  </a:effectLst>
                </a:endParaRPr>
              </a:p>
            </p:txBody>
          </p:sp>
          <p:sp>
            <p:nvSpPr>
              <p:cNvPr id="74" name="TextBox 73">
                <a:extLst>
                  <a:ext uri="{FF2B5EF4-FFF2-40B4-BE49-F238E27FC236}">
                    <a16:creationId xmlns:a16="http://schemas.microsoft.com/office/drawing/2014/main" id="{6B6EB3A6-45F3-4032-9008-6CB4920670B2}"/>
                  </a:ext>
                </a:extLst>
              </p:cNvPr>
              <p:cNvSpPr txBox="1"/>
              <p:nvPr/>
            </p:nvSpPr>
            <p:spPr>
              <a:xfrm>
                <a:off x="5969004" y="4368925"/>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5</a:t>
                </a:r>
                <a:endParaRPr lang="en-CA" sz="1600" b="1">
                  <a:effectLst>
                    <a:outerShdw blurRad="38100" dist="38100" dir="2700000" algn="tl">
                      <a:srgbClr val="000000">
                        <a:alpha val="43137"/>
                      </a:srgbClr>
                    </a:outerShdw>
                  </a:effectLst>
                </a:endParaRPr>
              </a:p>
            </p:txBody>
          </p:sp>
          <p:sp>
            <p:nvSpPr>
              <p:cNvPr id="75" name="TextBox 74">
                <a:extLst>
                  <a:ext uri="{FF2B5EF4-FFF2-40B4-BE49-F238E27FC236}">
                    <a16:creationId xmlns:a16="http://schemas.microsoft.com/office/drawing/2014/main" id="{400C4651-C886-4030-AED7-D3D7A586FC37}"/>
                  </a:ext>
                </a:extLst>
              </p:cNvPr>
              <p:cNvSpPr txBox="1"/>
              <p:nvPr/>
            </p:nvSpPr>
            <p:spPr>
              <a:xfrm>
                <a:off x="4949502" y="3949845"/>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6</a:t>
                </a:r>
                <a:endParaRPr lang="en-CA" sz="1600" b="1">
                  <a:effectLst>
                    <a:outerShdw blurRad="38100" dist="38100" dir="2700000" algn="tl">
                      <a:srgbClr val="000000">
                        <a:alpha val="43137"/>
                      </a:srgbClr>
                    </a:outerShdw>
                  </a:effectLst>
                </a:endParaRPr>
              </a:p>
            </p:txBody>
          </p:sp>
          <p:sp>
            <p:nvSpPr>
              <p:cNvPr id="76" name="TextBox 75">
                <a:extLst>
                  <a:ext uri="{FF2B5EF4-FFF2-40B4-BE49-F238E27FC236}">
                    <a16:creationId xmlns:a16="http://schemas.microsoft.com/office/drawing/2014/main" id="{BFDAD0DB-AAEA-47D9-A4BE-A01CD40DA77A}"/>
                  </a:ext>
                </a:extLst>
              </p:cNvPr>
              <p:cNvSpPr txBox="1"/>
              <p:nvPr/>
            </p:nvSpPr>
            <p:spPr>
              <a:xfrm>
                <a:off x="4520230" y="2932802"/>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7</a:t>
                </a:r>
                <a:endParaRPr lang="en-CA" sz="1600" b="1">
                  <a:effectLst>
                    <a:outerShdw blurRad="38100" dist="38100" dir="2700000" algn="tl">
                      <a:srgbClr val="000000">
                        <a:alpha val="43137"/>
                      </a:srgbClr>
                    </a:outerShdw>
                  </a:effectLst>
                </a:endParaRPr>
              </a:p>
            </p:txBody>
          </p:sp>
          <p:sp>
            <p:nvSpPr>
              <p:cNvPr id="77" name="TextBox 76">
                <a:extLst>
                  <a:ext uri="{FF2B5EF4-FFF2-40B4-BE49-F238E27FC236}">
                    <a16:creationId xmlns:a16="http://schemas.microsoft.com/office/drawing/2014/main" id="{3A7D6919-4F59-4882-B388-325701E943E4}"/>
                  </a:ext>
                </a:extLst>
              </p:cNvPr>
              <p:cNvSpPr txBox="1"/>
              <p:nvPr/>
            </p:nvSpPr>
            <p:spPr>
              <a:xfrm>
                <a:off x="4959438" y="1933781"/>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ctr"/>
                <a:r>
                  <a:rPr lang="en-US" sz="1600" b="1">
                    <a:effectLst>
                      <a:outerShdw blurRad="38100" dist="38100" dir="2700000" algn="tl">
                        <a:srgbClr val="000000">
                          <a:alpha val="43137"/>
                        </a:srgbClr>
                      </a:outerShdw>
                    </a:effectLst>
                  </a:rPr>
                  <a:t>8</a:t>
                </a:r>
                <a:endParaRPr lang="en-CA" sz="1600" b="1">
                  <a:effectLst>
                    <a:outerShdw blurRad="38100" dist="38100" dir="2700000" algn="tl">
                      <a:srgbClr val="000000">
                        <a:alpha val="43137"/>
                      </a:srgbClr>
                    </a:outerShdw>
                  </a:effectLst>
                </a:endParaRPr>
              </a:p>
            </p:txBody>
          </p:sp>
          <p:sp>
            <p:nvSpPr>
              <p:cNvPr id="78" name="Oval 77">
                <a:extLst>
                  <a:ext uri="{FF2B5EF4-FFF2-40B4-BE49-F238E27FC236}">
                    <a16:creationId xmlns:a16="http://schemas.microsoft.com/office/drawing/2014/main" id="{0EB9D8EC-0831-4E3B-9377-486255EC88F2}"/>
                  </a:ext>
                </a:extLst>
              </p:cNvPr>
              <p:cNvSpPr/>
              <p:nvPr/>
            </p:nvSpPr>
            <p:spPr>
              <a:xfrm>
                <a:off x="5781410" y="2754346"/>
                <a:ext cx="663678" cy="663678"/>
              </a:xfrm>
              <a:prstGeom prst="ellipse">
                <a:avLst/>
              </a:prstGeo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79" name="Graphic 78" descr="Meeting">
                <a:extLst>
                  <a:ext uri="{FF2B5EF4-FFF2-40B4-BE49-F238E27FC236}">
                    <a16:creationId xmlns:a16="http://schemas.microsoft.com/office/drawing/2014/main" id="{8E3355C5-AEEE-4619-99C2-9A718384DB0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52171" y="2428048"/>
                <a:ext cx="216000" cy="216000"/>
              </a:xfrm>
              <a:prstGeom prst="rect">
                <a:avLst/>
              </a:prstGeom>
            </p:spPr>
          </p:pic>
          <p:pic>
            <p:nvPicPr>
              <p:cNvPr id="80" name="Graphic 79" descr="Email">
                <a:extLst>
                  <a:ext uri="{FF2B5EF4-FFF2-40B4-BE49-F238E27FC236}">
                    <a16:creationId xmlns:a16="http://schemas.microsoft.com/office/drawing/2014/main" id="{1298DFC9-A52E-4319-83BF-1DBEDA63EE7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79115" y="2159124"/>
                <a:ext cx="216000" cy="216000"/>
              </a:xfrm>
              <a:prstGeom prst="rect">
                <a:avLst/>
              </a:prstGeom>
            </p:spPr>
          </p:pic>
          <p:pic>
            <p:nvPicPr>
              <p:cNvPr id="81" name="Graphic 80" descr="Open Folder">
                <a:extLst>
                  <a:ext uri="{FF2B5EF4-FFF2-40B4-BE49-F238E27FC236}">
                    <a16:creationId xmlns:a16="http://schemas.microsoft.com/office/drawing/2014/main" id="{19C3801C-63EF-40DC-90A6-AE535DAD414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1984" y="3538731"/>
                <a:ext cx="216000" cy="216000"/>
              </a:xfrm>
              <a:prstGeom prst="rect">
                <a:avLst/>
              </a:prstGeom>
            </p:spPr>
          </p:pic>
          <p:pic>
            <p:nvPicPr>
              <p:cNvPr id="82" name="Graphic 81" descr="List">
                <a:extLst>
                  <a:ext uri="{FF2B5EF4-FFF2-40B4-BE49-F238E27FC236}">
                    <a16:creationId xmlns:a16="http://schemas.microsoft.com/office/drawing/2014/main" id="{4785FF33-71E7-4AFB-AFEE-84178FE8264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48636" y="2992845"/>
                <a:ext cx="216000" cy="216000"/>
              </a:xfrm>
              <a:prstGeom prst="rect">
                <a:avLst/>
              </a:prstGeom>
            </p:spPr>
          </p:pic>
          <p:pic>
            <p:nvPicPr>
              <p:cNvPr id="83" name="Graphic 82" descr="Clipboard">
                <a:extLst>
                  <a:ext uri="{FF2B5EF4-FFF2-40B4-BE49-F238E27FC236}">
                    <a16:creationId xmlns:a16="http://schemas.microsoft.com/office/drawing/2014/main" id="{E9E21801-2E92-4BCB-B544-9C9FE7D30A2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62335" y="2974777"/>
                <a:ext cx="216000" cy="216000"/>
              </a:xfrm>
              <a:prstGeom prst="rect">
                <a:avLst/>
              </a:prstGeom>
            </p:spPr>
          </p:pic>
          <p:pic>
            <p:nvPicPr>
              <p:cNvPr id="84" name="Graphic 83" descr="Radio microphone">
                <a:extLst>
                  <a:ext uri="{FF2B5EF4-FFF2-40B4-BE49-F238E27FC236}">
                    <a16:creationId xmlns:a16="http://schemas.microsoft.com/office/drawing/2014/main" id="{7F1DC010-A712-41E4-A638-E7E1A643717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81686" y="3788259"/>
                <a:ext cx="216000" cy="216000"/>
              </a:xfrm>
              <a:prstGeom prst="rect">
                <a:avLst/>
              </a:prstGeom>
            </p:spPr>
          </p:pic>
          <p:pic>
            <p:nvPicPr>
              <p:cNvPr id="85" name="Graphic 84" descr="Document">
                <a:extLst>
                  <a:ext uri="{FF2B5EF4-FFF2-40B4-BE49-F238E27FC236}">
                    <a16:creationId xmlns:a16="http://schemas.microsoft.com/office/drawing/2014/main" id="{EBC640D6-B3AA-4415-8D66-D8BB290854E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448052" y="3557882"/>
                <a:ext cx="216000" cy="216000"/>
              </a:xfrm>
              <a:prstGeom prst="rect">
                <a:avLst/>
              </a:prstGeom>
            </p:spPr>
          </p:pic>
          <p:pic>
            <p:nvPicPr>
              <p:cNvPr id="86" name="Graphic 85" descr="Head with Gears">
                <a:extLst>
                  <a:ext uri="{FF2B5EF4-FFF2-40B4-BE49-F238E27FC236}">
                    <a16:creationId xmlns:a16="http://schemas.microsoft.com/office/drawing/2014/main" id="{943848C4-82C5-4DE3-9D99-7795F00A6CF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458688" y="2432590"/>
                <a:ext cx="216000" cy="216000"/>
              </a:xfrm>
              <a:prstGeom prst="rect">
                <a:avLst/>
              </a:prstGeom>
            </p:spPr>
          </p:pic>
        </p:grpSp>
        <p:grpSp>
          <p:nvGrpSpPr>
            <p:cNvPr id="7" name="Group 6">
              <a:extLst>
                <a:ext uri="{FF2B5EF4-FFF2-40B4-BE49-F238E27FC236}">
                  <a16:creationId xmlns:a16="http://schemas.microsoft.com/office/drawing/2014/main" id="{93D3CE1D-76A2-461F-BDB5-AE67A066D498}"/>
                </a:ext>
              </a:extLst>
            </p:cNvPr>
            <p:cNvGrpSpPr/>
            <p:nvPr/>
          </p:nvGrpSpPr>
          <p:grpSpPr>
            <a:xfrm>
              <a:off x="7171600" y="2060159"/>
              <a:ext cx="1678157" cy="400669"/>
              <a:chOff x="7067350" y="2065911"/>
              <a:chExt cx="1810756" cy="400669"/>
            </a:xfrm>
          </p:grpSpPr>
          <p:cxnSp>
            <p:nvCxnSpPr>
              <p:cNvPr id="63" name="Straight Connector 62">
                <a:extLst>
                  <a:ext uri="{FF2B5EF4-FFF2-40B4-BE49-F238E27FC236}">
                    <a16:creationId xmlns:a16="http://schemas.microsoft.com/office/drawing/2014/main" id="{BF1BD0A2-B11B-4F34-873F-12283DBF493E}"/>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593EDE4B-A27C-4829-BFAA-925948B19FCB}"/>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A28D3F3-8C7A-491A-A1F3-2288725BF306}"/>
                  </a:ext>
                </a:extLst>
              </p:cNvPr>
              <p:cNvCxnSpPr/>
              <p:nvPr/>
            </p:nvCxnSpPr>
            <p:spPr>
              <a:xfrm>
                <a:off x="7621119" y="2065911"/>
                <a:ext cx="125698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EA4781F8-E632-422A-9F89-2088A4D86E2D}"/>
                </a:ext>
              </a:extLst>
            </p:cNvPr>
            <p:cNvGrpSpPr/>
            <p:nvPr/>
          </p:nvGrpSpPr>
          <p:grpSpPr>
            <a:xfrm>
              <a:off x="7579328" y="3074632"/>
              <a:ext cx="1678157" cy="400669"/>
              <a:chOff x="7067350" y="2065911"/>
              <a:chExt cx="1810756" cy="400669"/>
            </a:xfrm>
          </p:grpSpPr>
          <p:cxnSp>
            <p:nvCxnSpPr>
              <p:cNvPr id="60" name="Straight Connector 59">
                <a:extLst>
                  <a:ext uri="{FF2B5EF4-FFF2-40B4-BE49-F238E27FC236}">
                    <a16:creationId xmlns:a16="http://schemas.microsoft.com/office/drawing/2014/main" id="{0C07B360-F5A1-4C80-A655-F6EF4E635B0B}"/>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EC410D61-B2E8-4C0E-882D-6020CD70FE52}"/>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11F322C-3CA7-4C4B-AA48-852446A6FF68}"/>
                  </a:ext>
                </a:extLst>
              </p:cNvPr>
              <p:cNvCxnSpPr/>
              <p:nvPr/>
            </p:nvCxnSpPr>
            <p:spPr>
              <a:xfrm>
                <a:off x="7621119" y="2065911"/>
                <a:ext cx="125698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91AC2EE4-C592-4582-9996-5F16F0EE3F3D}"/>
                </a:ext>
              </a:extLst>
            </p:cNvPr>
            <p:cNvGrpSpPr/>
            <p:nvPr/>
          </p:nvGrpSpPr>
          <p:grpSpPr>
            <a:xfrm>
              <a:off x="7152067" y="4076066"/>
              <a:ext cx="1678157" cy="400669"/>
              <a:chOff x="7067350" y="2065911"/>
              <a:chExt cx="1810756" cy="400669"/>
            </a:xfrm>
          </p:grpSpPr>
          <p:cxnSp>
            <p:nvCxnSpPr>
              <p:cNvPr id="57" name="Straight Connector 56">
                <a:extLst>
                  <a:ext uri="{FF2B5EF4-FFF2-40B4-BE49-F238E27FC236}">
                    <a16:creationId xmlns:a16="http://schemas.microsoft.com/office/drawing/2014/main" id="{E5D3A178-A3D9-4855-96F6-84B685AB0182}"/>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B312E7B8-02F5-40AB-82BA-E06D399ADB2E}"/>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0A0FC84-94FE-4F6A-ACF7-EFBF49F8F4B9}"/>
                  </a:ext>
                </a:extLst>
              </p:cNvPr>
              <p:cNvCxnSpPr/>
              <p:nvPr/>
            </p:nvCxnSpPr>
            <p:spPr>
              <a:xfrm>
                <a:off x="7621119" y="2065911"/>
                <a:ext cx="125698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EF2BF90B-3BEC-4E04-ACDB-017F6E4C06CD}"/>
                </a:ext>
              </a:extLst>
            </p:cNvPr>
            <p:cNvGrpSpPr/>
            <p:nvPr/>
          </p:nvGrpSpPr>
          <p:grpSpPr>
            <a:xfrm rot="10800000">
              <a:off x="3640667" y="4491731"/>
              <a:ext cx="1678157" cy="400669"/>
              <a:chOff x="7067350" y="2065911"/>
              <a:chExt cx="1810756" cy="400669"/>
            </a:xfrm>
          </p:grpSpPr>
          <p:cxnSp>
            <p:nvCxnSpPr>
              <p:cNvPr id="54" name="Straight Connector 53">
                <a:extLst>
                  <a:ext uri="{FF2B5EF4-FFF2-40B4-BE49-F238E27FC236}">
                    <a16:creationId xmlns:a16="http://schemas.microsoft.com/office/drawing/2014/main" id="{FAC8E2C9-3D44-45B2-AB28-E61B95A1C005}"/>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62678FAB-07A6-4ED1-B2ED-72D1021B3DF1}"/>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9B04B8E-310F-411F-A7BC-41826DBB7D91}"/>
                  </a:ext>
                </a:extLst>
              </p:cNvPr>
              <p:cNvCxnSpPr/>
              <p:nvPr/>
            </p:nvCxnSpPr>
            <p:spPr>
              <a:xfrm>
                <a:off x="7621119" y="2065911"/>
                <a:ext cx="125698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BB505654-82AC-45F5-9862-6C455F00411F}"/>
                </a:ext>
              </a:extLst>
            </p:cNvPr>
            <p:cNvGrpSpPr/>
            <p:nvPr/>
          </p:nvGrpSpPr>
          <p:grpSpPr>
            <a:xfrm rot="10800000">
              <a:off x="3137234" y="3468377"/>
              <a:ext cx="1678157" cy="400669"/>
              <a:chOff x="7067350" y="2065911"/>
              <a:chExt cx="1810756" cy="400669"/>
            </a:xfrm>
          </p:grpSpPr>
          <p:cxnSp>
            <p:nvCxnSpPr>
              <p:cNvPr id="51" name="Straight Connector 50">
                <a:extLst>
                  <a:ext uri="{FF2B5EF4-FFF2-40B4-BE49-F238E27FC236}">
                    <a16:creationId xmlns:a16="http://schemas.microsoft.com/office/drawing/2014/main" id="{85BBCADA-A86A-48F3-AD52-144C6759F138}"/>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1EBE4E60-9177-4779-BC65-4628F92E088F}"/>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5330976-84C4-4BE0-A51A-E47D62C8A7B1}"/>
                  </a:ext>
                </a:extLst>
              </p:cNvPr>
              <p:cNvCxnSpPr/>
              <p:nvPr/>
            </p:nvCxnSpPr>
            <p:spPr>
              <a:xfrm>
                <a:off x="7621119" y="2065911"/>
                <a:ext cx="125698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5F4751F1-0DA7-4890-A9D0-F2FFFE89DB46}"/>
                </a:ext>
              </a:extLst>
            </p:cNvPr>
            <p:cNvGrpSpPr/>
            <p:nvPr/>
          </p:nvGrpSpPr>
          <p:grpSpPr>
            <a:xfrm rot="10800000">
              <a:off x="3601030" y="2474773"/>
              <a:ext cx="1678157" cy="400669"/>
              <a:chOff x="7067350" y="2065911"/>
              <a:chExt cx="1810756" cy="400669"/>
            </a:xfrm>
          </p:grpSpPr>
          <p:cxnSp>
            <p:nvCxnSpPr>
              <p:cNvPr id="48" name="Straight Connector 47">
                <a:extLst>
                  <a:ext uri="{FF2B5EF4-FFF2-40B4-BE49-F238E27FC236}">
                    <a16:creationId xmlns:a16="http://schemas.microsoft.com/office/drawing/2014/main" id="{67B15710-5EE6-4D8C-AEAE-2A7ED551C1C7}"/>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184C364-A370-4455-8DC8-26D93B488ABA}"/>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5DF7513-DCED-4930-A4AA-D7E869F5903E}"/>
                  </a:ext>
                </a:extLst>
              </p:cNvPr>
              <p:cNvCxnSpPr/>
              <p:nvPr/>
            </p:nvCxnSpPr>
            <p:spPr>
              <a:xfrm>
                <a:off x="7621119" y="2065911"/>
                <a:ext cx="125698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79BAFCBE-DAB0-4272-AA09-BBA8DDF82337}"/>
                </a:ext>
              </a:extLst>
            </p:cNvPr>
            <p:cNvGrpSpPr/>
            <p:nvPr/>
          </p:nvGrpSpPr>
          <p:grpSpPr>
            <a:xfrm flipV="1">
              <a:off x="6141970" y="4898853"/>
              <a:ext cx="2390880" cy="400669"/>
              <a:chOff x="7067350" y="2065911"/>
              <a:chExt cx="2579794" cy="400669"/>
            </a:xfrm>
          </p:grpSpPr>
          <p:cxnSp>
            <p:nvCxnSpPr>
              <p:cNvPr id="45" name="Straight Connector 44">
                <a:extLst>
                  <a:ext uri="{FF2B5EF4-FFF2-40B4-BE49-F238E27FC236}">
                    <a16:creationId xmlns:a16="http://schemas.microsoft.com/office/drawing/2014/main" id="{EC6DF40B-1C83-4B74-B7E4-E615FB3BBEF0}"/>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5599D966-8378-4A20-AE49-C91204EC5A29}"/>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09CC26D-A622-487E-817D-9FDC361D2C8B}"/>
                  </a:ext>
                </a:extLst>
              </p:cNvPr>
              <p:cNvCxnSpPr>
                <a:cxnSpLocks/>
              </p:cNvCxnSpPr>
              <p:nvPr/>
            </p:nvCxnSpPr>
            <p:spPr>
              <a:xfrm flipV="1">
                <a:off x="7621119" y="2065911"/>
                <a:ext cx="202602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029DA238-858C-42CA-86AC-F9686ABA9038}"/>
                </a:ext>
              </a:extLst>
            </p:cNvPr>
            <p:cNvGrpSpPr/>
            <p:nvPr/>
          </p:nvGrpSpPr>
          <p:grpSpPr>
            <a:xfrm rot="10800000" flipV="1">
              <a:off x="4608980" y="1622166"/>
              <a:ext cx="1678157" cy="400669"/>
              <a:chOff x="7067350" y="2065911"/>
              <a:chExt cx="1810756" cy="400669"/>
            </a:xfrm>
          </p:grpSpPr>
          <p:cxnSp>
            <p:nvCxnSpPr>
              <p:cNvPr id="42" name="Straight Connector 41">
                <a:extLst>
                  <a:ext uri="{FF2B5EF4-FFF2-40B4-BE49-F238E27FC236}">
                    <a16:creationId xmlns:a16="http://schemas.microsoft.com/office/drawing/2014/main" id="{7668116F-0149-4241-9345-EB6BF76E2F5D}"/>
                  </a:ext>
                </a:extLst>
              </p:cNvPr>
              <p:cNvCxnSpPr>
                <a:cxnSpLocks/>
              </p:cNvCxnSpPr>
              <p:nvPr/>
            </p:nvCxnSpPr>
            <p:spPr>
              <a:xfrm flipV="1">
                <a:off x="7067350" y="2466579"/>
                <a:ext cx="563826" cy="1"/>
              </a:xfrm>
              <a:prstGeom prst="line">
                <a:avLst/>
              </a:prstGeom>
              <a:ln>
                <a:solidFill>
                  <a:schemeClr val="bg2">
                    <a:lumMod val="9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D922456D-DFCC-4492-A429-193EB65AF26F}"/>
                  </a:ext>
                </a:extLst>
              </p:cNvPr>
              <p:cNvCxnSpPr>
                <a:cxnSpLocks/>
              </p:cNvCxnSpPr>
              <p:nvPr/>
            </p:nvCxnSpPr>
            <p:spPr>
              <a:xfrm flipH="1" flipV="1">
                <a:off x="7624314" y="2065911"/>
                <a:ext cx="3619" cy="40066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0821772-2ED4-416C-8A59-10520DB85E27}"/>
                  </a:ext>
                </a:extLst>
              </p:cNvPr>
              <p:cNvCxnSpPr/>
              <p:nvPr/>
            </p:nvCxnSpPr>
            <p:spPr>
              <a:xfrm>
                <a:off x="7621119" y="2065911"/>
                <a:ext cx="1256987"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9C47B7CD-2BAF-4A2B-A865-2B678CC465B7}"/>
                </a:ext>
              </a:extLst>
            </p:cNvPr>
            <p:cNvSpPr txBox="1"/>
            <p:nvPr/>
          </p:nvSpPr>
          <p:spPr>
            <a:xfrm>
              <a:off x="4517983" y="1340304"/>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1</a:t>
              </a:r>
              <a:endParaRPr lang="en-CA" sz="1600" b="1">
                <a:effectLst>
                  <a:outerShdw blurRad="38100" dist="38100" dir="2700000" algn="tl">
                    <a:srgbClr val="000000">
                      <a:alpha val="43137"/>
                    </a:srgbClr>
                  </a:outerShdw>
                </a:effectLst>
              </a:endParaRPr>
            </a:p>
          </p:txBody>
        </p:sp>
        <p:sp>
          <p:nvSpPr>
            <p:cNvPr id="16" name="TextBox 15">
              <a:extLst>
                <a:ext uri="{FF2B5EF4-FFF2-40B4-BE49-F238E27FC236}">
                  <a16:creationId xmlns:a16="http://schemas.microsoft.com/office/drawing/2014/main" id="{AD1C514A-BDE8-4611-9170-21554FD8DA52}"/>
                </a:ext>
              </a:extLst>
            </p:cNvPr>
            <p:cNvSpPr txBox="1"/>
            <p:nvPr/>
          </p:nvSpPr>
          <p:spPr>
            <a:xfrm>
              <a:off x="7609753" y="1790253"/>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2</a:t>
              </a:r>
              <a:endParaRPr lang="en-CA" sz="1600" b="1">
                <a:effectLst>
                  <a:outerShdw blurRad="38100" dist="38100" dir="2700000" algn="tl">
                    <a:srgbClr val="000000">
                      <a:alpha val="43137"/>
                    </a:srgbClr>
                  </a:outerShdw>
                </a:effectLst>
              </a:endParaRPr>
            </a:p>
          </p:txBody>
        </p:sp>
        <p:sp>
          <p:nvSpPr>
            <p:cNvPr id="17" name="TextBox 16">
              <a:extLst>
                <a:ext uri="{FF2B5EF4-FFF2-40B4-BE49-F238E27FC236}">
                  <a16:creationId xmlns:a16="http://schemas.microsoft.com/office/drawing/2014/main" id="{AFD8F1EE-17C5-41AD-8370-E0004C2599ED}"/>
                </a:ext>
              </a:extLst>
            </p:cNvPr>
            <p:cNvSpPr txBox="1"/>
            <p:nvPr/>
          </p:nvSpPr>
          <p:spPr>
            <a:xfrm>
              <a:off x="8001112" y="2803290"/>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3</a:t>
              </a:r>
              <a:endParaRPr lang="en-CA" sz="1600" b="1">
                <a:effectLst>
                  <a:outerShdw blurRad="38100" dist="38100" dir="2700000" algn="tl">
                    <a:srgbClr val="000000">
                      <a:alpha val="43137"/>
                    </a:srgbClr>
                  </a:outerShdw>
                </a:effectLst>
              </a:endParaRPr>
            </a:p>
          </p:txBody>
        </p:sp>
        <p:sp>
          <p:nvSpPr>
            <p:cNvPr id="18" name="TextBox 17">
              <a:extLst>
                <a:ext uri="{FF2B5EF4-FFF2-40B4-BE49-F238E27FC236}">
                  <a16:creationId xmlns:a16="http://schemas.microsoft.com/office/drawing/2014/main" id="{24DC72E0-F5D1-475F-B444-D96A006B65C8}"/>
                </a:ext>
              </a:extLst>
            </p:cNvPr>
            <p:cNvSpPr txBox="1"/>
            <p:nvPr/>
          </p:nvSpPr>
          <p:spPr>
            <a:xfrm>
              <a:off x="7579776" y="3808500"/>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4</a:t>
              </a:r>
              <a:endParaRPr lang="en-CA" sz="1600" b="1">
                <a:effectLst>
                  <a:outerShdw blurRad="38100" dist="38100" dir="2700000" algn="tl">
                    <a:srgbClr val="000000">
                      <a:alpha val="43137"/>
                    </a:srgbClr>
                  </a:outerShdw>
                </a:effectLst>
              </a:endParaRPr>
            </a:p>
          </p:txBody>
        </p:sp>
        <p:sp>
          <p:nvSpPr>
            <p:cNvPr id="19" name="TextBox 18">
              <a:extLst>
                <a:ext uri="{FF2B5EF4-FFF2-40B4-BE49-F238E27FC236}">
                  <a16:creationId xmlns:a16="http://schemas.microsoft.com/office/drawing/2014/main" id="{137FC209-A061-4A18-9C99-7F0F29B5EAA4}"/>
                </a:ext>
              </a:extLst>
            </p:cNvPr>
            <p:cNvSpPr txBox="1"/>
            <p:nvPr/>
          </p:nvSpPr>
          <p:spPr>
            <a:xfrm>
              <a:off x="6578603" y="5014317"/>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5</a:t>
              </a:r>
              <a:endParaRPr lang="en-CA" sz="1600" b="1">
                <a:effectLst>
                  <a:outerShdw blurRad="38100" dist="38100" dir="2700000" algn="tl">
                    <a:srgbClr val="000000">
                      <a:alpha val="43137"/>
                    </a:srgbClr>
                  </a:outerShdw>
                </a:effectLst>
              </a:endParaRPr>
            </a:p>
          </p:txBody>
        </p:sp>
        <p:sp>
          <p:nvSpPr>
            <p:cNvPr id="20" name="TextBox 19">
              <a:extLst>
                <a:ext uri="{FF2B5EF4-FFF2-40B4-BE49-F238E27FC236}">
                  <a16:creationId xmlns:a16="http://schemas.microsoft.com/office/drawing/2014/main" id="{258D37E1-094A-42CB-A521-C7464D0FA391}"/>
                </a:ext>
              </a:extLst>
            </p:cNvPr>
            <p:cNvSpPr txBox="1"/>
            <p:nvPr/>
          </p:nvSpPr>
          <p:spPr>
            <a:xfrm>
              <a:off x="3562855" y="4628122"/>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6</a:t>
              </a:r>
              <a:endParaRPr lang="en-CA" sz="1600" b="1">
                <a:effectLst>
                  <a:outerShdw blurRad="38100" dist="38100" dir="2700000" algn="tl">
                    <a:srgbClr val="000000">
                      <a:alpha val="43137"/>
                    </a:srgbClr>
                  </a:outerShdw>
                </a:effectLst>
              </a:endParaRPr>
            </a:p>
          </p:txBody>
        </p:sp>
        <p:sp>
          <p:nvSpPr>
            <p:cNvPr id="21" name="TextBox 20">
              <a:extLst>
                <a:ext uri="{FF2B5EF4-FFF2-40B4-BE49-F238E27FC236}">
                  <a16:creationId xmlns:a16="http://schemas.microsoft.com/office/drawing/2014/main" id="{9E094AB1-64A6-4CB4-9584-E3A86FDED5BC}"/>
                </a:ext>
              </a:extLst>
            </p:cNvPr>
            <p:cNvSpPr txBox="1"/>
            <p:nvPr/>
          </p:nvSpPr>
          <p:spPr>
            <a:xfrm>
              <a:off x="3047726" y="3598430"/>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7</a:t>
              </a:r>
              <a:endParaRPr lang="en-CA" sz="1600" b="1">
                <a:effectLst>
                  <a:outerShdw blurRad="38100" dist="38100" dir="2700000" algn="tl">
                    <a:srgbClr val="000000">
                      <a:alpha val="43137"/>
                    </a:srgbClr>
                  </a:outerShdw>
                </a:effectLst>
              </a:endParaRPr>
            </a:p>
          </p:txBody>
        </p:sp>
        <p:sp>
          <p:nvSpPr>
            <p:cNvPr id="22" name="TextBox 21">
              <a:extLst>
                <a:ext uri="{FF2B5EF4-FFF2-40B4-BE49-F238E27FC236}">
                  <a16:creationId xmlns:a16="http://schemas.microsoft.com/office/drawing/2014/main" id="{3C659CFA-F59D-4130-BC80-2C90EB5B2A81}"/>
                </a:ext>
              </a:extLst>
            </p:cNvPr>
            <p:cNvSpPr txBox="1"/>
            <p:nvPr/>
          </p:nvSpPr>
          <p:spPr>
            <a:xfrm>
              <a:off x="3514734" y="2605357"/>
              <a:ext cx="292807" cy="338554"/>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1600" b="1">
                  <a:effectLst>
                    <a:outerShdw blurRad="38100" dist="38100" dir="2700000" algn="tl">
                      <a:srgbClr val="000000">
                        <a:alpha val="43137"/>
                      </a:srgbClr>
                    </a:outerShdw>
                  </a:effectLst>
                </a:rPr>
                <a:t>8</a:t>
              </a:r>
              <a:endParaRPr lang="en-CA" sz="1600" b="1">
                <a:effectLst>
                  <a:outerShdw blurRad="38100" dist="38100" dir="2700000" algn="tl">
                    <a:srgbClr val="000000">
                      <a:alpha val="43137"/>
                    </a:srgbClr>
                  </a:outerShdw>
                </a:effectLst>
              </a:endParaRPr>
            </a:p>
          </p:txBody>
        </p:sp>
        <p:sp>
          <p:nvSpPr>
            <p:cNvPr id="23" name="TextBox 22">
              <a:extLst>
                <a:ext uri="{FF2B5EF4-FFF2-40B4-BE49-F238E27FC236}">
                  <a16:creationId xmlns:a16="http://schemas.microsoft.com/office/drawing/2014/main" id="{69897CE1-B882-4A69-AD9E-15D3E6252329}"/>
                </a:ext>
              </a:extLst>
            </p:cNvPr>
            <p:cNvSpPr txBox="1"/>
            <p:nvPr/>
          </p:nvSpPr>
          <p:spPr>
            <a:xfrm>
              <a:off x="4641375" y="1391230"/>
              <a:ext cx="1560042" cy="246221"/>
            </a:xfrm>
            <a:prstGeom prst="rect">
              <a:avLst/>
            </a:prstGeom>
            <a:noFill/>
          </p:spPr>
          <p:txBody>
            <a:bodyPr wrap="none" rtlCol="0">
              <a:spAutoFit/>
            </a:bodyPr>
            <a:lstStyle/>
            <a:p>
              <a:r>
                <a:rPr lang="en-US" sz="1000" b="1"/>
                <a:t>Request for accreditation </a:t>
              </a:r>
              <a:endParaRPr lang="en-CA" sz="1000" b="1"/>
            </a:p>
          </p:txBody>
        </p:sp>
        <p:sp>
          <p:nvSpPr>
            <p:cNvPr id="24" name="TextBox 23">
              <a:extLst>
                <a:ext uri="{FF2B5EF4-FFF2-40B4-BE49-F238E27FC236}">
                  <a16:creationId xmlns:a16="http://schemas.microsoft.com/office/drawing/2014/main" id="{55F51FD0-26BD-465B-B362-10930C43BC4C}"/>
                </a:ext>
              </a:extLst>
            </p:cNvPr>
            <p:cNvSpPr txBox="1"/>
            <p:nvPr/>
          </p:nvSpPr>
          <p:spPr>
            <a:xfrm>
              <a:off x="7751828" y="1836419"/>
              <a:ext cx="1220206" cy="246221"/>
            </a:xfrm>
            <a:prstGeom prst="rect">
              <a:avLst/>
            </a:prstGeom>
            <a:noFill/>
          </p:spPr>
          <p:txBody>
            <a:bodyPr wrap="none" rtlCol="0">
              <a:spAutoFit/>
            </a:bodyPr>
            <a:lstStyle/>
            <a:p>
              <a:r>
                <a:rPr lang="en-US" sz="1000" b="1"/>
                <a:t>Build the visit team</a:t>
              </a:r>
              <a:endParaRPr lang="en-CA" sz="1000" b="1"/>
            </a:p>
          </p:txBody>
        </p:sp>
        <p:sp>
          <p:nvSpPr>
            <p:cNvPr id="25" name="TextBox 24">
              <a:extLst>
                <a:ext uri="{FF2B5EF4-FFF2-40B4-BE49-F238E27FC236}">
                  <a16:creationId xmlns:a16="http://schemas.microsoft.com/office/drawing/2014/main" id="{D7EC82BB-DB8E-4A4A-A8AE-51C59A359F60}"/>
                </a:ext>
              </a:extLst>
            </p:cNvPr>
            <p:cNvSpPr txBox="1"/>
            <p:nvPr/>
          </p:nvSpPr>
          <p:spPr>
            <a:xfrm>
              <a:off x="8147515" y="2871271"/>
              <a:ext cx="944489" cy="246221"/>
            </a:xfrm>
            <a:prstGeom prst="rect">
              <a:avLst/>
            </a:prstGeom>
            <a:noFill/>
          </p:spPr>
          <p:txBody>
            <a:bodyPr wrap="none" rtlCol="0">
              <a:spAutoFit/>
            </a:bodyPr>
            <a:lstStyle/>
            <a:p>
              <a:r>
                <a:rPr lang="en-US" sz="1000" b="1"/>
                <a:t>Questionnaire</a:t>
              </a:r>
              <a:endParaRPr lang="en-CA" sz="1000" b="1"/>
            </a:p>
          </p:txBody>
        </p:sp>
        <p:sp>
          <p:nvSpPr>
            <p:cNvPr id="26" name="TextBox 25">
              <a:extLst>
                <a:ext uri="{FF2B5EF4-FFF2-40B4-BE49-F238E27FC236}">
                  <a16:creationId xmlns:a16="http://schemas.microsoft.com/office/drawing/2014/main" id="{2433656D-A9CF-43DB-A3CF-A71BFB07A8CE}"/>
                </a:ext>
              </a:extLst>
            </p:cNvPr>
            <p:cNvSpPr txBox="1"/>
            <p:nvPr/>
          </p:nvSpPr>
          <p:spPr>
            <a:xfrm>
              <a:off x="7720229" y="3865534"/>
              <a:ext cx="1167307" cy="246221"/>
            </a:xfrm>
            <a:prstGeom prst="rect">
              <a:avLst/>
            </a:prstGeom>
            <a:noFill/>
          </p:spPr>
          <p:txBody>
            <a:bodyPr wrap="none" rtlCol="0">
              <a:spAutoFit/>
            </a:bodyPr>
            <a:lstStyle/>
            <a:p>
              <a:r>
                <a:rPr lang="en-US" sz="1000" b="1"/>
                <a:t>Program materials</a:t>
              </a:r>
              <a:endParaRPr lang="en-CA" sz="1000" b="1"/>
            </a:p>
          </p:txBody>
        </p:sp>
        <p:sp>
          <p:nvSpPr>
            <p:cNvPr id="27" name="TextBox 26">
              <a:extLst>
                <a:ext uri="{FF2B5EF4-FFF2-40B4-BE49-F238E27FC236}">
                  <a16:creationId xmlns:a16="http://schemas.microsoft.com/office/drawing/2014/main" id="{53E47312-351B-4E38-B379-23E1B55CE273}"/>
                </a:ext>
              </a:extLst>
            </p:cNvPr>
            <p:cNvSpPr txBox="1"/>
            <p:nvPr/>
          </p:nvSpPr>
          <p:spPr>
            <a:xfrm>
              <a:off x="6718276" y="5082520"/>
              <a:ext cx="1691489" cy="246221"/>
            </a:xfrm>
            <a:prstGeom prst="rect">
              <a:avLst/>
            </a:prstGeom>
            <a:noFill/>
          </p:spPr>
          <p:txBody>
            <a:bodyPr wrap="none" rtlCol="0">
              <a:spAutoFit/>
            </a:bodyPr>
            <a:lstStyle/>
            <a:p>
              <a:r>
                <a:rPr lang="en-US" sz="1000" b="1"/>
                <a:t>Interviews and observations</a:t>
              </a:r>
              <a:endParaRPr lang="en-CA" sz="1000" b="1"/>
            </a:p>
          </p:txBody>
        </p:sp>
        <p:sp>
          <p:nvSpPr>
            <p:cNvPr id="28" name="TextBox 27">
              <a:extLst>
                <a:ext uri="{FF2B5EF4-FFF2-40B4-BE49-F238E27FC236}">
                  <a16:creationId xmlns:a16="http://schemas.microsoft.com/office/drawing/2014/main" id="{D3CF7E32-D7BD-497E-88CA-CBF85E16AFF1}"/>
                </a:ext>
              </a:extLst>
            </p:cNvPr>
            <p:cNvSpPr txBox="1"/>
            <p:nvPr/>
          </p:nvSpPr>
          <p:spPr>
            <a:xfrm>
              <a:off x="3702821" y="4680785"/>
              <a:ext cx="853119" cy="246221"/>
            </a:xfrm>
            <a:prstGeom prst="rect">
              <a:avLst/>
            </a:prstGeom>
            <a:noFill/>
          </p:spPr>
          <p:txBody>
            <a:bodyPr wrap="none" rtlCol="0">
              <a:spAutoFit/>
            </a:bodyPr>
            <a:lstStyle/>
            <a:p>
              <a:r>
                <a:rPr lang="en-US" sz="1000" b="1"/>
                <a:t>Write report</a:t>
              </a:r>
              <a:endParaRPr lang="en-CA" sz="1000" b="1"/>
            </a:p>
          </p:txBody>
        </p:sp>
        <p:sp>
          <p:nvSpPr>
            <p:cNvPr id="29" name="TextBox 28">
              <a:extLst>
                <a:ext uri="{FF2B5EF4-FFF2-40B4-BE49-F238E27FC236}">
                  <a16:creationId xmlns:a16="http://schemas.microsoft.com/office/drawing/2014/main" id="{FDE3BED1-7CA4-4B98-9DCA-5ADB5DC72B01}"/>
                </a:ext>
              </a:extLst>
            </p:cNvPr>
            <p:cNvSpPr txBox="1"/>
            <p:nvPr/>
          </p:nvSpPr>
          <p:spPr>
            <a:xfrm>
              <a:off x="3176926" y="3644596"/>
              <a:ext cx="785793" cy="246221"/>
            </a:xfrm>
            <a:prstGeom prst="rect">
              <a:avLst/>
            </a:prstGeom>
            <a:noFill/>
          </p:spPr>
          <p:txBody>
            <a:bodyPr wrap="none" rtlCol="0">
              <a:spAutoFit/>
            </a:bodyPr>
            <a:lstStyle/>
            <a:p>
              <a:r>
                <a:rPr lang="en-US" sz="1000" b="1"/>
                <a:t>Visit report</a:t>
              </a:r>
              <a:endParaRPr lang="en-CA" sz="1000" b="1"/>
            </a:p>
          </p:txBody>
        </p:sp>
        <p:sp>
          <p:nvSpPr>
            <p:cNvPr id="30" name="TextBox 29">
              <a:extLst>
                <a:ext uri="{FF2B5EF4-FFF2-40B4-BE49-F238E27FC236}">
                  <a16:creationId xmlns:a16="http://schemas.microsoft.com/office/drawing/2014/main" id="{D20B873C-C79C-4C2D-B70A-CFCF3B45FEA2}"/>
                </a:ext>
              </a:extLst>
            </p:cNvPr>
            <p:cNvSpPr txBox="1"/>
            <p:nvPr/>
          </p:nvSpPr>
          <p:spPr>
            <a:xfrm>
              <a:off x="3661137" y="2651523"/>
              <a:ext cx="931665" cy="246221"/>
            </a:xfrm>
            <a:prstGeom prst="rect">
              <a:avLst/>
            </a:prstGeom>
            <a:noFill/>
          </p:spPr>
          <p:txBody>
            <a:bodyPr wrap="none" rtlCol="0">
              <a:spAutoFit/>
            </a:bodyPr>
            <a:lstStyle/>
            <a:p>
              <a:r>
                <a:rPr lang="en-US" sz="1000" b="1"/>
                <a:t>CEAB decision</a:t>
              </a:r>
              <a:endParaRPr lang="en-CA" sz="1000" b="1"/>
            </a:p>
          </p:txBody>
        </p:sp>
        <p:sp>
          <p:nvSpPr>
            <p:cNvPr id="31" name="TextBox 30">
              <a:extLst>
                <a:ext uri="{FF2B5EF4-FFF2-40B4-BE49-F238E27FC236}">
                  <a16:creationId xmlns:a16="http://schemas.microsoft.com/office/drawing/2014/main" id="{C208A25B-EF22-400B-AA2E-4D4ED3449965}"/>
                </a:ext>
              </a:extLst>
            </p:cNvPr>
            <p:cNvSpPr txBox="1"/>
            <p:nvPr/>
          </p:nvSpPr>
          <p:spPr>
            <a:xfrm>
              <a:off x="4551214" y="1632205"/>
              <a:ext cx="1219745" cy="415498"/>
            </a:xfrm>
            <a:prstGeom prst="rect">
              <a:avLst/>
            </a:prstGeom>
            <a:noFill/>
          </p:spPr>
          <p:txBody>
            <a:bodyPr wrap="square" rtlCol="0">
              <a:spAutoFit/>
            </a:bodyPr>
            <a:lstStyle/>
            <a:p>
              <a:pPr marL="171450" indent="-171450">
                <a:buFont typeface="Wingdings" panose="05000000000000000000" pitchFamily="2" charset="2"/>
                <a:buChar char="Ø"/>
              </a:pPr>
              <a:r>
                <a:rPr lang="en-US" sz="700"/>
                <a:t>HEI submits RFA </a:t>
              </a:r>
            </a:p>
            <a:p>
              <a:pPr marL="171450" indent="-171450">
                <a:buFont typeface="Wingdings" panose="05000000000000000000" pitchFamily="2" charset="2"/>
                <a:buChar char="Ø"/>
              </a:pPr>
              <a:r>
                <a:rPr lang="en-US" sz="700"/>
                <a:t>HEI completes Questionnaire</a:t>
              </a:r>
              <a:endParaRPr lang="en-CA" sz="700"/>
            </a:p>
          </p:txBody>
        </p:sp>
        <p:sp>
          <p:nvSpPr>
            <p:cNvPr id="32" name="TextBox 31">
              <a:extLst>
                <a:ext uri="{FF2B5EF4-FFF2-40B4-BE49-F238E27FC236}">
                  <a16:creationId xmlns:a16="http://schemas.microsoft.com/office/drawing/2014/main" id="{4B3A2267-6A36-4C39-99EE-844557AEFDB9}"/>
                </a:ext>
              </a:extLst>
            </p:cNvPr>
            <p:cNvSpPr txBox="1"/>
            <p:nvPr/>
          </p:nvSpPr>
          <p:spPr>
            <a:xfrm>
              <a:off x="7693648" y="2056445"/>
              <a:ext cx="1501732" cy="630942"/>
            </a:xfrm>
            <a:prstGeom prst="rect">
              <a:avLst/>
            </a:prstGeom>
            <a:noFill/>
          </p:spPr>
          <p:txBody>
            <a:bodyPr wrap="square" rtlCol="0">
              <a:spAutoFit/>
            </a:bodyPr>
            <a:lstStyle/>
            <a:p>
              <a:pPr marL="171450" indent="-171450">
                <a:buFont typeface="Wingdings" panose="05000000000000000000" pitchFamily="2" charset="2"/>
                <a:buChar char="Ø"/>
              </a:pPr>
              <a:r>
                <a:rPr lang="en-US" sz="700"/>
                <a:t>Visit Chair assigned and team selected</a:t>
              </a:r>
            </a:p>
            <a:p>
              <a:pPr marL="171450" indent="-171450">
                <a:buFont typeface="Wingdings" panose="05000000000000000000" pitchFamily="2" charset="2"/>
                <a:buChar char="Ø"/>
              </a:pPr>
              <a:r>
                <a:rPr lang="en-US" sz="700"/>
                <a:t>HEI approves visiting team</a:t>
              </a:r>
            </a:p>
            <a:p>
              <a:pPr marL="171450" indent="-171450">
                <a:buFont typeface="Wingdings" panose="05000000000000000000" pitchFamily="2" charset="2"/>
                <a:buChar char="Ø"/>
              </a:pPr>
              <a:r>
                <a:rPr lang="en-US" sz="700"/>
                <a:t>Preparatory teleconferences</a:t>
              </a:r>
            </a:p>
            <a:p>
              <a:pPr marL="171450" indent="-171450">
                <a:buFont typeface="Wingdings" panose="05000000000000000000" pitchFamily="2" charset="2"/>
                <a:buChar char="Ø"/>
              </a:pPr>
              <a:r>
                <a:rPr lang="en-US" sz="700"/>
                <a:t>Visit date selected</a:t>
              </a:r>
            </a:p>
          </p:txBody>
        </p:sp>
        <p:sp>
          <p:nvSpPr>
            <p:cNvPr id="33" name="TextBox 32">
              <a:extLst>
                <a:ext uri="{FF2B5EF4-FFF2-40B4-BE49-F238E27FC236}">
                  <a16:creationId xmlns:a16="http://schemas.microsoft.com/office/drawing/2014/main" id="{21678CAF-FFF2-4578-A9A2-2244C5BD4BA0}"/>
                </a:ext>
              </a:extLst>
            </p:cNvPr>
            <p:cNvSpPr txBox="1"/>
            <p:nvPr/>
          </p:nvSpPr>
          <p:spPr>
            <a:xfrm>
              <a:off x="8103187" y="3070126"/>
              <a:ext cx="1219745" cy="523220"/>
            </a:xfrm>
            <a:prstGeom prst="rect">
              <a:avLst/>
            </a:prstGeom>
            <a:noFill/>
          </p:spPr>
          <p:txBody>
            <a:bodyPr wrap="square" rtlCol="0">
              <a:spAutoFit/>
            </a:bodyPr>
            <a:lstStyle/>
            <a:p>
              <a:pPr marL="171450" indent="-171450">
                <a:buFont typeface="Wingdings" panose="05000000000000000000" pitchFamily="2" charset="2"/>
                <a:buChar char="Ø"/>
              </a:pPr>
              <a:r>
                <a:rPr lang="en-US" sz="700"/>
                <a:t>HEI completes and submits Questionnaire 8 weeks prior to visit</a:t>
              </a:r>
            </a:p>
            <a:p>
              <a:pPr marL="171450" indent="-171450">
                <a:buFont typeface="Wingdings" panose="05000000000000000000" pitchFamily="2" charset="2"/>
                <a:buChar char="Ø"/>
              </a:pPr>
              <a:r>
                <a:rPr lang="en-US" sz="700"/>
                <a:t>Build visit schedule</a:t>
              </a:r>
            </a:p>
          </p:txBody>
        </p:sp>
        <p:sp>
          <p:nvSpPr>
            <p:cNvPr id="34" name="TextBox 33">
              <a:extLst>
                <a:ext uri="{FF2B5EF4-FFF2-40B4-BE49-F238E27FC236}">
                  <a16:creationId xmlns:a16="http://schemas.microsoft.com/office/drawing/2014/main" id="{4A051ADA-DF51-4D3F-B79F-DBF6ED554D2D}"/>
                </a:ext>
              </a:extLst>
            </p:cNvPr>
            <p:cNvSpPr txBox="1"/>
            <p:nvPr/>
          </p:nvSpPr>
          <p:spPr>
            <a:xfrm>
              <a:off x="7668709" y="4076091"/>
              <a:ext cx="1219745" cy="630942"/>
            </a:xfrm>
            <a:prstGeom prst="rect">
              <a:avLst/>
            </a:prstGeom>
            <a:noFill/>
          </p:spPr>
          <p:txBody>
            <a:bodyPr wrap="square" rtlCol="0">
              <a:spAutoFit/>
            </a:bodyPr>
            <a:lstStyle/>
            <a:p>
              <a:pPr marL="171450" indent="-171450">
                <a:buFont typeface="Wingdings" panose="05000000000000000000" pitchFamily="2" charset="2"/>
                <a:buChar char="Ø"/>
              </a:pPr>
              <a:r>
                <a:rPr lang="en-US" sz="700"/>
                <a:t>HEI makes program/course materials available 8 weeks before the site visit</a:t>
              </a:r>
            </a:p>
          </p:txBody>
        </p:sp>
        <p:sp>
          <p:nvSpPr>
            <p:cNvPr id="35" name="TextBox 34">
              <a:extLst>
                <a:ext uri="{FF2B5EF4-FFF2-40B4-BE49-F238E27FC236}">
                  <a16:creationId xmlns:a16="http://schemas.microsoft.com/office/drawing/2014/main" id="{5B0AACA9-BFF7-4C9B-8F9C-9CD726144F2E}"/>
                </a:ext>
              </a:extLst>
            </p:cNvPr>
            <p:cNvSpPr txBox="1"/>
            <p:nvPr/>
          </p:nvSpPr>
          <p:spPr>
            <a:xfrm>
              <a:off x="6664506" y="5315214"/>
              <a:ext cx="1219745" cy="415498"/>
            </a:xfrm>
            <a:prstGeom prst="rect">
              <a:avLst/>
            </a:prstGeom>
            <a:noFill/>
          </p:spPr>
          <p:txBody>
            <a:bodyPr wrap="square" rtlCol="0">
              <a:spAutoFit/>
            </a:bodyPr>
            <a:lstStyle/>
            <a:p>
              <a:pPr marL="171450" indent="-171450">
                <a:buFont typeface="Wingdings" panose="05000000000000000000" pitchFamily="2" charset="2"/>
                <a:buChar char="Ø"/>
              </a:pPr>
              <a:r>
                <a:rPr lang="en-US" sz="700"/>
                <a:t>2.5-day site visit</a:t>
              </a:r>
            </a:p>
            <a:p>
              <a:pPr marL="171450" indent="-171450">
                <a:buFont typeface="Wingdings" panose="05000000000000000000" pitchFamily="2" charset="2"/>
                <a:buChar char="Ø"/>
              </a:pPr>
              <a:r>
                <a:rPr lang="en-US" sz="700"/>
                <a:t>Holds interviews according to schedule</a:t>
              </a:r>
            </a:p>
          </p:txBody>
        </p:sp>
        <p:sp>
          <p:nvSpPr>
            <p:cNvPr id="36" name="TextBox 35">
              <a:extLst>
                <a:ext uri="{FF2B5EF4-FFF2-40B4-BE49-F238E27FC236}">
                  <a16:creationId xmlns:a16="http://schemas.microsoft.com/office/drawing/2014/main" id="{A202AF3E-C1FA-4457-82DF-C679DB6F9B22}"/>
                </a:ext>
              </a:extLst>
            </p:cNvPr>
            <p:cNvSpPr txBox="1"/>
            <p:nvPr/>
          </p:nvSpPr>
          <p:spPr>
            <a:xfrm>
              <a:off x="3648238" y="4894071"/>
              <a:ext cx="1219745" cy="523220"/>
            </a:xfrm>
            <a:prstGeom prst="rect">
              <a:avLst/>
            </a:prstGeom>
            <a:noFill/>
          </p:spPr>
          <p:txBody>
            <a:bodyPr wrap="square" rtlCol="0">
              <a:spAutoFit/>
            </a:bodyPr>
            <a:lstStyle/>
            <a:p>
              <a:pPr marL="171450" indent="-171450">
                <a:buFont typeface="Wingdings" panose="05000000000000000000" pitchFamily="2" charset="2"/>
                <a:buChar char="Ø"/>
              </a:pPr>
              <a:r>
                <a:rPr lang="en-US" sz="700"/>
                <a:t>Visitors prepare issue tracker</a:t>
              </a:r>
            </a:p>
            <a:p>
              <a:pPr marL="171450" indent="-171450">
                <a:buFont typeface="Wingdings" panose="05000000000000000000" pitchFamily="2" charset="2"/>
                <a:buChar char="Ø"/>
              </a:pPr>
              <a:r>
                <a:rPr lang="en-US" sz="700"/>
                <a:t>Chair compiles visiting team report</a:t>
              </a:r>
            </a:p>
          </p:txBody>
        </p:sp>
        <p:sp>
          <p:nvSpPr>
            <p:cNvPr id="37" name="TextBox 36">
              <a:extLst>
                <a:ext uri="{FF2B5EF4-FFF2-40B4-BE49-F238E27FC236}">
                  <a16:creationId xmlns:a16="http://schemas.microsoft.com/office/drawing/2014/main" id="{F985E3A0-6D5B-46D2-8C96-36EA487A4438}"/>
                </a:ext>
              </a:extLst>
            </p:cNvPr>
            <p:cNvSpPr txBox="1"/>
            <p:nvPr/>
          </p:nvSpPr>
          <p:spPr>
            <a:xfrm>
              <a:off x="3126480" y="3865534"/>
              <a:ext cx="1219745" cy="738664"/>
            </a:xfrm>
            <a:prstGeom prst="rect">
              <a:avLst/>
            </a:prstGeom>
            <a:noFill/>
          </p:spPr>
          <p:txBody>
            <a:bodyPr wrap="square" rtlCol="0">
              <a:spAutoFit/>
            </a:bodyPr>
            <a:lstStyle/>
            <a:p>
              <a:pPr marL="171450" indent="-171450">
                <a:buFont typeface="Wingdings" panose="05000000000000000000" pitchFamily="2" charset="2"/>
                <a:buChar char="Ø"/>
              </a:pPr>
              <a:r>
                <a:rPr lang="en-US" sz="700"/>
                <a:t>CEAB editor reviews report for consistency</a:t>
              </a:r>
            </a:p>
            <a:p>
              <a:pPr marL="171450" indent="-171450">
                <a:buFont typeface="Wingdings" panose="05000000000000000000" pitchFamily="2" charset="2"/>
                <a:buChar char="Ø"/>
              </a:pPr>
              <a:r>
                <a:rPr lang="en-US" sz="700"/>
                <a:t>Report sent to HEI dean</a:t>
              </a:r>
            </a:p>
            <a:p>
              <a:pPr marL="171450" indent="-171450">
                <a:buFont typeface="Wingdings" panose="05000000000000000000" pitchFamily="2" charset="2"/>
                <a:buChar char="Ø"/>
              </a:pPr>
              <a:r>
                <a:rPr lang="en-US" sz="700"/>
                <a:t>HEI dean check for accuracy and completeness</a:t>
              </a:r>
            </a:p>
          </p:txBody>
        </p:sp>
        <p:sp>
          <p:nvSpPr>
            <p:cNvPr id="38" name="TextBox 37">
              <a:extLst>
                <a:ext uri="{FF2B5EF4-FFF2-40B4-BE49-F238E27FC236}">
                  <a16:creationId xmlns:a16="http://schemas.microsoft.com/office/drawing/2014/main" id="{A12748E8-B3C1-47AF-966E-D94890DF06C4}"/>
                </a:ext>
              </a:extLst>
            </p:cNvPr>
            <p:cNvSpPr txBox="1"/>
            <p:nvPr/>
          </p:nvSpPr>
          <p:spPr>
            <a:xfrm>
              <a:off x="3540583" y="2847749"/>
              <a:ext cx="1219745" cy="630942"/>
            </a:xfrm>
            <a:prstGeom prst="rect">
              <a:avLst/>
            </a:prstGeom>
            <a:noFill/>
          </p:spPr>
          <p:txBody>
            <a:bodyPr wrap="square" rtlCol="0">
              <a:spAutoFit/>
            </a:bodyPr>
            <a:lstStyle/>
            <a:p>
              <a:pPr marL="171450" indent="-171450">
                <a:buFont typeface="Wingdings" panose="05000000000000000000" pitchFamily="2" charset="2"/>
                <a:buChar char="Ø"/>
              </a:pPr>
              <a:r>
                <a:rPr lang="en-US" sz="700"/>
                <a:t>Visit dossier prepared for CEAB meeting</a:t>
              </a:r>
            </a:p>
            <a:p>
              <a:pPr marL="171450" indent="-171450">
                <a:buFont typeface="Wingdings" panose="05000000000000000000" pitchFamily="2" charset="2"/>
                <a:buChar char="Ø"/>
              </a:pPr>
              <a:r>
                <a:rPr lang="en-US" sz="700"/>
                <a:t>Accreditation decision</a:t>
              </a:r>
            </a:p>
            <a:p>
              <a:pPr marL="171450" indent="-171450">
                <a:buFont typeface="Wingdings" panose="05000000000000000000" pitchFamily="2" charset="2"/>
                <a:buChar char="Ø"/>
              </a:pPr>
              <a:r>
                <a:rPr lang="en-US" sz="700"/>
                <a:t>Communication of decision</a:t>
              </a:r>
            </a:p>
          </p:txBody>
        </p:sp>
        <p:sp>
          <p:nvSpPr>
            <p:cNvPr id="39" name="TextBox 38">
              <a:extLst>
                <a:ext uri="{FF2B5EF4-FFF2-40B4-BE49-F238E27FC236}">
                  <a16:creationId xmlns:a16="http://schemas.microsoft.com/office/drawing/2014/main" id="{E4208E1E-3ACE-4BE7-AC7A-0A98A96A9235}"/>
                </a:ext>
              </a:extLst>
            </p:cNvPr>
            <p:cNvSpPr txBox="1"/>
            <p:nvPr/>
          </p:nvSpPr>
          <p:spPr>
            <a:xfrm>
              <a:off x="5767009" y="3280546"/>
              <a:ext cx="885452" cy="230832"/>
            </a:xfrm>
            <a:prstGeom prst="rect">
              <a:avLst/>
            </a:prstGeom>
            <a:noFill/>
          </p:spPr>
          <p:txBody>
            <a:bodyPr wrap="square" rtlCol="0">
              <a:spAutoFit/>
            </a:bodyPr>
            <a:lstStyle/>
            <a:p>
              <a:pPr algn="ctr"/>
              <a:r>
                <a:rPr lang="en-US" sz="900" b="1"/>
                <a:t>24 MONTHS</a:t>
              </a:r>
              <a:endParaRPr lang="en-CA" sz="900" b="1"/>
            </a:p>
          </p:txBody>
        </p:sp>
        <p:sp>
          <p:nvSpPr>
            <p:cNvPr id="40" name="TextBox 39">
              <a:extLst>
                <a:ext uri="{FF2B5EF4-FFF2-40B4-BE49-F238E27FC236}">
                  <a16:creationId xmlns:a16="http://schemas.microsoft.com/office/drawing/2014/main" id="{40AA8596-C209-499D-9119-D23F197E2859}"/>
                </a:ext>
              </a:extLst>
            </p:cNvPr>
            <p:cNvSpPr txBox="1"/>
            <p:nvPr/>
          </p:nvSpPr>
          <p:spPr>
            <a:xfrm rot="18336245">
              <a:off x="8386539" y="5083979"/>
              <a:ext cx="1299266" cy="307777"/>
            </a:xfrm>
            <a:prstGeom prst="rect">
              <a:avLst/>
            </a:prstGeom>
            <a:noFill/>
          </p:spPr>
          <p:txBody>
            <a:bodyPr wrap="none" rtlCol="0">
              <a:spAutoFit/>
            </a:bodyPr>
            <a:lstStyle/>
            <a:p>
              <a:r>
                <a:rPr lang="en-US" sz="1400" b="1"/>
                <a:t>Data collection</a:t>
              </a:r>
              <a:endParaRPr lang="en-CA" sz="1400" b="1"/>
            </a:p>
          </p:txBody>
        </p:sp>
        <p:sp>
          <p:nvSpPr>
            <p:cNvPr id="41" name="TextBox 40">
              <a:extLst>
                <a:ext uri="{FF2B5EF4-FFF2-40B4-BE49-F238E27FC236}">
                  <a16:creationId xmlns:a16="http://schemas.microsoft.com/office/drawing/2014/main" id="{B64EED10-F1FC-44E0-8D54-2FC502CC5A6D}"/>
                </a:ext>
              </a:extLst>
            </p:cNvPr>
            <p:cNvSpPr txBox="1"/>
            <p:nvPr/>
          </p:nvSpPr>
          <p:spPr>
            <a:xfrm rot="2136245">
              <a:off x="2712880" y="5155836"/>
              <a:ext cx="917815" cy="307777"/>
            </a:xfrm>
            <a:prstGeom prst="rect">
              <a:avLst/>
            </a:prstGeom>
            <a:noFill/>
          </p:spPr>
          <p:txBody>
            <a:bodyPr wrap="none" rtlCol="0">
              <a:spAutoFit/>
            </a:bodyPr>
            <a:lstStyle/>
            <a:p>
              <a:r>
                <a:rPr lang="en-US" sz="1400" b="1"/>
                <a:t>Reporting</a:t>
              </a:r>
              <a:endParaRPr lang="en-CA" sz="1400" b="1"/>
            </a:p>
          </p:txBody>
        </p:sp>
      </p:grpSp>
      <p:sp>
        <p:nvSpPr>
          <p:cNvPr id="103" name="Title 7">
            <a:extLst>
              <a:ext uri="{FF2B5EF4-FFF2-40B4-BE49-F238E27FC236}">
                <a16:creationId xmlns:a16="http://schemas.microsoft.com/office/drawing/2014/main" id="{5B94AD7D-8ECA-4AC4-943E-D3944B356A71}"/>
              </a:ext>
            </a:extLst>
          </p:cNvPr>
          <p:cNvSpPr>
            <a:spLocks noGrp="1"/>
          </p:cNvSpPr>
          <p:nvPr>
            <p:ph type="title"/>
          </p:nvPr>
        </p:nvSpPr>
        <p:spPr>
          <a:xfrm>
            <a:off x="78265" y="2142887"/>
            <a:ext cx="1623213" cy="857250"/>
          </a:xfrm>
        </p:spPr>
        <p:txBody>
          <a:bodyPr>
            <a:noAutofit/>
          </a:bodyPr>
          <a:lstStyle/>
          <a:p>
            <a:r>
              <a:rPr lang="en-US" sz="1800">
                <a:solidFill>
                  <a:srgbClr val="003C71"/>
                </a:solidFill>
              </a:rPr>
              <a:t>How do we do it?</a:t>
            </a:r>
            <a:br>
              <a:rPr lang="en-US" sz="1800">
                <a:solidFill>
                  <a:srgbClr val="003C71"/>
                </a:solidFill>
              </a:rPr>
            </a:br>
            <a:br>
              <a:rPr lang="en-US" sz="1800">
                <a:solidFill>
                  <a:srgbClr val="003C71"/>
                </a:solidFill>
              </a:rPr>
            </a:br>
            <a:r>
              <a:rPr lang="en-US" sz="1400" b="0">
                <a:solidFill>
                  <a:srgbClr val="003C71"/>
                </a:solidFill>
              </a:rPr>
              <a:t>The accreditation process:</a:t>
            </a:r>
            <a:endParaRPr lang="en-CA" sz="1800">
              <a:solidFill>
                <a:srgbClr val="003C71"/>
              </a:solidFill>
            </a:endParaRPr>
          </a:p>
        </p:txBody>
      </p:sp>
      <p:sp>
        <p:nvSpPr>
          <p:cNvPr id="4" name="Slide Number Placeholder 3">
            <a:extLst>
              <a:ext uri="{FF2B5EF4-FFF2-40B4-BE49-F238E27FC236}">
                <a16:creationId xmlns:a16="http://schemas.microsoft.com/office/drawing/2014/main" id="{8DCB4B57-3655-4D0E-A590-B808BE0EA195}"/>
              </a:ext>
            </a:extLst>
          </p:cNvPr>
          <p:cNvSpPr>
            <a:spLocks noGrp="1"/>
          </p:cNvSpPr>
          <p:nvPr>
            <p:ph type="sldNum" sz="quarter" idx="4"/>
          </p:nvPr>
        </p:nvSpPr>
        <p:spPr/>
        <p:txBody>
          <a:bodyPr/>
          <a:lstStyle/>
          <a:p>
            <a:fld id="{64FFCA58-B5D4-4689-90AC-D9276023083A}" type="slidenum">
              <a:rPr lang="en-CA" smtClean="0"/>
              <a:t>13</a:t>
            </a:fld>
            <a:endParaRPr lang="en-CA"/>
          </a:p>
        </p:txBody>
      </p:sp>
    </p:spTree>
    <p:extLst>
      <p:ext uri="{BB962C8B-B14F-4D97-AF65-F5344CB8AC3E}">
        <p14:creationId xmlns:p14="http://schemas.microsoft.com/office/powerpoint/2010/main" val="481970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3856939B-76A4-4058-90F8-47CCB5487AB0}"/>
              </a:ext>
            </a:extLst>
          </p:cNvPr>
          <p:cNvSpPr>
            <a:spLocks noGrp="1"/>
          </p:cNvSpPr>
          <p:nvPr>
            <p:ph type="title"/>
          </p:nvPr>
        </p:nvSpPr>
        <p:spPr>
          <a:xfrm>
            <a:off x="457200" y="51470"/>
            <a:ext cx="8229600" cy="857250"/>
          </a:xfrm>
        </p:spPr>
        <p:txBody>
          <a:bodyPr/>
          <a:lstStyle/>
          <a:p>
            <a:r>
              <a:rPr lang="en-US">
                <a:solidFill>
                  <a:srgbClr val="003C71"/>
                </a:solidFill>
              </a:rPr>
              <a:t>Accreditation and continual improvement</a:t>
            </a:r>
            <a:endParaRPr lang="en-CA">
              <a:solidFill>
                <a:srgbClr val="003C71"/>
              </a:solidFill>
            </a:endParaRPr>
          </a:p>
        </p:txBody>
      </p:sp>
      <p:sp>
        <p:nvSpPr>
          <p:cNvPr id="6" name="Content Placeholder 2">
            <a:extLst>
              <a:ext uri="{FF2B5EF4-FFF2-40B4-BE49-F238E27FC236}">
                <a16:creationId xmlns:a16="http://schemas.microsoft.com/office/drawing/2014/main" id="{088A96C4-9D34-453C-86EB-C5847A1E9559}"/>
              </a:ext>
            </a:extLst>
          </p:cNvPr>
          <p:cNvSpPr>
            <a:spLocks noGrp="1"/>
          </p:cNvSpPr>
          <p:nvPr>
            <p:ph idx="1"/>
          </p:nvPr>
        </p:nvSpPr>
        <p:spPr>
          <a:xfrm>
            <a:off x="4723590" y="1200150"/>
            <a:ext cx="4096882" cy="3352799"/>
          </a:xfrm>
        </p:spPr>
        <p:txBody>
          <a:bodyPr>
            <a:normAutofit fontScale="92500" lnSpcReduction="20000"/>
          </a:bodyPr>
          <a:lstStyle/>
          <a:p>
            <a:r>
              <a:rPr lang="en-US"/>
              <a:t>Accreditation is based on a snapshot in time of a given program</a:t>
            </a:r>
          </a:p>
          <a:p>
            <a:r>
              <a:rPr lang="en-US"/>
              <a:t>The accreditation process has a definitive start and end</a:t>
            </a:r>
          </a:p>
          <a:p>
            <a:r>
              <a:rPr lang="en-US"/>
              <a:t>HEIs must continue to continually improve for the duration of their accreditation period</a:t>
            </a:r>
          </a:p>
          <a:p>
            <a:endParaRPr lang="en-US"/>
          </a:p>
          <a:p>
            <a:endParaRPr lang="en-US"/>
          </a:p>
        </p:txBody>
      </p:sp>
      <p:sp>
        <p:nvSpPr>
          <p:cNvPr id="4" name="Slide Number Placeholder 3">
            <a:extLst>
              <a:ext uri="{FF2B5EF4-FFF2-40B4-BE49-F238E27FC236}">
                <a16:creationId xmlns:a16="http://schemas.microsoft.com/office/drawing/2014/main" id="{427068D2-178C-4875-A9C6-B32082F2623E}"/>
              </a:ext>
            </a:extLst>
          </p:cNvPr>
          <p:cNvSpPr>
            <a:spLocks noGrp="1"/>
          </p:cNvSpPr>
          <p:nvPr>
            <p:ph type="sldNum" sz="quarter" idx="4"/>
          </p:nvPr>
        </p:nvSpPr>
        <p:spPr/>
        <p:txBody>
          <a:bodyPr/>
          <a:lstStyle/>
          <a:p>
            <a:fld id="{EE0270C6-DAA4-4312-9202-1218CC706CC1}" type="slidenum">
              <a:rPr lang="en-CA" smtClean="0"/>
              <a:t>14</a:t>
            </a:fld>
            <a:endParaRPr lang="en-CA"/>
          </a:p>
        </p:txBody>
      </p:sp>
      <p:sp>
        <p:nvSpPr>
          <p:cNvPr id="32" name="Content Placeholder 2">
            <a:extLst>
              <a:ext uri="{FF2B5EF4-FFF2-40B4-BE49-F238E27FC236}">
                <a16:creationId xmlns:a16="http://schemas.microsoft.com/office/drawing/2014/main" id="{627B1B65-DD12-4D2E-AAFD-62230C499CB7}"/>
              </a:ext>
            </a:extLst>
          </p:cNvPr>
          <p:cNvSpPr txBox="1">
            <a:spLocks/>
          </p:cNvSpPr>
          <p:nvPr/>
        </p:nvSpPr>
        <p:spPr>
          <a:xfrm>
            <a:off x="909681" y="4452882"/>
            <a:ext cx="3014247" cy="24872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1200"/>
              </a:spcAft>
              <a:buNone/>
            </a:pPr>
            <a:r>
              <a:rPr lang="en-US" sz="1200" i="1">
                <a:solidFill>
                  <a:srgbClr val="003C71"/>
                </a:solidFill>
                <a:latin typeface="+mj-lt"/>
                <a:ea typeface="+mj-ea"/>
                <a:cs typeface="+mj-cs"/>
              </a:rPr>
              <a:t>Plan. Do. Check. Act</a:t>
            </a:r>
            <a:endParaRPr lang="en-US" sz="1800" i="1">
              <a:solidFill>
                <a:schemeClr val="tx2"/>
              </a:solidFill>
            </a:endParaRPr>
          </a:p>
        </p:txBody>
      </p:sp>
      <p:cxnSp>
        <p:nvCxnSpPr>
          <p:cNvPr id="33" name="Straight Connector 32">
            <a:extLst>
              <a:ext uri="{FF2B5EF4-FFF2-40B4-BE49-F238E27FC236}">
                <a16:creationId xmlns:a16="http://schemas.microsoft.com/office/drawing/2014/main" id="{F414EC67-FF3E-424E-AECC-E0955D6BC4AB}"/>
              </a:ext>
            </a:extLst>
          </p:cNvPr>
          <p:cNvCxnSpPr>
            <a:cxnSpLocks/>
          </p:cNvCxnSpPr>
          <p:nvPr/>
        </p:nvCxnSpPr>
        <p:spPr>
          <a:xfrm flipH="1">
            <a:off x="4716016" y="1200150"/>
            <a:ext cx="7574" cy="3149110"/>
          </a:xfrm>
          <a:prstGeom prst="line">
            <a:avLst/>
          </a:prstGeom>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504C80C2-0C51-4FBF-BED0-868B105F294B}"/>
              </a:ext>
            </a:extLst>
          </p:cNvPr>
          <p:cNvGrpSpPr/>
          <p:nvPr/>
        </p:nvGrpSpPr>
        <p:grpSpPr>
          <a:xfrm>
            <a:off x="-237404" y="1076392"/>
            <a:ext cx="5308415" cy="3208818"/>
            <a:chOff x="2835786" y="671169"/>
            <a:chExt cx="5308415" cy="3208818"/>
          </a:xfrm>
        </p:grpSpPr>
        <p:graphicFrame>
          <p:nvGraphicFramePr>
            <p:cNvPr id="35" name="Diagram 34">
              <a:extLst>
                <a:ext uri="{FF2B5EF4-FFF2-40B4-BE49-F238E27FC236}">
                  <a16:creationId xmlns:a16="http://schemas.microsoft.com/office/drawing/2014/main" id="{12CEA6AF-0386-465C-814F-BD42CF343561}"/>
                </a:ext>
              </a:extLst>
            </p:cNvPr>
            <p:cNvGraphicFramePr/>
            <p:nvPr>
              <p:extLst>
                <p:ext uri="{D42A27DB-BD31-4B8C-83A1-F6EECF244321}">
                  <p14:modId xmlns:p14="http://schemas.microsoft.com/office/powerpoint/2010/main" val="3864079510"/>
                </p:ext>
              </p:extLst>
            </p:nvPr>
          </p:nvGraphicFramePr>
          <p:xfrm>
            <a:off x="2835786" y="671169"/>
            <a:ext cx="5308415" cy="3208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6" name="Group 35">
              <a:extLst>
                <a:ext uri="{FF2B5EF4-FFF2-40B4-BE49-F238E27FC236}">
                  <a16:creationId xmlns:a16="http://schemas.microsoft.com/office/drawing/2014/main" id="{7C499B11-26E6-4F7A-8442-54BC729C5EFD}"/>
                </a:ext>
              </a:extLst>
            </p:cNvPr>
            <p:cNvGrpSpPr/>
            <p:nvPr/>
          </p:nvGrpSpPr>
          <p:grpSpPr>
            <a:xfrm>
              <a:off x="4542586" y="1268980"/>
              <a:ext cx="1894814" cy="1921628"/>
              <a:chOff x="4458931" y="1452104"/>
              <a:chExt cx="3299949" cy="3299949"/>
            </a:xfrm>
          </p:grpSpPr>
          <p:grpSp>
            <p:nvGrpSpPr>
              <p:cNvPr id="37" name="Group 36">
                <a:extLst>
                  <a:ext uri="{FF2B5EF4-FFF2-40B4-BE49-F238E27FC236}">
                    <a16:creationId xmlns:a16="http://schemas.microsoft.com/office/drawing/2014/main" id="{15F153DC-FE47-4924-82AE-B766FCB68072}"/>
                  </a:ext>
                </a:extLst>
              </p:cNvPr>
              <p:cNvGrpSpPr/>
              <p:nvPr/>
            </p:nvGrpSpPr>
            <p:grpSpPr>
              <a:xfrm>
                <a:off x="4458931" y="2770240"/>
                <a:ext cx="3299949" cy="663678"/>
                <a:chOff x="4645743" y="2757948"/>
                <a:chExt cx="3299949" cy="663678"/>
              </a:xfrm>
              <a:scene3d>
                <a:camera prst="orthographicFront">
                  <a:rot lat="0" lon="0" rev="0"/>
                </a:camera>
                <a:lightRig rig="contrasting" dir="t">
                  <a:rot lat="0" lon="0" rev="7800000"/>
                </a:lightRig>
              </a:scene3d>
            </p:grpSpPr>
            <p:sp>
              <p:nvSpPr>
                <p:cNvPr id="54" name="Rectangle: Rounded Corners 53">
                  <a:extLst>
                    <a:ext uri="{FF2B5EF4-FFF2-40B4-BE49-F238E27FC236}">
                      <a16:creationId xmlns:a16="http://schemas.microsoft.com/office/drawing/2014/main" id="{F2F1D2F1-6C9F-41B3-8118-38107B074366}"/>
                    </a:ext>
                  </a:extLst>
                </p:cNvPr>
                <p:cNvSpPr/>
                <p:nvPr/>
              </p:nvSpPr>
              <p:spPr>
                <a:xfrm>
                  <a:off x="4645743" y="2757948"/>
                  <a:ext cx="1460090" cy="663678"/>
                </a:xfrm>
                <a:prstGeom prst="roundRect">
                  <a:avLst>
                    <a:gd name="adj" fmla="val 50000"/>
                  </a:avLst>
                </a:prstGeom>
                <a:solidFill>
                  <a:srgbClr val="9E652E">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5" name="Rectangle: Rounded Corners 54">
                  <a:extLst>
                    <a:ext uri="{FF2B5EF4-FFF2-40B4-BE49-F238E27FC236}">
                      <a16:creationId xmlns:a16="http://schemas.microsoft.com/office/drawing/2014/main" id="{701BA4C0-5E80-4508-9AB4-6AAB0D5E2E81}"/>
                    </a:ext>
                  </a:extLst>
                </p:cNvPr>
                <p:cNvSpPr/>
                <p:nvPr/>
              </p:nvSpPr>
              <p:spPr>
                <a:xfrm>
                  <a:off x="6485602" y="2757948"/>
                  <a:ext cx="1460090" cy="663678"/>
                </a:xfrm>
                <a:prstGeom prst="roundRect">
                  <a:avLst>
                    <a:gd name="adj" fmla="val 50000"/>
                  </a:avLst>
                </a:prstGeom>
                <a:solidFill>
                  <a:srgbClr val="9D2235">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6" name="Oval 55">
                  <a:extLst>
                    <a:ext uri="{FF2B5EF4-FFF2-40B4-BE49-F238E27FC236}">
                      <a16:creationId xmlns:a16="http://schemas.microsoft.com/office/drawing/2014/main" id="{BEA48005-B6C4-47F0-8711-00F575150CEA}"/>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57" name="Oval 56">
                  <a:extLst>
                    <a:ext uri="{FF2B5EF4-FFF2-40B4-BE49-F238E27FC236}">
                      <a16:creationId xmlns:a16="http://schemas.microsoft.com/office/drawing/2014/main" id="{B403215D-8908-434B-B872-203996E2A4C1}"/>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38" name="Group 37">
                <a:extLst>
                  <a:ext uri="{FF2B5EF4-FFF2-40B4-BE49-F238E27FC236}">
                    <a16:creationId xmlns:a16="http://schemas.microsoft.com/office/drawing/2014/main" id="{3ACEDADF-E3E5-4A66-AED8-4F9FFBE613DB}"/>
                  </a:ext>
                </a:extLst>
              </p:cNvPr>
              <p:cNvGrpSpPr/>
              <p:nvPr/>
            </p:nvGrpSpPr>
            <p:grpSpPr>
              <a:xfrm rot="54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50" name="Rectangle: Rounded Corners 49">
                  <a:extLst>
                    <a:ext uri="{FF2B5EF4-FFF2-40B4-BE49-F238E27FC236}">
                      <a16:creationId xmlns:a16="http://schemas.microsoft.com/office/drawing/2014/main" id="{561DE17C-A8CD-4BC2-99E3-201692AC8903}"/>
                    </a:ext>
                  </a:extLst>
                </p:cNvPr>
                <p:cNvSpPr/>
                <p:nvPr/>
              </p:nvSpPr>
              <p:spPr>
                <a:xfrm>
                  <a:off x="4645743" y="2757948"/>
                  <a:ext cx="1460090" cy="663678"/>
                </a:xfrm>
                <a:prstGeom prst="roundRect">
                  <a:avLst>
                    <a:gd name="adj" fmla="val 50000"/>
                  </a:avLst>
                </a:prstGeom>
                <a:solidFill>
                  <a:srgbClr val="003C71">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1" name="Rectangle: Rounded Corners 50">
                  <a:extLst>
                    <a:ext uri="{FF2B5EF4-FFF2-40B4-BE49-F238E27FC236}">
                      <a16:creationId xmlns:a16="http://schemas.microsoft.com/office/drawing/2014/main" id="{B12A2797-F1CE-40B0-8F07-E720EC6EF652}"/>
                    </a:ext>
                  </a:extLst>
                </p:cNvPr>
                <p:cNvSpPr/>
                <p:nvPr/>
              </p:nvSpPr>
              <p:spPr>
                <a:xfrm>
                  <a:off x="6485602" y="2757948"/>
                  <a:ext cx="1460090" cy="663678"/>
                </a:xfrm>
                <a:prstGeom prst="roundRect">
                  <a:avLst>
                    <a:gd name="adj" fmla="val 50000"/>
                  </a:avLst>
                </a:prstGeom>
                <a:solidFill>
                  <a:srgbClr val="653165">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52" name="Oval 51">
                  <a:extLst>
                    <a:ext uri="{FF2B5EF4-FFF2-40B4-BE49-F238E27FC236}">
                      <a16:creationId xmlns:a16="http://schemas.microsoft.com/office/drawing/2014/main" id="{07B4047F-70C0-47C6-AC48-612EBCDCABF3}"/>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53" name="Oval 52">
                  <a:extLst>
                    <a:ext uri="{FF2B5EF4-FFF2-40B4-BE49-F238E27FC236}">
                      <a16:creationId xmlns:a16="http://schemas.microsoft.com/office/drawing/2014/main" id="{73A4B99B-FC0A-4A14-AB93-0E870909E184}"/>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39" name="Group 38">
                <a:extLst>
                  <a:ext uri="{FF2B5EF4-FFF2-40B4-BE49-F238E27FC236}">
                    <a16:creationId xmlns:a16="http://schemas.microsoft.com/office/drawing/2014/main" id="{7CAB56DB-0B8C-49A1-BD5B-3913DDE370CF}"/>
                  </a:ext>
                </a:extLst>
              </p:cNvPr>
              <p:cNvGrpSpPr/>
              <p:nvPr/>
            </p:nvGrpSpPr>
            <p:grpSpPr>
              <a:xfrm rot="27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46" name="Rectangle: Rounded Corners 45">
                  <a:extLst>
                    <a:ext uri="{FF2B5EF4-FFF2-40B4-BE49-F238E27FC236}">
                      <a16:creationId xmlns:a16="http://schemas.microsoft.com/office/drawing/2014/main" id="{6A2D1788-9518-4613-9CBE-835D3EB2C37C}"/>
                    </a:ext>
                  </a:extLst>
                </p:cNvPr>
                <p:cNvSpPr/>
                <p:nvPr/>
              </p:nvSpPr>
              <p:spPr>
                <a:xfrm>
                  <a:off x="4645743" y="2757948"/>
                  <a:ext cx="1460090" cy="663678"/>
                </a:xfrm>
                <a:prstGeom prst="roundRect">
                  <a:avLst>
                    <a:gd name="adj" fmla="val 50000"/>
                  </a:avLst>
                </a:prstGeom>
                <a:solidFill>
                  <a:srgbClr val="B7C9D3">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7" name="Rectangle: Rounded Corners 46">
                  <a:extLst>
                    <a:ext uri="{FF2B5EF4-FFF2-40B4-BE49-F238E27FC236}">
                      <a16:creationId xmlns:a16="http://schemas.microsoft.com/office/drawing/2014/main" id="{B742777E-D628-4A9E-A9B4-9706C76BD2F0}"/>
                    </a:ext>
                  </a:extLst>
                </p:cNvPr>
                <p:cNvSpPr/>
                <p:nvPr/>
              </p:nvSpPr>
              <p:spPr>
                <a:xfrm>
                  <a:off x="6485602" y="2757948"/>
                  <a:ext cx="1460090" cy="663678"/>
                </a:xfrm>
                <a:prstGeom prst="roundRect">
                  <a:avLst>
                    <a:gd name="adj" fmla="val 50000"/>
                  </a:avLst>
                </a:prstGeom>
                <a:solidFill>
                  <a:srgbClr val="CF7F00">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8" name="Oval 47">
                  <a:extLst>
                    <a:ext uri="{FF2B5EF4-FFF2-40B4-BE49-F238E27FC236}">
                      <a16:creationId xmlns:a16="http://schemas.microsoft.com/office/drawing/2014/main" id="{0D87EC39-4DAF-4D5B-B010-4E39101EA02A}"/>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49" name="Oval 48">
                  <a:extLst>
                    <a:ext uri="{FF2B5EF4-FFF2-40B4-BE49-F238E27FC236}">
                      <a16:creationId xmlns:a16="http://schemas.microsoft.com/office/drawing/2014/main" id="{1DBE5FD8-8A6B-47C0-8BA1-91B3B66E1046}"/>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40" name="Group 39">
                <a:extLst>
                  <a:ext uri="{FF2B5EF4-FFF2-40B4-BE49-F238E27FC236}">
                    <a16:creationId xmlns:a16="http://schemas.microsoft.com/office/drawing/2014/main" id="{4689CCCF-3F4B-4DDB-85FD-9FA2FB797FA5}"/>
                  </a:ext>
                </a:extLst>
              </p:cNvPr>
              <p:cNvGrpSpPr/>
              <p:nvPr/>
            </p:nvGrpSpPr>
            <p:grpSpPr>
              <a:xfrm rot="81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42" name="Rectangle: Rounded Corners 41">
                  <a:extLst>
                    <a:ext uri="{FF2B5EF4-FFF2-40B4-BE49-F238E27FC236}">
                      <a16:creationId xmlns:a16="http://schemas.microsoft.com/office/drawing/2014/main" id="{E84B759B-34F6-4216-BC36-A07EAA1C1E22}"/>
                    </a:ext>
                  </a:extLst>
                </p:cNvPr>
                <p:cNvSpPr/>
                <p:nvPr/>
              </p:nvSpPr>
              <p:spPr>
                <a:xfrm>
                  <a:off x="4645743" y="2757948"/>
                  <a:ext cx="1460090" cy="663678"/>
                </a:xfrm>
                <a:prstGeom prst="roundRect">
                  <a:avLst>
                    <a:gd name="adj" fmla="val 50000"/>
                  </a:avLst>
                </a:prstGeom>
                <a:solidFill>
                  <a:srgbClr val="67823A">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3" name="Rectangle: Rounded Corners 42">
                  <a:extLst>
                    <a:ext uri="{FF2B5EF4-FFF2-40B4-BE49-F238E27FC236}">
                      <a16:creationId xmlns:a16="http://schemas.microsoft.com/office/drawing/2014/main" id="{F9076D69-D5EF-4434-8F96-14DD01817A4E}"/>
                    </a:ext>
                  </a:extLst>
                </p:cNvPr>
                <p:cNvSpPr/>
                <p:nvPr/>
              </p:nvSpPr>
              <p:spPr>
                <a:xfrm>
                  <a:off x="6485602" y="2757948"/>
                  <a:ext cx="1460090" cy="663678"/>
                </a:xfrm>
                <a:prstGeom prst="roundRect">
                  <a:avLst>
                    <a:gd name="adj" fmla="val 50000"/>
                  </a:avLst>
                </a:prstGeom>
                <a:solidFill>
                  <a:srgbClr val="696158">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44" name="Oval 43">
                  <a:extLst>
                    <a:ext uri="{FF2B5EF4-FFF2-40B4-BE49-F238E27FC236}">
                      <a16:creationId xmlns:a16="http://schemas.microsoft.com/office/drawing/2014/main" id="{4ABA2F2F-4228-4B41-B888-5F8E8266264E}"/>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45" name="Oval 44">
                  <a:extLst>
                    <a:ext uri="{FF2B5EF4-FFF2-40B4-BE49-F238E27FC236}">
                      <a16:creationId xmlns:a16="http://schemas.microsoft.com/office/drawing/2014/main" id="{9A21BC9F-3A8F-49F6-A8AA-0E26A45F6763}"/>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sp>
            <p:nvSpPr>
              <p:cNvPr id="41" name="Oval 40">
                <a:extLst>
                  <a:ext uri="{FF2B5EF4-FFF2-40B4-BE49-F238E27FC236}">
                    <a16:creationId xmlns:a16="http://schemas.microsoft.com/office/drawing/2014/main" id="{1C37F2F1-92BE-43E1-A843-BB077B26A6DA}"/>
                  </a:ext>
                </a:extLst>
              </p:cNvPr>
              <p:cNvSpPr/>
              <p:nvPr/>
            </p:nvSpPr>
            <p:spPr>
              <a:xfrm>
                <a:off x="5781410" y="2754346"/>
                <a:ext cx="663678" cy="663678"/>
              </a:xfrm>
              <a:prstGeom prst="ellipse">
                <a:avLst/>
              </a:prstGeo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Tree>
    <p:extLst>
      <p:ext uri="{BB962C8B-B14F-4D97-AF65-F5344CB8AC3E}">
        <p14:creationId xmlns:p14="http://schemas.microsoft.com/office/powerpoint/2010/main" val="3223999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A5C59E8-C61E-4019-B745-CF511F03D8DA}"/>
              </a:ext>
            </a:extLst>
          </p:cNvPr>
          <p:cNvGrpSpPr/>
          <p:nvPr/>
        </p:nvGrpSpPr>
        <p:grpSpPr>
          <a:xfrm>
            <a:off x="2229587" y="2117668"/>
            <a:ext cx="2761109" cy="1775924"/>
            <a:chOff x="497553" y="1199371"/>
            <a:chExt cx="2791774" cy="1775924"/>
          </a:xfrm>
        </p:grpSpPr>
        <p:sp>
          <p:nvSpPr>
            <p:cNvPr id="6" name="TextBox 5">
              <a:extLst>
                <a:ext uri="{FF2B5EF4-FFF2-40B4-BE49-F238E27FC236}">
                  <a16:creationId xmlns:a16="http://schemas.microsoft.com/office/drawing/2014/main" id="{6EE72AB3-CB79-4BB4-BF14-2B92896BF205}"/>
                </a:ext>
              </a:extLst>
            </p:cNvPr>
            <p:cNvSpPr txBox="1"/>
            <p:nvPr/>
          </p:nvSpPr>
          <p:spPr>
            <a:xfrm>
              <a:off x="1131257" y="1266314"/>
              <a:ext cx="2158070" cy="369332"/>
            </a:xfrm>
            <a:prstGeom prst="rect">
              <a:avLst/>
            </a:prstGeom>
            <a:noFill/>
          </p:spPr>
          <p:txBody>
            <a:bodyPr wrap="none" lIns="91440" tIns="45720" rIns="91440" bIns="45720" rtlCol="0" anchor="t">
              <a:spAutoFit/>
            </a:bodyPr>
            <a:lstStyle/>
            <a:p>
              <a:r>
                <a:rPr lang="en-US">
                  <a:solidFill>
                    <a:srgbClr val="003C71"/>
                  </a:solidFill>
                </a:rPr>
                <a:t>Accredited programs</a:t>
              </a:r>
              <a:endParaRPr lang="en-CA">
                <a:solidFill>
                  <a:srgbClr val="003C71"/>
                </a:solidFill>
              </a:endParaRPr>
            </a:p>
          </p:txBody>
        </p:sp>
        <p:sp>
          <p:nvSpPr>
            <p:cNvPr id="7" name="TextBox 6">
              <a:extLst>
                <a:ext uri="{FF2B5EF4-FFF2-40B4-BE49-F238E27FC236}">
                  <a16:creationId xmlns:a16="http://schemas.microsoft.com/office/drawing/2014/main" id="{64FF728B-5D98-4B32-A851-770274A4A00E}"/>
                </a:ext>
              </a:extLst>
            </p:cNvPr>
            <p:cNvSpPr txBox="1"/>
            <p:nvPr/>
          </p:nvSpPr>
          <p:spPr>
            <a:xfrm>
              <a:off x="1115616" y="1939720"/>
              <a:ext cx="1800493" cy="369332"/>
            </a:xfrm>
            <a:prstGeom prst="rect">
              <a:avLst/>
            </a:prstGeom>
            <a:noFill/>
          </p:spPr>
          <p:txBody>
            <a:bodyPr wrap="none" rtlCol="0">
              <a:spAutoFit/>
            </a:bodyPr>
            <a:lstStyle/>
            <a:p>
              <a:r>
                <a:rPr lang="en-US">
                  <a:solidFill>
                    <a:srgbClr val="003C71"/>
                  </a:solidFill>
                </a:rPr>
                <a:t>HEIs in Canada</a:t>
              </a:r>
              <a:endParaRPr lang="en-CA">
                <a:solidFill>
                  <a:srgbClr val="003C71"/>
                </a:solidFill>
              </a:endParaRPr>
            </a:p>
          </p:txBody>
        </p:sp>
        <p:grpSp>
          <p:nvGrpSpPr>
            <p:cNvPr id="10" name="Group 9">
              <a:extLst>
                <a:ext uri="{FF2B5EF4-FFF2-40B4-BE49-F238E27FC236}">
                  <a16:creationId xmlns:a16="http://schemas.microsoft.com/office/drawing/2014/main" id="{969618E1-1D8C-4E92-A0EC-35F929AAABC6}"/>
                </a:ext>
              </a:extLst>
            </p:cNvPr>
            <p:cNvGrpSpPr/>
            <p:nvPr/>
          </p:nvGrpSpPr>
          <p:grpSpPr>
            <a:xfrm>
              <a:off x="497553" y="1199371"/>
              <a:ext cx="573579" cy="504056"/>
              <a:chOff x="490211" y="1302318"/>
              <a:chExt cx="573579" cy="504056"/>
            </a:xfrm>
            <a:solidFill>
              <a:srgbClr val="653165"/>
            </a:solidFill>
          </p:grpSpPr>
          <p:sp>
            <p:nvSpPr>
              <p:cNvPr id="20" name="Rectangle: Diagonal Corners Rounded 19">
                <a:extLst>
                  <a:ext uri="{FF2B5EF4-FFF2-40B4-BE49-F238E27FC236}">
                    <a16:creationId xmlns:a16="http://schemas.microsoft.com/office/drawing/2014/main" id="{DAEE55B5-305B-434D-B417-1D5DCE62242D}"/>
                  </a:ext>
                </a:extLst>
              </p:cNvPr>
              <p:cNvSpPr/>
              <p:nvPr/>
            </p:nvSpPr>
            <p:spPr>
              <a:xfrm>
                <a:off x="494403" y="1302318"/>
                <a:ext cx="569387" cy="504056"/>
              </a:xfrm>
              <a:prstGeom prst="round2DiagRect">
                <a:avLst/>
              </a:prstGeom>
              <a:grpFill/>
              <a:ln w="19050">
                <a:solidFill>
                  <a:schemeClr val="bg1"/>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49BF51E2-F79F-4237-BEA8-B23B109C4640}"/>
                  </a:ext>
                </a:extLst>
              </p:cNvPr>
              <p:cNvSpPr txBox="1"/>
              <p:nvPr/>
            </p:nvSpPr>
            <p:spPr>
              <a:xfrm>
                <a:off x="490211" y="1358795"/>
                <a:ext cx="541674" cy="369332"/>
              </a:xfrm>
              <a:prstGeom prst="rect">
                <a:avLst/>
              </a:prstGeom>
              <a:noFill/>
            </p:spPr>
            <p:txBody>
              <a:bodyPr wrap="none" lIns="91440" tIns="45720" rIns="91440" bIns="45720" rtlCol="0" anchor="t">
                <a:spAutoFit/>
              </a:bodyPr>
              <a:lstStyle/>
              <a:p>
                <a:r>
                  <a:rPr lang="en-US" b="1">
                    <a:solidFill>
                      <a:schemeClr val="bg1"/>
                    </a:solidFill>
                  </a:rPr>
                  <a:t>313</a:t>
                </a:r>
                <a:endParaRPr lang="en-CA" b="1">
                  <a:solidFill>
                    <a:schemeClr val="bg1"/>
                  </a:solidFill>
                </a:endParaRPr>
              </a:p>
            </p:txBody>
          </p:sp>
        </p:grpSp>
        <p:grpSp>
          <p:nvGrpSpPr>
            <p:cNvPr id="11" name="Group 10">
              <a:extLst>
                <a:ext uri="{FF2B5EF4-FFF2-40B4-BE49-F238E27FC236}">
                  <a16:creationId xmlns:a16="http://schemas.microsoft.com/office/drawing/2014/main" id="{784184D1-5C0E-4D40-BD5D-4A555549E92E}"/>
                </a:ext>
              </a:extLst>
            </p:cNvPr>
            <p:cNvGrpSpPr/>
            <p:nvPr/>
          </p:nvGrpSpPr>
          <p:grpSpPr>
            <a:xfrm>
              <a:off x="497553" y="1876752"/>
              <a:ext cx="569387" cy="504056"/>
              <a:chOff x="494403" y="1302318"/>
              <a:chExt cx="569387" cy="504056"/>
            </a:xfrm>
            <a:solidFill>
              <a:srgbClr val="653165"/>
            </a:solidFill>
          </p:grpSpPr>
          <p:sp>
            <p:nvSpPr>
              <p:cNvPr id="18" name="Rectangle: Diagonal Corners Rounded 17">
                <a:extLst>
                  <a:ext uri="{FF2B5EF4-FFF2-40B4-BE49-F238E27FC236}">
                    <a16:creationId xmlns:a16="http://schemas.microsoft.com/office/drawing/2014/main" id="{A7C4BAAF-B9A3-40EC-BDC4-BC371AF41B6B}"/>
                  </a:ext>
                </a:extLst>
              </p:cNvPr>
              <p:cNvSpPr/>
              <p:nvPr/>
            </p:nvSpPr>
            <p:spPr>
              <a:xfrm>
                <a:off x="494403" y="1302318"/>
                <a:ext cx="569387" cy="504056"/>
              </a:xfrm>
              <a:prstGeom prst="round2DiagRect">
                <a:avLst/>
              </a:prstGeom>
              <a:grpFill/>
              <a:ln w="19050">
                <a:solidFill>
                  <a:schemeClr val="bg1"/>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a:extLst>
                  <a:ext uri="{FF2B5EF4-FFF2-40B4-BE49-F238E27FC236}">
                    <a16:creationId xmlns:a16="http://schemas.microsoft.com/office/drawing/2014/main" id="{20CB6AAD-AA75-4EBA-A5C5-358C11ACDD00}"/>
                  </a:ext>
                </a:extLst>
              </p:cNvPr>
              <p:cNvSpPr txBox="1"/>
              <p:nvPr/>
            </p:nvSpPr>
            <p:spPr>
              <a:xfrm>
                <a:off x="550551" y="1382733"/>
                <a:ext cx="423354" cy="369332"/>
              </a:xfrm>
              <a:prstGeom prst="rect">
                <a:avLst/>
              </a:prstGeom>
              <a:noFill/>
            </p:spPr>
            <p:txBody>
              <a:bodyPr wrap="none" lIns="91440" tIns="45720" rIns="91440" bIns="45720" rtlCol="0" anchor="t">
                <a:spAutoFit/>
              </a:bodyPr>
              <a:lstStyle/>
              <a:p>
                <a:r>
                  <a:rPr lang="en-US" b="1">
                    <a:solidFill>
                      <a:schemeClr val="bg1"/>
                    </a:solidFill>
                  </a:rPr>
                  <a:t>48</a:t>
                </a:r>
                <a:endParaRPr lang="en-CA" b="1">
                  <a:solidFill>
                    <a:schemeClr val="bg1"/>
                  </a:solidFill>
                </a:endParaRPr>
              </a:p>
            </p:txBody>
          </p:sp>
        </p:grpSp>
        <p:sp>
          <p:nvSpPr>
            <p:cNvPr id="17" name="TextBox 16">
              <a:extLst>
                <a:ext uri="{FF2B5EF4-FFF2-40B4-BE49-F238E27FC236}">
                  <a16:creationId xmlns:a16="http://schemas.microsoft.com/office/drawing/2014/main" id="{33906EC9-96C2-4B21-89E6-E052785A1FF5}"/>
                </a:ext>
              </a:extLst>
            </p:cNvPr>
            <p:cNvSpPr txBox="1"/>
            <p:nvPr/>
          </p:nvSpPr>
          <p:spPr>
            <a:xfrm>
              <a:off x="691246" y="2605963"/>
              <a:ext cx="181999" cy="369332"/>
            </a:xfrm>
            <a:prstGeom prst="rect">
              <a:avLst/>
            </a:prstGeom>
            <a:noFill/>
          </p:spPr>
          <p:txBody>
            <a:bodyPr wrap="square" rtlCol="0">
              <a:spAutoFit/>
            </a:bodyPr>
            <a:lstStyle/>
            <a:p>
              <a:pPr algn="ctr"/>
              <a:r>
                <a:rPr lang="en-US" b="1">
                  <a:solidFill>
                    <a:schemeClr val="bg1"/>
                  </a:solidFill>
                </a:rPr>
                <a:t>0</a:t>
              </a:r>
              <a:endParaRPr lang="en-CA" b="1">
                <a:solidFill>
                  <a:schemeClr val="bg1"/>
                </a:solidFill>
              </a:endParaRPr>
            </a:p>
          </p:txBody>
        </p:sp>
      </p:grpSp>
      <p:pic>
        <p:nvPicPr>
          <p:cNvPr id="22" name="Picture 21">
            <a:extLst>
              <a:ext uri="{FF2B5EF4-FFF2-40B4-BE49-F238E27FC236}">
                <a16:creationId xmlns:a16="http://schemas.microsoft.com/office/drawing/2014/main" id="{D4F67EFB-5B6B-41E9-840A-B29FFEC300EA}"/>
              </a:ext>
            </a:extLst>
          </p:cNvPr>
          <p:cNvPicPr>
            <a:picLocks noChangeAspect="1"/>
          </p:cNvPicPr>
          <p:nvPr/>
        </p:nvPicPr>
        <p:blipFill>
          <a:blip r:embed="rId3"/>
          <a:stretch>
            <a:fillRect/>
          </a:stretch>
        </p:blipFill>
        <p:spPr>
          <a:xfrm>
            <a:off x="5041805" y="1709738"/>
            <a:ext cx="2647950" cy="1724025"/>
          </a:xfrm>
          <a:prstGeom prst="rect">
            <a:avLst/>
          </a:prstGeom>
        </p:spPr>
      </p:pic>
      <p:sp>
        <p:nvSpPr>
          <p:cNvPr id="23" name="Title 8">
            <a:extLst>
              <a:ext uri="{FF2B5EF4-FFF2-40B4-BE49-F238E27FC236}">
                <a16:creationId xmlns:a16="http://schemas.microsoft.com/office/drawing/2014/main" id="{7DFBF97E-ADD9-45EC-93A8-A13E79F1C5D5}"/>
              </a:ext>
            </a:extLst>
          </p:cNvPr>
          <p:cNvSpPr>
            <a:spLocks noGrp="1"/>
          </p:cNvSpPr>
          <p:nvPr>
            <p:ph type="title"/>
          </p:nvPr>
        </p:nvSpPr>
        <p:spPr>
          <a:xfrm>
            <a:off x="457200" y="60897"/>
            <a:ext cx="8229600" cy="857250"/>
          </a:xfrm>
        </p:spPr>
        <p:txBody>
          <a:bodyPr>
            <a:normAutofit/>
          </a:bodyPr>
          <a:lstStyle/>
          <a:p>
            <a:r>
              <a:rPr lang="en-CA" sz="3200">
                <a:solidFill>
                  <a:srgbClr val="003C71"/>
                </a:solidFill>
              </a:rPr>
              <a:t>Accreditation activities</a:t>
            </a:r>
            <a:endParaRPr lang="en-CA">
              <a:solidFill>
                <a:srgbClr val="003C71"/>
              </a:solidFill>
            </a:endParaRPr>
          </a:p>
        </p:txBody>
      </p:sp>
      <p:sp>
        <p:nvSpPr>
          <p:cNvPr id="4" name="Slide Number Placeholder 3">
            <a:extLst>
              <a:ext uri="{FF2B5EF4-FFF2-40B4-BE49-F238E27FC236}">
                <a16:creationId xmlns:a16="http://schemas.microsoft.com/office/drawing/2014/main" id="{FAF0516D-A200-4EBD-B34A-7B5E65B98662}"/>
              </a:ext>
            </a:extLst>
          </p:cNvPr>
          <p:cNvSpPr>
            <a:spLocks noGrp="1"/>
          </p:cNvSpPr>
          <p:nvPr>
            <p:ph type="sldNum" sz="quarter" idx="4"/>
          </p:nvPr>
        </p:nvSpPr>
        <p:spPr/>
        <p:txBody>
          <a:bodyPr/>
          <a:lstStyle/>
          <a:p>
            <a:fld id="{18077F99-2F1C-40E7-88A0-1F59E243E0F1}" type="slidenum">
              <a:rPr lang="en-CA" smtClean="0"/>
              <a:t>15</a:t>
            </a:fld>
            <a:endParaRPr lang="en-CA"/>
          </a:p>
        </p:txBody>
      </p:sp>
      <p:sp>
        <p:nvSpPr>
          <p:cNvPr id="2" name="TextBox 1">
            <a:extLst>
              <a:ext uri="{FF2B5EF4-FFF2-40B4-BE49-F238E27FC236}">
                <a16:creationId xmlns:a16="http://schemas.microsoft.com/office/drawing/2014/main" id="{B5670096-10D8-4065-F809-127B76C4F841}"/>
              </a:ext>
            </a:extLst>
          </p:cNvPr>
          <p:cNvSpPr txBox="1"/>
          <p:nvPr/>
        </p:nvSpPr>
        <p:spPr>
          <a:xfrm>
            <a:off x="2231394" y="3614346"/>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a:cs typeface="Calibri"/>
              </a:rPr>
              <a:t>As of June 30, 2026</a:t>
            </a:r>
          </a:p>
        </p:txBody>
      </p:sp>
    </p:spTree>
    <p:extLst>
      <p:ext uri="{BB962C8B-B14F-4D97-AF65-F5344CB8AC3E}">
        <p14:creationId xmlns:p14="http://schemas.microsoft.com/office/powerpoint/2010/main" val="56606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nvPr>
        </p:nvSpPr>
        <p:spPr>
          <a:xfrm>
            <a:off x="722313" y="2021582"/>
            <a:ext cx="7772400" cy="838200"/>
          </a:xfrm>
        </p:spPr>
        <p:txBody>
          <a:bodyPr/>
          <a:lstStyle/>
          <a:p>
            <a:r>
              <a:rPr lang="en-CA"/>
              <a:t>Roles and responsibilities</a:t>
            </a:r>
          </a:p>
        </p:txBody>
      </p:sp>
      <p:sp>
        <p:nvSpPr>
          <p:cNvPr id="5" name="Slide Number Placeholder 4">
            <a:extLst>
              <a:ext uri="{FF2B5EF4-FFF2-40B4-BE49-F238E27FC236}">
                <a16:creationId xmlns:a16="http://schemas.microsoft.com/office/drawing/2014/main" id="{0867B6AB-1FDC-4DED-BBC4-E79C115473B7}"/>
              </a:ext>
            </a:extLst>
          </p:cNvPr>
          <p:cNvSpPr>
            <a:spLocks noGrp="1"/>
          </p:cNvSpPr>
          <p:nvPr>
            <p:ph type="sldNum" sz="quarter" idx="4"/>
          </p:nvPr>
        </p:nvSpPr>
        <p:spPr/>
        <p:txBody>
          <a:bodyPr/>
          <a:lstStyle/>
          <a:p>
            <a:r>
              <a:rPr lang="en-CA">
                <a:cs typeface="Calibri"/>
              </a:rPr>
              <a:t>16</a:t>
            </a:r>
          </a:p>
        </p:txBody>
      </p:sp>
    </p:spTree>
    <p:extLst>
      <p:ext uri="{BB962C8B-B14F-4D97-AF65-F5344CB8AC3E}">
        <p14:creationId xmlns:p14="http://schemas.microsoft.com/office/powerpoint/2010/main" val="2412394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83464" y="207632"/>
            <a:ext cx="9144000" cy="857250"/>
          </a:xfrm>
        </p:spPr>
        <p:txBody>
          <a:bodyPr/>
          <a:lstStyle/>
          <a:p>
            <a:pPr eaLnBrk="1" hangingPunct="1"/>
            <a:r>
              <a:rPr lang="en-US" altLang="fr-FR">
                <a:solidFill>
                  <a:srgbClr val="003C71"/>
                </a:solidFill>
              </a:rPr>
              <a:t>Objectives of the visiting team</a:t>
            </a:r>
            <a:endParaRPr lang="en-CA" altLang="fr-FR">
              <a:solidFill>
                <a:srgbClr val="003C71"/>
              </a:solidFill>
            </a:endParaRPr>
          </a:p>
        </p:txBody>
      </p:sp>
      <p:sp>
        <p:nvSpPr>
          <p:cNvPr id="5" name="Content Placeholder 4">
            <a:extLst>
              <a:ext uri="{FF2B5EF4-FFF2-40B4-BE49-F238E27FC236}">
                <a16:creationId xmlns:a16="http://schemas.microsoft.com/office/drawing/2014/main" id="{B1C5FB1D-8CBB-4B80-8281-FA439B9BD291}"/>
              </a:ext>
            </a:extLst>
          </p:cNvPr>
          <p:cNvSpPr>
            <a:spLocks noGrp="1"/>
          </p:cNvSpPr>
          <p:nvPr>
            <p:ph idx="1"/>
          </p:nvPr>
        </p:nvSpPr>
        <p:spPr>
          <a:xfrm>
            <a:off x="1059396" y="1190488"/>
            <a:ext cx="7025208" cy="2687068"/>
          </a:xfrm>
        </p:spPr>
        <p:txBody>
          <a:bodyPr>
            <a:normAutofit fontScale="85000" lnSpcReduction="20000"/>
          </a:bodyPr>
          <a:lstStyle/>
          <a:p>
            <a:pPr marL="457200" indent="-457200">
              <a:lnSpc>
                <a:spcPct val="120000"/>
              </a:lnSpc>
              <a:spcBef>
                <a:spcPts val="0"/>
              </a:spcBef>
              <a:buFont typeface="+mj-lt"/>
              <a:buAutoNum type="arabicPeriod"/>
            </a:pPr>
            <a:r>
              <a:rPr lang="en-GB" altLang="fr-FR" sz="2000"/>
              <a:t>Conduct fact-finding on behalf of the Accreditation Board</a:t>
            </a:r>
          </a:p>
          <a:p>
            <a:pPr lvl="2">
              <a:lnSpc>
                <a:spcPct val="120000"/>
              </a:lnSpc>
              <a:spcBef>
                <a:spcPts val="0"/>
              </a:spcBef>
              <a:buFont typeface="Wingdings" panose="05000000000000000000" pitchFamily="2" charset="2"/>
              <a:buChar char="Ø"/>
            </a:pPr>
            <a:r>
              <a:rPr lang="en-GB" altLang="fr-FR" sz="1800"/>
              <a:t>Review, validate and/or add to the information provided by the HEI</a:t>
            </a:r>
          </a:p>
          <a:p>
            <a:pPr lvl="2">
              <a:lnSpc>
                <a:spcPct val="120000"/>
              </a:lnSpc>
              <a:spcBef>
                <a:spcPts val="0"/>
              </a:spcBef>
              <a:buFont typeface="Wingdings" panose="05000000000000000000" pitchFamily="2" charset="2"/>
              <a:buChar char="Ø"/>
            </a:pPr>
            <a:r>
              <a:rPr lang="en-GB" altLang="fr-FR" sz="1800"/>
              <a:t>Examine submitted materials (the questionnaire and on-site), meet with program officials, the facilities</a:t>
            </a:r>
          </a:p>
          <a:p>
            <a:pPr marL="457200" indent="-457200">
              <a:lnSpc>
                <a:spcPct val="120000"/>
              </a:lnSpc>
              <a:spcBef>
                <a:spcPts val="0"/>
              </a:spcBef>
              <a:buFont typeface="+mj-lt"/>
              <a:buAutoNum type="arabicPeriod"/>
            </a:pPr>
            <a:endParaRPr lang="en-GB" altLang="fr-FR" sz="2000"/>
          </a:p>
          <a:p>
            <a:pPr marL="457200" indent="-457200">
              <a:lnSpc>
                <a:spcPct val="120000"/>
              </a:lnSpc>
              <a:spcBef>
                <a:spcPts val="0"/>
              </a:spcBef>
              <a:buFont typeface="+mj-lt"/>
              <a:buAutoNum type="arabicPeriod"/>
            </a:pPr>
            <a:r>
              <a:rPr lang="en-GB" altLang="fr-FR" sz="2000"/>
              <a:t>Corroborate program strengths and weaknesses</a:t>
            </a:r>
          </a:p>
          <a:p>
            <a:pPr lvl="2">
              <a:lnSpc>
                <a:spcPct val="120000"/>
              </a:lnSpc>
              <a:spcBef>
                <a:spcPts val="0"/>
              </a:spcBef>
              <a:buFont typeface="Wingdings" panose="05000000000000000000" pitchFamily="2" charset="2"/>
              <a:buChar char="Ø"/>
            </a:pPr>
            <a:r>
              <a:rPr lang="en-GB" altLang="fr-FR" sz="1800"/>
              <a:t>Triangulate evidence</a:t>
            </a:r>
          </a:p>
          <a:p>
            <a:pPr marL="457200" indent="-457200">
              <a:lnSpc>
                <a:spcPct val="120000"/>
              </a:lnSpc>
              <a:spcBef>
                <a:spcPts val="0"/>
              </a:spcBef>
              <a:buFont typeface="+mj-lt"/>
              <a:buAutoNum type="arabicPeriod"/>
            </a:pPr>
            <a:endParaRPr lang="en-GB" altLang="fr-FR" sz="2000"/>
          </a:p>
          <a:p>
            <a:pPr marL="457200" indent="-457200">
              <a:lnSpc>
                <a:spcPct val="120000"/>
              </a:lnSpc>
              <a:spcBef>
                <a:spcPts val="0"/>
              </a:spcBef>
              <a:buFont typeface="+mj-lt"/>
              <a:buAutoNum type="arabicPeriod"/>
            </a:pPr>
            <a:r>
              <a:rPr lang="en-GB" altLang="fr-FR" sz="2000"/>
              <a:t>Collaborate to prepare a report of the visiting team’s findings</a:t>
            </a:r>
          </a:p>
          <a:p>
            <a:pPr lvl="2">
              <a:lnSpc>
                <a:spcPct val="120000"/>
              </a:lnSpc>
              <a:spcBef>
                <a:spcPts val="0"/>
              </a:spcBef>
              <a:spcAft>
                <a:spcPts val="1200"/>
              </a:spcAft>
              <a:buFont typeface="Wingdings" panose="05000000000000000000" pitchFamily="2" charset="2"/>
              <a:buChar char="Ø"/>
            </a:pPr>
            <a:r>
              <a:rPr lang="en-GB" altLang="fr-FR" sz="1900"/>
              <a:t>To bring forward issues to the CEAB</a:t>
            </a:r>
          </a:p>
        </p:txBody>
      </p:sp>
      <p:sp>
        <p:nvSpPr>
          <p:cNvPr id="4" name="Slide Number Placeholder 3">
            <a:extLst>
              <a:ext uri="{FF2B5EF4-FFF2-40B4-BE49-F238E27FC236}">
                <a16:creationId xmlns:a16="http://schemas.microsoft.com/office/drawing/2014/main" id="{DDCC1C40-2EDF-4C3E-ABB0-2DABEBB7C7A8}"/>
              </a:ext>
            </a:extLst>
          </p:cNvPr>
          <p:cNvSpPr>
            <a:spLocks noGrp="1"/>
          </p:cNvSpPr>
          <p:nvPr>
            <p:ph type="sldNum" sz="quarter" idx="4"/>
          </p:nvPr>
        </p:nvSpPr>
        <p:spPr/>
        <p:txBody>
          <a:bodyPr/>
          <a:lstStyle/>
          <a:p>
            <a:fld id="{F54876F2-F80F-46ED-BF0E-8DA085A8CA81}" type="slidenum">
              <a:rPr lang="en-CA" smtClean="0"/>
              <a:t>17</a:t>
            </a:fld>
            <a:endParaRPr lang="en-CA"/>
          </a:p>
        </p:txBody>
      </p:sp>
      <p:sp>
        <p:nvSpPr>
          <p:cNvPr id="8" name="Content Placeholder 3">
            <a:extLst>
              <a:ext uri="{FF2B5EF4-FFF2-40B4-BE49-F238E27FC236}">
                <a16:creationId xmlns:a16="http://schemas.microsoft.com/office/drawing/2014/main" id="{7B4EDA07-AD51-44C5-8173-63D2FF1CE41D}"/>
              </a:ext>
            </a:extLst>
          </p:cNvPr>
          <p:cNvSpPr txBox="1">
            <a:spLocks/>
          </p:cNvSpPr>
          <p:nvPr/>
        </p:nvSpPr>
        <p:spPr>
          <a:xfrm>
            <a:off x="0" y="3923878"/>
            <a:ext cx="9144000" cy="8081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altLang="fr-FR" sz="1800" b="1"/>
              <a:t>The visiting team does not make any recommendations.</a:t>
            </a:r>
          </a:p>
          <a:p>
            <a:pPr marL="0" indent="0" algn="ctr">
              <a:buFont typeface="Arial" panose="020B0604020202020204" pitchFamily="34" charset="0"/>
              <a:buNone/>
            </a:pPr>
            <a:r>
              <a:rPr lang="en-GB" altLang="fr-FR" sz="1800" b="1"/>
              <a:t>Accreditation decisions are made by the CEAB.</a:t>
            </a:r>
            <a:endParaRPr lang="en-US" altLang="fr-FR" sz="1800" b="1"/>
          </a:p>
          <a:p>
            <a:endParaRPr lang="en-CA" altLang="fr-FR"/>
          </a:p>
        </p:txBody>
      </p:sp>
    </p:spTree>
    <p:extLst>
      <p:ext uri="{BB962C8B-B14F-4D97-AF65-F5344CB8AC3E}">
        <p14:creationId xmlns:p14="http://schemas.microsoft.com/office/powerpoint/2010/main" val="1433606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nvPr>
        </p:nvSpPr>
        <p:spPr>
          <a:xfrm>
            <a:off x="628650" y="103363"/>
            <a:ext cx="7886700" cy="994172"/>
          </a:xfrm>
        </p:spPr>
        <p:txBody>
          <a:bodyPr vert="horz" lIns="91440" tIns="45720" rIns="91440" bIns="45720" rtlCol="0" anchor="b" anchorCtr="0">
            <a:normAutofit/>
          </a:bodyPr>
          <a:lstStyle/>
          <a:p>
            <a:r>
              <a:rPr lang="en-CA">
                <a:solidFill>
                  <a:srgbClr val="003C71"/>
                </a:solidFill>
              </a:rPr>
              <a:t>The visiting team: Key roles</a:t>
            </a:r>
          </a:p>
        </p:txBody>
      </p:sp>
      <p:sp>
        <p:nvSpPr>
          <p:cNvPr id="7" name="Slide Number Placeholder 6">
            <a:extLst>
              <a:ext uri="{FF2B5EF4-FFF2-40B4-BE49-F238E27FC236}">
                <a16:creationId xmlns:a16="http://schemas.microsoft.com/office/drawing/2014/main" id="{75C187EF-8264-40EC-AD19-8489F37EC4EC}"/>
              </a:ext>
            </a:extLst>
          </p:cNvPr>
          <p:cNvSpPr>
            <a:spLocks noGrp="1"/>
          </p:cNvSpPr>
          <p:nvPr>
            <p:ph type="sldNum" sz="quarter" idx="4"/>
          </p:nvPr>
        </p:nvSpPr>
        <p:spPr/>
        <p:txBody>
          <a:bodyPr/>
          <a:lstStyle/>
          <a:p>
            <a:fld id="{157AC9C6-996E-4A80-9E75-71BCE019F477}" type="slidenum">
              <a:rPr lang="en-CA" smtClean="0"/>
              <a:t>18</a:t>
            </a:fld>
            <a:endParaRPr lang="en-CA"/>
          </a:p>
        </p:txBody>
      </p:sp>
      <p:grpSp>
        <p:nvGrpSpPr>
          <p:cNvPr id="3" name="Group 2">
            <a:extLst>
              <a:ext uri="{FF2B5EF4-FFF2-40B4-BE49-F238E27FC236}">
                <a16:creationId xmlns:a16="http://schemas.microsoft.com/office/drawing/2014/main" id="{F5843ABC-B613-455A-8CCB-C5E8CDA77FBC}"/>
              </a:ext>
            </a:extLst>
          </p:cNvPr>
          <p:cNvGrpSpPr/>
          <p:nvPr/>
        </p:nvGrpSpPr>
        <p:grpSpPr>
          <a:xfrm>
            <a:off x="2989299" y="1155616"/>
            <a:ext cx="3212135" cy="3192896"/>
            <a:chOff x="2529930" y="1136934"/>
            <a:chExt cx="3212135" cy="3192896"/>
          </a:xfrm>
        </p:grpSpPr>
        <p:grpSp>
          <p:nvGrpSpPr>
            <p:cNvPr id="27" name="Group 26">
              <a:extLst>
                <a:ext uri="{FF2B5EF4-FFF2-40B4-BE49-F238E27FC236}">
                  <a16:creationId xmlns:a16="http://schemas.microsoft.com/office/drawing/2014/main" id="{6D27B39E-EE3B-471A-8B76-CF0F450F65F0}"/>
                </a:ext>
              </a:extLst>
            </p:cNvPr>
            <p:cNvGrpSpPr/>
            <p:nvPr/>
          </p:nvGrpSpPr>
          <p:grpSpPr>
            <a:xfrm>
              <a:off x="2529930" y="1185818"/>
              <a:ext cx="947836" cy="2268219"/>
              <a:chOff x="751365" y="1377262"/>
              <a:chExt cx="947836" cy="2268219"/>
            </a:xfrm>
          </p:grpSpPr>
          <p:grpSp>
            <p:nvGrpSpPr>
              <p:cNvPr id="21" name="Group 20">
                <a:extLst>
                  <a:ext uri="{FF2B5EF4-FFF2-40B4-BE49-F238E27FC236}">
                    <a16:creationId xmlns:a16="http://schemas.microsoft.com/office/drawing/2014/main" id="{DED1CF24-5C6A-43EC-BF9F-F177FDA8DF91}"/>
                  </a:ext>
                </a:extLst>
              </p:cNvPr>
              <p:cNvGrpSpPr/>
              <p:nvPr/>
            </p:nvGrpSpPr>
            <p:grpSpPr>
              <a:xfrm>
                <a:off x="791733" y="1377262"/>
                <a:ext cx="879535" cy="830048"/>
                <a:chOff x="311058" y="1521278"/>
                <a:chExt cx="879535" cy="830048"/>
              </a:xfrm>
            </p:grpSpPr>
            <p:sp>
              <p:nvSpPr>
                <p:cNvPr id="5" name="TextBox 4">
                  <a:extLst>
                    <a:ext uri="{FF2B5EF4-FFF2-40B4-BE49-F238E27FC236}">
                      <a16:creationId xmlns:a16="http://schemas.microsoft.com/office/drawing/2014/main" id="{83502D33-4A16-4FBC-A49C-01AD6F9A4003}"/>
                    </a:ext>
                  </a:extLst>
                </p:cNvPr>
                <p:cNvSpPr txBox="1"/>
                <p:nvPr/>
              </p:nvSpPr>
              <p:spPr>
                <a:xfrm>
                  <a:off x="311058" y="2074327"/>
                  <a:ext cx="879535" cy="276999"/>
                </a:xfrm>
                <a:prstGeom prst="rect">
                  <a:avLst/>
                </a:prstGeom>
                <a:noFill/>
              </p:spPr>
              <p:txBody>
                <a:bodyPr wrap="none" lIns="91440" tIns="45720" rIns="91440" bIns="45720" rtlCol="0" anchor="t">
                  <a:spAutoFit/>
                </a:bodyPr>
                <a:lstStyle/>
                <a:p>
                  <a:r>
                    <a:rPr lang="en-CA" sz="1200"/>
                    <a:t>Team Chair</a:t>
                  </a:r>
                  <a:endParaRPr lang="en-US"/>
                </a:p>
              </p:txBody>
            </p:sp>
            <p:pic>
              <p:nvPicPr>
                <p:cNvPr id="12" name="Graphic 11" descr="User">
                  <a:extLst>
                    <a:ext uri="{FF2B5EF4-FFF2-40B4-BE49-F238E27FC236}">
                      <a16:creationId xmlns:a16="http://schemas.microsoft.com/office/drawing/2014/main" id="{ED115C1A-2BC1-4F91-820C-C95BF5DF44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461" y="1521278"/>
                  <a:ext cx="668728" cy="668728"/>
                </a:xfrm>
                <a:prstGeom prst="rect">
                  <a:avLst/>
                </a:prstGeom>
              </p:spPr>
            </p:pic>
          </p:grpSp>
          <p:grpSp>
            <p:nvGrpSpPr>
              <p:cNvPr id="22" name="Group 21">
                <a:extLst>
                  <a:ext uri="{FF2B5EF4-FFF2-40B4-BE49-F238E27FC236}">
                    <a16:creationId xmlns:a16="http://schemas.microsoft.com/office/drawing/2014/main" id="{4297E3DC-2B40-40FB-9059-0BEB229839C3}"/>
                  </a:ext>
                </a:extLst>
              </p:cNvPr>
              <p:cNvGrpSpPr/>
              <p:nvPr/>
            </p:nvGrpSpPr>
            <p:grpSpPr>
              <a:xfrm>
                <a:off x="751365" y="2630767"/>
                <a:ext cx="947836" cy="1014714"/>
                <a:chOff x="270690" y="2786030"/>
                <a:chExt cx="947836" cy="1014714"/>
              </a:xfrm>
            </p:grpSpPr>
            <p:sp>
              <p:nvSpPr>
                <p:cNvPr id="13" name="TextBox 12">
                  <a:extLst>
                    <a:ext uri="{FF2B5EF4-FFF2-40B4-BE49-F238E27FC236}">
                      <a16:creationId xmlns:a16="http://schemas.microsoft.com/office/drawing/2014/main" id="{5AD219CA-50AC-4CA0-BCBA-93B53DA5BAD8}"/>
                    </a:ext>
                  </a:extLst>
                </p:cNvPr>
                <p:cNvSpPr txBox="1"/>
                <p:nvPr/>
              </p:nvSpPr>
              <p:spPr>
                <a:xfrm>
                  <a:off x="270690" y="3339079"/>
                  <a:ext cx="947836" cy="461665"/>
                </a:xfrm>
                <a:prstGeom prst="rect">
                  <a:avLst/>
                </a:prstGeom>
                <a:noFill/>
              </p:spPr>
              <p:txBody>
                <a:bodyPr wrap="square" lIns="91440" tIns="45720" rIns="91440" bIns="45720" rtlCol="0" anchor="t">
                  <a:spAutoFit/>
                </a:bodyPr>
                <a:lstStyle/>
                <a:p>
                  <a:pPr algn="ctr"/>
                  <a:r>
                    <a:rPr lang="en-CA" sz="1200"/>
                    <a:t>Vice Chair(s)</a:t>
                  </a:r>
                </a:p>
              </p:txBody>
            </p:sp>
            <p:pic>
              <p:nvPicPr>
                <p:cNvPr id="14" name="Graphic 13" descr="User">
                  <a:extLst>
                    <a:ext uri="{FF2B5EF4-FFF2-40B4-BE49-F238E27FC236}">
                      <a16:creationId xmlns:a16="http://schemas.microsoft.com/office/drawing/2014/main" id="{E0D4DB19-1F55-43AF-9CB0-A0ACEC9E3AA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461" y="2786030"/>
                  <a:ext cx="668728" cy="668728"/>
                </a:xfrm>
                <a:prstGeom prst="rect">
                  <a:avLst/>
                </a:prstGeom>
              </p:spPr>
            </p:pic>
          </p:grpSp>
        </p:grpSp>
        <p:grpSp>
          <p:nvGrpSpPr>
            <p:cNvPr id="28" name="Group 27">
              <a:extLst>
                <a:ext uri="{FF2B5EF4-FFF2-40B4-BE49-F238E27FC236}">
                  <a16:creationId xmlns:a16="http://schemas.microsoft.com/office/drawing/2014/main" id="{DB0E38DE-DC37-4A25-81FC-D693967E0E53}"/>
                </a:ext>
              </a:extLst>
            </p:cNvPr>
            <p:cNvGrpSpPr/>
            <p:nvPr/>
          </p:nvGrpSpPr>
          <p:grpSpPr>
            <a:xfrm>
              <a:off x="3386737" y="1136934"/>
              <a:ext cx="2355328" cy="3192896"/>
              <a:chOff x="4089450" y="1285750"/>
              <a:chExt cx="2355328" cy="3192896"/>
            </a:xfrm>
          </p:grpSpPr>
          <p:grpSp>
            <p:nvGrpSpPr>
              <p:cNvPr id="25" name="Group 24">
                <a:extLst>
                  <a:ext uri="{FF2B5EF4-FFF2-40B4-BE49-F238E27FC236}">
                    <a16:creationId xmlns:a16="http://schemas.microsoft.com/office/drawing/2014/main" id="{CBF5C913-CF73-40C1-8108-124391D029DA}"/>
                  </a:ext>
                </a:extLst>
              </p:cNvPr>
              <p:cNvGrpSpPr/>
              <p:nvPr/>
            </p:nvGrpSpPr>
            <p:grpSpPr>
              <a:xfrm>
                <a:off x="5250557" y="2488236"/>
                <a:ext cx="1078716" cy="949831"/>
                <a:chOff x="6558350" y="2402974"/>
                <a:chExt cx="1078716" cy="949831"/>
              </a:xfrm>
            </p:grpSpPr>
            <p:sp>
              <p:nvSpPr>
                <p:cNvPr id="9" name="TextBox 8">
                  <a:extLst>
                    <a:ext uri="{FF2B5EF4-FFF2-40B4-BE49-F238E27FC236}">
                      <a16:creationId xmlns:a16="http://schemas.microsoft.com/office/drawing/2014/main" id="{ADD7BCE9-8B43-4088-9A79-CA575FE4BD55}"/>
                    </a:ext>
                  </a:extLst>
                </p:cNvPr>
                <p:cNvSpPr txBox="1"/>
                <p:nvPr/>
              </p:nvSpPr>
              <p:spPr>
                <a:xfrm>
                  <a:off x="6558350" y="3075806"/>
                  <a:ext cx="1078716" cy="276999"/>
                </a:xfrm>
                <a:prstGeom prst="rect">
                  <a:avLst/>
                </a:prstGeom>
                <a:noFill/>
              </p:spPr>
              <p:txBody>
                <a:bodyPr wrap="square" lIns="91440" tIns="45720" rIns="91440" bIns="45720" rtlCol="0" anchor="t">
                  <a:spAutoFit/>
                </a:bodyPr>
                <a:lstStyle/>
                <a:p>
                  <a:pPr algn="ctr"/>
                  <a:r>
                    <a:rPr lang="en-CA" sz="1200"/>
                    <a:t>Observer(s)</a:t>
                  </a:r>
                </a:p>
              </p:txBody>
            </p:sp>
            <p:pic>
              <p:nvPicPr>
                <p:cNvPr id="18" name="Graphic 17" descr="Users">
                  <a:extLst>
                    <a:ext uri="{FF2B5EF4-FFF2-40B4-BE49-F238E27FC236}">
                      <a16:creationId xmlns:a16="http://schemas.microsoft.com/office/drawing/2014/main" id="{4FE93BE4-AE32-473D-9D67-6B7A5987FD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20466" y="2402974"/>
                  <a:ext cx="754484" cy="754484"/>
                </a:xfrm>
                <a:prstGeom prst="rect">
                  <a:avLst/>
                </a:prstGeom>
              </p:spPr>
            </p:pic>
          </p:grpSp>
          <p:grpSp>
            <p:nvGrpSpPr>
              <p:cNvPr id="24" name="Group 23">
                <a:extLst>
                  <a:ext uri="{FF2B5EF4-FFF2-40B4-BE49-F238E27FC236}">
                    <a16:creationId xmlns:a16="http://schemas.microsoft.com/office/drawing/2014/main" id="{714E3660-3D4D-4DB1-A04A-C5318BFFFB29}"/>
                  </a:ext>
                </a:extLst>
              </p:cNvPr>
              <p:cNvGrpSpPr/>
              <p:nvPr/>
            </p:nvGrpSpPr>
            <p:grpSpPr>
              <a:xfrm>
                <a:off x="4933602" y="1285750"/>
                <a:ext cx="1511176" cy="881500"/>
                <a:chOff x="4431747" y="2761368"/>
                <a:chExt cx="1511176" cy="881500"/>
              </a:xfrm>
            </p:grpSpPr>
            <p:sp>
              <p:nvSpPr>
                <p:cNvPr id="8" name="TextBox 7">
                  <a:extLst>
                    <a:ext uri="{FF2B5EF4-FFF2-40B4-BE49-F238E27FC236}">
                      <a16:creationId xmlns:a16="http://schemas.microsoft.com/office/drawing/2014/main" id="{B1A1E262-23C5-4026-8C76-F0D6ABEC8D45}"/>
                    </a:ext>
                  </a:extLst>
                </p:cNvPr>
                <p:cNvSpPr txBox="1"/>
                <p:nvPr/>
              </p:nvSpPr>
              <p:spPr>
                <a:xfrm>
                  <a:off x="4431747" y="3365869"/>
                  <a:ext cx="1511176" cy="276999"/>
                </a:xfrm>
                <a:prstGeom prst="rect">
                  <a:avLst/>
                </a:prstGeom>
                <a:noFill/>
              </p:spPr>
              <p:txBody>
                <a:bodyPr wrap="square" lIns="91440" tIns="45720" rIns="91440" bIns="45720" rtlCol="0" anchor="t">
                  <a:spAutoFit/>
                </a:bodyPr>
                <a:lstStyle/>
                <a:p>
                  <a:pPr algn="ctr"/>
                  <a:r>
                    <a:rPr lang="en-CA" sz="1200"/>
                    <a:t>Program Visitor(s)</a:t>
                  </a:r>
                </a:p>
              </p:txBody>
            </p:sp>
            <p:pic>
              <p:nvPicPr>
                <p:cNvPr id="19" name="Graphic 18" descr="Users">
                  <a:extLst>
                    <a:ext uri="{FF2B5EF4-FFF2-40B4-BE49-F238E27FC236}">
                      <a16:creationId xmlns:a16="http://schemas.microsoft.com/office/drawing/2014/main" id="{6F401853-3968-4E71-B6E8-E254AC6DB4D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09027" y="2761368"/>
                  <a:ext cx="754484" cy="754484"/>
                </a:xfrm>
                <a:prstGeom prst="rect">
                  <a:avLst/>
                </a:prstGeom>
              </p:spPr>
            </p:pic>
          </p:grpSp>
          <p:grpSp>
            <p:nvGrpSpPr>
              <p:cNvPr id="26" name="Group 25">
                <a:extLst>
                  <a:ext uri="{FF2B5EF4-FFF2-40B4-BE49-F238E27FC236}">
                    <a16:creationId xmlns:a16="http://schemas.microsoft.com/office/drawing/2014/main" id="{25E0305B-102A-4E76-8748-C2C42E84D874}"/>
                  </a:ext>
                </a:extLst>
              </p:cNvPr>
              <p:cNvGrpSpPr/>
              <p:nvPr/>
            </p:nvGrpSpPr>
            <p:grpSpPr>
              <a:xfrm>
                <a:off x="4089450" y="3527773"/>
                <a:ext cx="1488603" cy="950873"/>
                <a:chOff x="4672639" y="3527773"/>
                <a:chExt cx="1488603" cy="950873"/>
              </a:xfrm>
            </p:grpSpPr>
            <p:sp>
              <p:nvSpPr>
                <p:cNvPr id="10" name="TextBox 9">
                  <a:extLst>
                    <a:ext uri="{FF2B5EF4-FFF2-40B4-BE49-F238E27FC236}">
                      <a16:creationId xmlns:a16="http://schemas.microsoft.com/office/drawing/2014/main" id="{C4C3863E-EF1D-498C-A41F-66B53FE225D5}"/>
                    </a:ext>
                  </a:extLst>
                </p:cNvPr>
                <p:cNvSpPr txBox="1"/>
                <p:nvPr/>
              </p:nvSpPr>
              <p:spPr>
                <a:xfrm>
                  <a:off x="4672639" y="4201647"/>
                  <a:ext cx="1488603" cy="276999"/>
                </a:xfrm>
                <a:prstGeom prst="rect">
                  <a:avLst/>
                </a:prstGeom>
                <a:noFill/>
              </p:spPr>
              <p:txBody>
                <a:bodyPr wrap="square" lIns="91440" tIns="45720" rIns="91440" bIns="45720" rtlCol="0" anchor="t">
                  <a:spAutoFit/>
                </a:bodyPr>
                <a:lstStyle/>
                <a:p>
                  <a:pPr algn="ctr"/>
                  <a:r>
                    <a:rPr lang="en-CA" sz="1200"/>
                    <a:t>CEAB Secretariat</a:t>
                  </a:r>
                </a:p>
              </p:txBody>
            </p:sp>
            <p:pic>
              <p:nvPicPr>
                <p:cNvPr id="20" name="Graphic 19" descr="Users">
                  <a:extLst>
                    <a:ext uri="{FF2B5EF4-FFF2-40B4-BE49-F238E27FC236}">
                      <a16:creationId xmlns:a16="http://schemas.microsoft.com/office/drawing/2014/main" id="{9C06A786-227C-47ED-84D8-44DC89C6CB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21291" y="3527773"/>
                  <a:ext cx="754484" cy="754484"/>
                </a:xfrm>
                <a:prstGeom prst="rect">
                  <a:avLst/>
                </a:prstGeom>
              </p:spPr>
            </p:pic>
          </p:grpSp>
        </p:grpSp>
      </p:grpSp>
    </p:spTree>
    <p:extLst>
      <p:ext uri="{BB962C8B-B14F-4D97-AF65-F5344CB8AC3E}">
        <p14:creationId xmlns:p14="http://schemas.microsoft.com/office/powerpoint/2010/main" val="204002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nvPr>
        </p:nvSpPr>
        <p:spPr/>
        <p:txBody>
          <a:bodyPr vert="horz" lIns="91440" tIns="45720" rIns="91440" bIns="45720" rtlCol="0" anchor="b" anchorCtr="0">
            <a:normAutofit/>
          </a:bodyPr>
          <a:lstStyle/>
          <a:p>
            <a:r>
              <a:rPr lang="en-CA">
                <a:solidFill>
                  <a:srgbClr val="003C71"/>
                </a:solidFill>
              </a:rPr>
              <a:t>Team and Vice- Chair</a:t>
            </a:r>
            <a:br>
              <a:rPr lang="en-CA">
                <a:solidFill>
                  <a:srgbClr val="003C71"/>
                </a:solidFill>
              </a:rPr>
            </a:br>
            <a:r>
              <a:rPr lang="en-CA" sz="2100">
                <a:solidFill>
                  <a:srgbClr val="003C71"/>
                </a:solidFill>
              </a:rPr>
              <a:t>Key Roles</a:t>
            </a:r>
          </a:p>
        </p:txBody>
      </p:sp>
      <p:sp>
        <p:nvSpPr>
          <p:cNvPr id="6" name="Slide Number Placeholder 5">
            <a:extLst>
              <a:ext uri="{FF2B5EF4-FFF2-40B4-BE49-F238E27FC236}">
                <a16:creationId xmlns:a16="http://schemas.microsoft.com/office/drawing/2014/main" id="{D3F5D833-B793-4B4B-8C73-C9738C0AD96C}"/>
              </a:ext>
            </a:extLst>
          </p:cNvPr>
          <p:cNvSpPr>
            <a:spLocks noGrp="1"/>
          </p:cNvSpPr>
          <p:nvPr>
            <p:ph type="sldNum" sz="quarter" idx="4"/>
          </p:nvPr>
        </p:nvSpPr>
        <p:spPr/>
        <p:txBody>
          <a:bodyPr/>
          <a:lstStyle/>
          <a:p>
            <a:fld id="{8A1CFFC6-B0D8-4BCC-A66F-41F4B88E5344}" type="slidenum">
              <a:rPr lang="en-CA" smtClean="0"/>
              <a:t>19</a:t>
            </a:fld>
            <a:endParaRPr lang="en-CA"/>
          </a:p>
        </p:txBody>
      </p:sp>
      <p:grpSp>
        <p:nvGrpSpPr>
          <p:cNvPr id="21" name="Group 20">
            <a:extLst>
              <a:ext uri="{FF2B5EF4-FFF2-40B4-BE49-F238E27FC236}">
                <a16:creationId xmlns:a16="http://schemas.microsoft.com/office/drawing/2014/main" id="{DED1CF24-5C6A-43EC-BF9F-F177FDA8DF91}"/>
              </a:ext>
            </a:extLst>
          </p:cNvPr>
          <p:cNvGrpSpPr/>
          <p:nvPr/>
        </p:nvGrpSpPr>
        <p:grpSpPr>
          <a:xfrm>
            <a:off x="1871708" y="1458484"/>
            <a:ext cx="1232710" cy="897242"/>
            <a:chOff x="115121" y="1521278"/>
            <a:chExt cx="1232710" cy="897242"/>
          </a:xfrm>
        </p:grpSpPr>
        <p:sp>
          <p:nvSpPr>
            <p:cNvPr id="5" name="TextBox 4">
              <a:extLst>
                <a:ext uri="{FF2B5EF4-FFF2-40B4-BE49-F238E27FC236}">
                  <a16:creationId xmlns:a16="http://schemas.microsoft.com/office/drawing/2014/main" id="{83502D33-4A16-4FBC-A49C-01AD6F9A4003}"/>
                </a:ext>
              </a:extLst>
            </p:cNvPr>
            <p:cNvSpPr txBox="1"/>
            <p:nvPr/>
          </p:nvSpPr>
          <p:spPr>
            <a:xfrm>
              <a:off x="115121" y="2079966"/>
              <a:ext cx="1232710" cy="338554"/>
            </a:xfrm>
            <a:prstGeom prst="rect">
              <a:avLst/>
            </a:prstGeom>
            <a:noFill/>
          </p:spPr>
          <p:txBody>
            <a:bodyPr wrap="none" rtlCol="0">
              <a:spAutoFit/>
            </a:bodyPr>
            <a:lstStyle/>
            <a:p>
              <a:pPr algn="ctr"/>
              <a:r>
                <a:rPr lang="en-CA" sz="1600"/>
                <a:t>Team Chair</a:t>
              </a:r>
            </a:p>
          </p:txBody>
        </p:sp>
        <p:pic>
          <p:nvPicPr>
            <p:cNvPr id="12" name="Graphic 11" descr="User">
              <a:extLst>
                <a:ext uri="{FF2B5EF4-FFF2-40B4-BE49-F238E27FC236}">
                  <a16:creationId xmlns:a16="http://schemas.microsoft.com/office/drawing/2014/main" id="{ED115C1A-2BC1-4F91-820C-C95BF5DF44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461" y="1521278"/>
              <a:ext cx="668728" cy="668728"/>
            </a:xfrm>
            <a:prstGeom prst="rect">
              <a:avLst/>
            </a:prstGeom>
          </p:spPr>
        </p:pic>
      </p:grpSp>
      <p:sp>
        <p:nvSpPr>
          <p:cNvPr id="29" name="TextBox 28">
            <a:extLst>
              <a:ext uri="{FF2B5EF4-FFF2-40B4-BE49-F238E27FC236}">
                <a16:creationId xmlns:a16="http://schemas.microsoft.com/office/drawing/2014/main" id="{52F9969D-FC90-4320-ACD6-06D23BAED39D}"/>
              </a:ext>
            </a:extLst>
          </p:cNvPr>
          <p:cNvSpPr txBox="1"/>
          <p:nvPr/>
        </p:nvSpPr>
        <p:spPr>
          <a:xfrm>
            <a:off x="3131840" y="1347614"/>
            <a:ext cx="4896544" cy="1446550"/>
          </a:xfrm>
          <a:prstGeom prst="rect">
            <a:avLst/>
          </a:prstGeom>
          <a:noFill/>
        </p:spPr>
        <p:txBody>
          <a:bodyPr wrap="square" rtlCol="0">
            <a:spAutoFit/>
          </a:bodyPr>
          <a:lstStyle/>
          <a:p>
            <a:pPr marL="285750" indent="-285750">
              <a:buFont typeface="Arial" panose="020B0604020202020204" pitchFamily="34" charset="0"/>
              <a:buChar char="•"/>
            </a:pPr>
            <a:r>
              <a:rPr lang="en-CA" sz="1600"/>
              <a:t>CEAB member (or past member)</a:t>
            </a:r>
          </a:p>
          <a:p>
            <a:pPr marL="285750" indent="-285750">
              <a:buFont typeface="Arial" panose="020B0604020202020204" pitchFamily="34" charset="0"/>
              <a:buChar char="•"/>
            </a:pPr>
            <a:r>
              <a:rPr lang="en-CA" sz="1600"/>
              <a:t>Has overall responsibility for the visit</a:t>
            </a:r>
          </a:p>
          <a:p>
            <a:pPr marL="285750" indent="-285750">
              <a:buFont typeface="Arial" panose="020B0604020202020204" pitchFamily="34" charset="0"/>
              <a:buChar char="•"/>
            </a:pPr>
            <a:r>
              <a:rPr lang="en-CA" sz="1600"/>
              <a:t>Prepares and submits the Report of the Visiting Team to the CEAB</a:t>
            </a:r>
          </a:p>
          <a:p>
            <a:pPr marL="285750" indent="-285750">
              <a:buFont typeface="Arial" panose="020B0604020202020204" pitchFamily="34" charset="0"/>
              <a:buChar char="•"/>
            </a:pPr>
            <a:endParaRPr lang="en-CA" sz="2400"/>
          </a:p>
        </p:txBody>
      </p:sp>
      <p:grpSp>
        <p:nvGrpSpPr>
          <p:cNvPr id="33" name="Group 32">
            <a:extLst>
              <a:ext uri="{FF2B5EF4-FFF2-40B4-BE49-F238E27FC236}">
                <a16:creationId xmlns:a16="http://schemas.microsoft.com/office/drawing/2014/main" id="{E553A5BC-72E3-4B58-AD66-C99CC428EDAE}"/>
              </a:ext>
            </a:extLst>
          </p:cNvPr>
          <p:cNvGrpSpPr/>
          <p:nvPr/>
        </p:nvGrpSpPr>
        <p:grpSpPr>
          <a:xfrm>
            <a:off x="1763688" y="3036270"/>
            <a:ext cx="1440160" cy="897242"/>
            <a:chOff x="7101" y="1521278"/>
            <a:chExt cx="1440160" cy="897242"/>
          </a:xfrm>
        </p:grpSpPr>
        <p:sp>
          <p:nvSpPr>
            <p:cNvPr id="34" name="TextBox 33">
              <a:extLst>
                <a:ext uri="{FF2B5EF4-FFF2-40B4-BE49-F238E27FC236}">
                  <a16:creationId xmlns:a16="http://schemas.microsoft.com/office/drawing/2014/main" id="{175E90E0-300E-460B-803E-EF4F3FD08135}"/>
                </a:ext>
              </a:extLst>
            </p:cNvPr>
            <p:cNvSpPr txBox="1"/>
            <p:nvPr/>
          </p:nvSpPr>
          <p:spPr>
            <a:xfrm>
              <a:off x="7101" y="2079966"/>
              <a:ext cx="1440160" cy="338554"/>
            </a:xfrm>
            <a:prstGeom prst="rect">
              <a:avLst/>
            </a:prstGeom>
            <a:noFill/>
          </p:spPr>
          <p:txBody>
            <a:bodyPr wrap="square" rtlCol="0">
              <a:spAutoFit/>
            </a:bodyPr>
            <a:lstStyle/>
            <a:p>
              <a:pPr algn="ctr"/>
              <a:r>
                <a:rPr lang="en-CA" sz="1600"/>
                <a:t>Vice-Chair(s)</a:t>
              </a:r>
            </a:p>
          </p:txBody>
        </p:sp>
        <p:pic>
          <p:nvPicPr>
            <p:cNvPr id="35" name="Graphic 34" descr="User">
              <a:extLst>
                <a:ext uri="{FF2B5EF4-FFF2-40B4-BE49-F238E27FC236}">
                  <a16:creationId xmlns:a16="http://schemas.microsoft.com/office/drawing/2014/main" id="{86559F17-0F4A-47C8-9878-5CED24E592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461" y="1521278"/>
              <a:ext cx="668728" cy="668728"/>
            </a:xfrm>
            <a:prstGeom prst="rect">
              <a:avLst/>
            </a:prstGeom>
          </p:spPr>
        </p:pic>
      </p:grpSp>
      <p:sp>
        <p:nvSpPr>
          <p:cNvPr id="36" name="TextBox 35">
            <a:extLst>
              <a:ext uri="{FF2B5EF4-FFF2-40B4-BE49-F238E27FC236}">
                <a16:creationId xmlns:a16="http://schemas.microsoft.com/office/drawing/2014/main" id="{5BA1F62E-894C-4CF4-B16E-92419949715B}"/>
              </a:ext>
            </a:extLst>
          </p:cNvPr>
          <p:cNvSpPr txBox="1"/>
          <p:nvPr/>
        </p:nvSpPr>
        <p:spPr>
          <a:xfrm>
            <a:off x="3131840" y="2925400"/>
            <a:ext cx="4896544" cy="1446550"/>
          </a:xfrm>
          <a:prstGeom prst="rect">
            <a:avLst/>
          </a:prstGeom>
          <a:noFill/>
        </p:spPr>
        <p:txBody>
          <a:bodyPr wrap="square" rtlCol="0">
            <a:spAutoFit/>
          </a:bodyPr>
          <a:lstStyle/>
          <a:p>
            <a:pPr marL="285750" indent="-285750">
              <a:buFont typeface="Arial" panose="020B0604020202020204" pitchFamily="34" charset="0"/>
              <a:buChar char="•"/>
            </a:pPr>
            <a:r>
              <a:rPr lang="en-CA" sz="1600"/>
              <a:t>Assists the team chair</a:t>
            </a:r>
          </a:p>
          <a:p>
            <a:pPr marL="285750" indent="-285750">
              <a:buFont typeface="Arial" panose="020B0604020202020204" pitchFamily="34" charset="0"/>
              <a:buChar char="•"/>
            </a:pPr>
            <a:r>
              <a:rPr lang="en-CA" sz="1600"/>
              <a:t>Evaluates program common core</a:t>
            </a:r>
          </a:p>
          <a:p>
            <a:pPr marL="285750" indent="-285750">
              <a:buFont typeface="Arial" panose="020B0604020202020204" pitchFamily="34" charset="0"/>
              <a:buChar char="•"/>
            </a:pPr>
            <a:r>
              <a:rPr lang="en-CA" sz="1600"/>
              <a:t>Evaluates criteria related to graduate attributes and continual improvement</a:t>
            </a:r>
          </a:p>
          <a:p>
            <a:pPr marL="285750" indent="-285750">
              <a:buFont typeface="Arial" panose="020B0604020202020204" pitchFamily="34" charset="0"/>
              <a:buChar char="•"/>
            </a:pPr>
            <a:endParaRPr lang="en-CA" sz="2400"/>
          </a:p>
        </p:txBody>
      </p:sp>
    </p:spTree>
    <p:extLst>
      <p:ext uri="{BB962C8B-B14F-4D97-AF65-F5344CB8AC3E}">
        <p14:creationId xmlns:p14="http://schemas.microsoft.com/office/powerpoint/2010/main" val="673791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nvPr>
        </p:nvSpPr>
        <p:spPr/>
        <p:txBody>
          <a:bodyPr vert="horz" lIns="91440" tIns="45720" rIns="91440" bIns="45720" rtlCol="0" anchor="b" anchorCtr="0">
            <a:normAutofit/>
          </a:bodyPr>
          <a:lstStyle/>
          <a:p>
            <a:r>
              <a:rPr lang="en-CA">
                <a:solidFill>
                  <a:srgbClr val="003C71"/>
                </a:solidFill>
              </a:rPr>
              <a:t>Program Visitors</a:t>
            </a:r>
            <a:br>
              <a:rPr lang="en-CA">
                <a:solidFill>
                  <a:srgbClr val="003C71"/>
                </a:solidFill>
              </a:rPr>
            </a:br>
            <a:r>
              <a:rPr lang="en-CA" sz="2100">
                <a:solidFill>
                  <a:srgbClr val="003C71"/>
                </a:solidFill>
              </a:rPr>
              <a:t>Key Roles</a:t>
            </a:r>
          </a:p>
        </p:txBody>
      </p:sp>
      <p:sp>
        <p:nvSpPr>
          <p:cNvPr id="6" name="Slide Number Placeholder 5">
            <a:extLst>
              <a:ext uri="{FF2B5EF4-FFF2-40B4-BE49-F238E27FC236}">
                <a16:creationId xmlns:a16="http://schemas.microsoft.com/office/drawing/2014/main" id="{52FDC7E6-1715-4E3A-8DE1-5EDF7C45058A}"/>
              </a:ext>
            </a:extLst>
          </p:cNvPr>
          <p:cNvSpPr>
            <a:spLocks noGrp="1"/>
          </p:cNvSpPr>
          <p:nvPr>
            <p:ph type="sldNum" sz="quarter" idx="4"/>
          </p:nvPr>
        </p:nvSpPr>
        <p:spPr/>
        <p:txBody>
          <a:bodyPr/>
          <a:lstStyle/>
          <a:p>
            <a:fld id="{075628C6-6B2E-436F-AF5E-1B0D4E4054C8}" type="slidenum">
              <a:rPr lang="en-CA" smtClean="0"/>
              <a:t>20</a:t>
            </a:fld>
            <a:endParaRPr lang="en-CA"/>
          </a:p>
        </p:txBody>
      </p:sp>
      <p:grpSp>
        <p:nvGrpSpPr>
          <p:cNvPr id="33" name="Group 32">
            <a:extLst>
              <a:ext uri="{FF2B5EF4-FFF2-40B4-BE49-F238E27FC236}">
                <a16:creationId xmlns:a16="http://schemas.microsoft.com/office/drawing/2014/main" id="{E553A5BC-72E3-4B58-AD66-C99CC428EDAE}"/>
              </a:ext>
            </a:extLst>
          </p:cNvPr>
          <p:cNvGrpSpPr/>
          <p:nvPr/>
        </p:nvGrpSpPr>
        <p:grpSpPr>
          <a:xfrm>
            <a:off x="1523365" y="1673948"/>
            <a:ext cx="1683539" cy="959339"/>
            <a:chOff x="-124694" y="1521278"/>
            <a:chExt cx="1621138" cy="959339"/>
          </a:xfrm>
        </p:grpSpPr>
        <p:sp>
          <p:nvSpPr>
            <p:cNvPr id="34" name="TextBox 33">
              <a:extLst>
                <a:ext uri="{FF2B5EF4-FFF2-40B4-BE49-F238E27FC236}">
                  <a16:creationId xmlns:a16="http://schemas.microsoft.com/office/drawing/2014/main" id="{175E90E0-300E-460B-803E-EF4F3FD08135}"/>
                </a:ext>
              </a:extLst>
            </p:cNvPr>
            <p:cNvSpPr txBox="1"/>
            <p:nvPr/>
          </p:nvSpPr>
          <p:spPr>
            <a:xfrm>
              <a:off x="-124694" y="2142063"/>
              <a:ext cx="1621138" cy="338554"/>
            </a:xfrm>
            <a:prstGeom prst="rect">
              <a:avLst/>
            </a:prstGeom>
            <a:noFill/>
          </p:spPr>
          <p:txBody>
            <a:bodyPr wrap="none" lIns="91440" tIns="45720" rIns="91440" bIns="45720" rtlCol="0" anchor="t">
              <a:spAutoFit/>
            </a:bodyPr>
            <a:lstStyle/>
            <a:p>
              <a:pPr algn="ctr"/>
              <a:r>
                <a:rPr lang="en-CA" sz="1600"/>
                <a:t>Program Visitor(s)</a:t>
              </a:r>
            </a:p>
          </p:txBody>
        </p:sp>
        <p:pic>
          <p:nvPicPr>
            <p:cNvPr id="35" name="Graphic 34" descr="User">
              <a:extLst>
                <a:ext uri="{FF2B5EF4-FFF2-40B4-BE49-F238E27FC236}">
                  <a16:creationId xmlns:a16="http://schemas.microsoft.com/office/drawing/2014/main" id="{86559F17-0F4A-47C8-9878-5CED24E592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511" y="1521278"/>
              <a:ext cx="668728" cy="668728"/>
            </a:xfrm>
            <a:prstGeom prst="rect">
              <a:avLst/>
            </a:prstGeom>
          </p:spPr>
        </p:pic>
      </p:grpSp>
      <p:sp>
        <p:nvSpPr>
          <p:cNvPr id="36" name="TextBox 35">
            <a:extLst>
              <a:ext uri="{FF2B5EF4-FFF2-40B4-BE49-F238E27FC236}">
                <a16:creationId xmlns:a16="http://schemas.microsoft.com/office/drawing/2014/main" id="{5BA1F62E-894C-4CF4-B16E-92419949715B}"/>
              </a:ext>
            </a:extLst>
          </p:cNvPr>
          <p:cNvSpPr txBox="1"/>
          <p:nvPr/>
        </p:nvSpPr>
        <p:spPr>
          <a:xfrm>
            <a:off x="3278797" y="1641451"/>
            <a:ext cx="4896544" cy="1692771"/>
          </a:xfrm>
          <a:prstGeom prst="rect">
            <a:avLst/>
          </a:prstGeom>
          <a:noFill/>
        </p:spPr>
        <p:txBody>
          <a:bodyPr wrap="square" rtlCol="0">
            <a:spAutoFit/>
          </a:bodyPr>
          <a:lstStyle/>
          <a:p>
            <a:pPr marL="285750" indent="-285750">
              <a:buFont typeface="Arial" panose="020B0604020202020204" pitchFamily="34" charset="0"/>
              <a:buChar char="•"/>
            </a:pPr>
            <a:r>
              <a:rPr lang="en-CA" sz="1600"/>
              <a:t>One per program (two for new programs)</a:t>
            </a:r>
          </a:p>
          <a:p>
            <a:pPr marL="285750" indent="-285750">
              <a:buFont typeface="Arial" panose="020B0604020202020204" pitchFamily="34" charset="0"/>
              <a:buChar char="•"/>
            </a:pPr>
            <a:r>
              <a:rPr lang="en-CA" sz="1600"/>
              <a:t>Assesses course content, materials, facilities and program stability</a:t>
            </a:r>
          </a:p>
          <a:p>
            <a:pPr marL="285750" indent="-285750">
              <a:buFont typeface="Arial" panose="020B0604020202020204" pitchFamily="34" charset="0"/>
              <a:buChar char="•"/>
            </a:pPr>
            <a:r>
              <a:rPr lang="en-CA" sz="1600"/>
              <a:t>Interviews departmental faculty, staff, and students</a:t>
            </a:r>
          </a:p>
          <a:p>
            <a:pPr marL="285750" indent="-285750">
              <a:buFont typeface="Arial" panose="020B0604020202020204" pitchFamily="34" charset="0"/>
              <a:buChar char="•"/>
            </a:pPr>
            <a:endParaRPr lang="en-CA" sz="2400"/>
          </a:p>
        </p:txBody>
      </p:sp>
      <p:grpSp>
        <p:nvGrpSpPr>
          <p:cNvPr id="3" name="Group 2">
            <a:extLst>
              <a:ext uri="{FF2B5EF4-FFF2-40B4-BE49-F238E27FC236}">
                <a16:creationId xmlns:a16="http://schemas.microsoft.com/office/drawing/2014/main" id="{D303011B-FDF3-0114-BBDC-0D59D194E779}"/>
              </a:ext>
            </a:extLst>
          </p:cNvPr>
          <p:cNvGrpSpPr/>
          <p:nvPr/>
        </p:nvGrpSpPr>
        <p:grpSpPr>
          <a:xfrm>
            <a:off x="1586667" y="3064708"/>
            <a:ext cx="1656184" cy="897242"/>
            <a:chOff x="-76083" y="1521278"/>
            <a:chExt cx="1728291" cy="897242"/>
          </a:xfrm>
        </p:grpSpPr>
        <p:sp>
          <p:nvSpPr>
            <p:cNvPr id="4" name="TextBox 3">
              <a:extLst>
                <a:ext uri="{FF2B5EF4-FFF2-40B4-BE49-F238E27FC236}">
                  <a16:creationId xmlns:a16="http://schemas.microsoft.com/office/drawing/2014/main" id="{587368B3-EECD-0D32-A8E2-389E84CFE6C6}"/>
                </a:ext>
              </a:extLst>
            </p:cNvPr>
            <p:cNvSpPr txBox="1"/>
            <p:nvPr/>
          </p:nvSpPr>
          <p:spPr>
            <a:xfrm>
              <a:off x="-76083" y="2079966"/>
              <a:ext cx="1728291" cy="338554"/>
            </a:xfrm>
            <a:prstGeom prst="rect">
              <a:avLst/>
            </a:prstGeom>
            <a:noFill/>
          </p:spPr>
          <p:txBody>
            <a:bodyPr wrap="square" rtlCol="0">
              <a:spAutoFit/>
            </a:bodyPr>
            <a:lstStyle/>
            <a:p>
              <a:pPr algn="ctr"/>
              <a:r>
                <a:rPr lang="en-CA" sz="1600"/>
                <a:t>Observer(s)</a:t>
              </a:r>
            </a:p>
          </p:txBody>
        </p:sp>
        <p:pic>
          <p:nvPicPr>
            <p:cNvPr id="7" name="Graphic 6" descr="User">
              <a:extLst>
                <a:ext uri="{FF2B5EF4-FFF2-40B4-BE49-F238E27FC236}">
                  <a16:creationId xmlns:a16="http://schemas.microsoft.com/office/drawing/2014/main" id="{EC16B37F-AEFE-871D-0A1C-3AD8683B83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3698" y="1521278"/>
              <a:ext cx="668728" cy="668728"/>
            </a:xfrm>
            <a:prstGeom prst="rect">
              <a:avLst/>
            </a:prstGeom>
          </p:spPr>
        </p:pic>
      </p:grpSp>
      <p:sp>
        <p:nvSpPr>
          <p:cNvPr id="8" name="TextBox 7">
            <a:extLst>
              <a:ext uri="{FF2B5EF4-FFF2-40B4-BE49-F238E27FC236}">
                <a16:creationId xmlns:a16="http://schemas.microsoft.com/office/drawing/2014/main" id="{93CD6C51-0CDC-EC6E-7B8B-9936BD405761}"/>
              </a:ext>
            </a:extLst>
          </p:cNvPr>
          <p:cNvSpPr txBox="1"/>
          <p:nvPr/>
        </p:nvSpPr>
        <p:spPr>
          <a:xfrm>
            <a:off x="3278797" y="3004964"/>
            <a:ext cx="4896544" cy="1692771"/>
          </a:xfrm>
          <a:prstGeom prst="rect">
            <a:avLst/>
          </a:prstGeom>
          <a:noFill/>
        </p:spPr>
        <p:txBody>
          <a:bodyPr wrap="square" rtlCol="0">
            <a:spAutoFit/>
          </a:bodyPr>
          <a:lstStyle/>
          <a:p>
            <a:pPr marL="285750" indent="-285750">
              <a:buFont typeface="Arial" panose="020B0604020202020204" pitchFamily="34" charset="0"/>
              <a:buChar char="•"/>
            </a:pPr>
            <a:r>
              <a:rPr lang="en-CA" sz="1600"/>
              <a:t>Observes the aspects of the visit which are of the most interest</a:t>
            </a:r>
          </a:p>
          <a:p>
            <a:pPr marL="285750" indent="-285750">
              <a:buFont typeface="Arial" panose="020B0604020202020204" pitchFamily="34" charset="0"/>
              <a:buChar char="•"/>
            </a:pPr>
            <a:r>
              <a:rPr lang="en-CA" sz="1600"/>
              <a:t>Washington Accord, Engineers Canada Board, other accrediting agencies in Canada/international, etc.</a:t>
            </a:r>
          </a:p>
          <a:p>
            <a:pPr marL="285750" indent="-285750">
              <a:buFont typeface="Arial" panose="020B0604020202020204" pitchFamily="34" charset="0"/>
              <a:buChar char="•"/>
            </a:pPr>
            <a:endParaRPr lang="en-CA" sz="2400"/>
          </a:p>
        </p:txBody>
      </p:sp>
    </p:spTree>
    <p:extLst>
      <p:ext uri="{BB962C8B-B14F-4D97-AF65-F5344CB8AC3E}">
        <p14:creationId xmlns:p14="http://schemas.microsoft.com/office/powerpoint/2010/main" val="3534081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nvPr>
        </p:nvSpPr>
        <p:spPr/>
        <p:txBody>
          <a:bodyPr vert="horz" lIns="91440" tIns="45720" rIns="91440" bIns="45720" rtlCol="0" anchor="b" anchorCtr="0">
            <a:normAutofit/>
          </a:bodyPr>
          <a:lstStyle/>
          <a:p>
            <a:r>
              <a:rPr lang="en-CA">
                <a:solidFill>
                  <a:srgbClr val="003C71"/>
                </a:solidFill>
              </a:rPr>
              <a:t>CEAB Secretariat</a:t>
            </a:r>
            <a:br>
              <a:rPr lang="en-CA">
                <a:solidFill>
                  <a:srgbClr val="003C71"/>
                </a:solidFill>
              </a:rPr>
            </a:br>
            <a:r>
              <a:rPr lang="en-CA" sz="2100">
                <a:solidFill>
                  <a:srgbClr val="003C71"/>
                </a:solidFill>
              </a:rPr>
              <a:t>Key Roles</a:t>
            </a:r>
          </a:p>
        </p:txBody>
      </p:sp>
      <p:sp>
        <p:nvSpPr>
          <p:cNvPr id="6" name="Slide Number Placeholder 5">
            <a:extLst>
              <a:ext uri="{FF2B5EF4-FFF2-40B4-BE49-F238E27FC236}">
                <a16:creationId xmlns:a16="http://schemas.microsoft.com/office/drawing/2014/main" id="{343657E0-053D-4F82-93B2-71F95F3B63F7}"/>
              </a:ext>
            </a:extLst>
          </p:cNvPr>
          <p:cNvSpPr>
            <a:spLocks noGrp="1"/>
          </p:cNvSpPr>
          <p:nvPr>
            <p:ph type="sldNum" sz="quarter" idx="4"/>
          </p:nvPr>
        </p:nvSpPr>
        <p:spPr/>
        <p:txBody>
          <a:bodyPr/>
          <a:lstStyle/>
          <a:p>
            <a:fld id="{563C4DE7-2C0E-4233-90AF-66CA7F4F4AE8}" type="slidenum">
              <a:rPr lang="en-CA" smtClean="0"/>
              <a:t>21</a:t>
            </a:fld>
            <a:endParaRPr lang="en-CA"/>
          </a:p>
        </p:txBody>
      </p:sp>
      <p:grpSp>
        <p:nvGrpSpPr>
          <p:cNvPr id="33" name="Group 32">
            <a:extLst>
              <a:ext uri="{FF2B5EF4-FFF2-40B4-BE49-F238E27FC236}">
                <a16:creationId xmlns:a16="http://schemas.microsoft.com/office/drawing/2014/main" id="{E553A5BC-72E3-4B58-AD66-C99CC428EDAE}"/>
              </a:ext>
            </a:extLst>
          </p:cNvPr>
          <p:cNvGrpSpPr/>
          <p:nvPr/>
        </p:nvGrpSpPr>
        <p:grpSpPr>
          <a:xfrm>
            <a:off x="1326234" y="2174693"/>
            <a:ext cx="1871025" cy="959339"/>
            <a:chOff x="-217512" y="1521278"/>
            <a:chExt cx="1801675" cy="959339"/>
          </a:xfrm>
        </p:grpSpPr>
        <p:sp>
          <p:nvSpPr>
            <p:cNvPr id="34" name="TextBox 33">
              <a:extLst>
                <a:ext uri="{FF2B5EF4-FFF2-40B4-BE49-F238E27FC236}">
                  <a16:creationId xmlns:a16="http://schemas.microsoft.com/office/drawing/2014/main" id="{175E90E0-300E-460B-803E-EF4F3FD08135}"/>
                </a:ext>
              </a:extLst>
            </p:cNvPr>
            <p:cNvSpPr txBox="1"/>
            <p:nvPr/>
          </p:nvSpPr>
          <p:spPr>
            <a:xfrm>
              <a:off x="-217512" y="2142063"/>
              <a:ext cx="1801675" cy="338554"/>
            </a:xfrm>
            <a:prstGeom prst="rect">
              <a:avLst/>
            </a:prstGeom>
            <a:noFill/>
          </p:spPr>
          <p:txBody>
            <a:bodyPr wrap="none" rtlCol="0">
              <a:spAutoFit/>
            </a:bodyPr>
            <a:lstStyle/>
            <a:p>
              <a:pPr algn="ctr"/>
              <a:r>
                <a:rPr lang="en-CA" sz="1600"/>
                <a:t>CEAB Secretariat </a:t>
              </a:r>
            </a:p>
          </p:txBody>
        </p:sp>
        <p:pic>
          <p:nvPicPr>
            <p:cNvPr id="35" name="Graphic 34" descr="User">
              <a:extLst>
                <a:ext uri="{FF2B5EF4-FFF2-40B4-BE49-F238E27FC236}">
                  <a16:creationId xmlns:a16="http://schemas.microsoft.com/office/drawing/2014/main" id="{86559F17-0F4A-47C8-9878-5CED24E5929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1511" y="1521278"/>
              <a:ext cx="668728" cy="668728"/>
            </a:xfrm>
            <a:prstGeom prst="rect">
              <a:avLst/>
            </a:prstGeom>
          </p:spPr>
        </p:pic>
      </p:grpSp>
      <p:sp>
        <p:nvSpPr>
          <p:cNvPr id="36" name="TextBox 35">
            <a:extLst>
              <a:ext uri="{FF2B5EF4-FFF2-40B4-BE49-F238E27FC236}">
                <a16:creationId xmlns:a16="http://schemas.microsoft.com/office/drawing/2014/main" id="{5BA1F62E-894C-4CF4-B16E-92419949715B}"/>
              </a:ext>
            </a:extLst>
          </p:cNvPr>
          <p:cNvSpPr txBox="1"/>
          <p:nvPr/>
        </p:nvSpPr>
        <p:spPr>
          <a:xfrm>
            <a:off x="3307330" y="2072203"/>
            <a:ext cx="4896544" cy="1446550"/>
          </a:xfrm>
          <a:prstGeom prst="rect">
            <a:avLst/>
          </a:prstGeom>
          <a:noFill/>
        </p:spPr>
        <p:txBody>
          <a:bodyPr wrap="square" rtlCol="0">
            <a:spAutoFit/>
          </a:bodyPr>
          <a:lstStyle/>
          <a:p>
            <a:pPr marL="285750" indent="-285750">
              <a:buFont typeface="Arial" panose="020B0604020202020204" pitchFamily="34" charset="0"/>
              <a:buChar char="•"/>
            </a:pPr>
            <a:r>
              <a:rPr lang="en-CA" sz="1600"/>
              <a:t>Coordinates the visit from start to end (logistics, support Team Chair, visiting team report, etc.)</a:t>
            </a:r>
          </a:p>
          <a:p>
            <a:pPr marL="285750" indent="-285750">
              <a:buFont typeface="Arial" panose="020B0604020202020204" pitchFamily="34" charset="0"/>
              <a:buChar char="•"/>
            </a:pPr>
            <a:r>
              <a:rPr lang="en-CA" sz="1600"/>
              <a:t>Attends visits as requested</a:t>
            </a:r>
          </a:p>
          <a:p>
            <a:pPr marL="285750" indent="-285750">
              <a:buFont typeface="Arial" panose="020B0604020202020204" pitchFamily="34" charset="0"/>
              <a:buChar char="•"/>
            </a:pPr>
            <a:r>
              <a:rPr lang="en-CA" sz="1600"/>
              <a:t>Identifies potential process improvements </a:t>
            </a:r>
          </a:p>
          <a:p>
            <a:pPr marL="285750" indent="-285750">
              <a:buFont typeface="Arial" panose="020B0604020202020204" pitchFamily="34" charset="0"/>
              <a:buChar char="•"/>
            </a:pPr>
            <a:endParaRPr lang="en-CA" sz="2400"/>
          </a:p>
        </p:txBody>
      </p:sp>
    </p:spTree>
    <p:extLst>
      <p:ext uri="{BB962C8B-B14F-4D97-AF65-F5344CB8AC3E}">
        <p14:creationId xmlns:p14="http://schemas.microsoft.com/office/powerpoint/2010/main" val="860651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66E03-7C47-DF57-A938-D97BFC5F5B14}"/>
              </a:ext>
            </a:extLst>
          </p:cNvPr>
          <p:cNvSpPr>
            <a:spLocks noGrp="1"/>
          </p:cNvSpPr>
          <p:nvPr>
            <p:ph type="title"/>
          </p:nvPr>
        </p:nvSpPr>
        <p:spPr/>
        <p:txBody>
          <a:bodyPr>
            <a:normAutofit/>
          </a:bodyPr>
          <a:lstStyle/>
          <a:p>
            <a:r>
              <a:rPr lang="en-CA"/>
              <a:t>Volunteer conduct statement</a:t>
            </a:r>
          </a:p>
        </p:txBody>
      </p:sp>
      <p:sp>
        <p:nvSpPr>
          <p:cNvPr id="3" name="Content Placeholder 2">
            <a:extLst>
              <a:ext uri="{FF2B5EF4-FFF2-40B4-BE49-F238E27FC236}">
                <a16:creationId xmlns:a16="http://schemas.microsoft.com/office/drawing/2014/main" id="{8EF289B9-8357-29D3-A559-5B95791A859F}"/>
              </a:ext>
            </a:extLst>
          </p:cNvPr>
          <p:cNvSpPr>
            <a:spLocks noGrp="1"/>
          </p:cNvSpPr>
          <p:nvPr>
            <p:ph idx="1"/>
          </p:nvPr>
        </p:nvSpPr>
        <p:spPr>
          <a:xfrm>
            <a:off x="628650" y="1116971"/>
            <a:ext cx="7886700" cy="3263504"/>
          </a:xfrm>
        </p:spPr>
        <p:txBody>
          <a:bodyPr>
            <a:normAutofit/>
          </a:bodyPr>
          <a:lstStyle/>
          <a:p>
            <a:pPr marL="114300" indent="0">
              <a:buNone/>
            </a:pPr>
            <a:r>
              <a:rPr lang="en-CA" sz="2000">
                <a:latin typeface="Aptos" panose="020B0004020202020204" pitchFamily="34" charset="0"/>
                <a:ea typeface="Aptos" panose="020B0004020202020204" pitchFamily="34" charset="0"/>
                <a:cs typeface="Times New Roman" panose="02020603050405020304" pitchFamily="18" charset="0"/>
              </a:rPr>
              <a:t>Individuals conducting Engineers Canada business, including volunteers, are expected to uphold the values of respect, integrity, and professionalism in all their interactions and responsibilities. This includes using inclusive and appropriate language toward all individuals, regardless of background, identity, or ability, in a way that fosters a welcoming and supportive environment. Volunteers are also expected to conduct themselves in a manner that reflects </a:t>
            </a:r>
            <a:r>
              <a:rPr lang="en-CA" sz="2000">
                <a:latin typeface="Aptos" panose="020B0004020202020204" pitchFamily="34" charset="0"/>
                <a:ea typeface="Aptos" panose="020B0004020202020204" pitchFamily="34" charset="0"/>
                <a:cs typeface="Times New Roman" panose="02020603050405020304" pitchFamily="18" charset="0"/>
                <a:hlinkClick r:id="rId3"/>
              </a:rPr>
              <a:t>Engineers Canada values </a:t>
            </a:r>
            <a:r>
              <a:rPr lang="en-CA" sz="2000">
                <a:latin typeface="Aptos" panose="020B0004020202020204" pitchFamily="34" charset="0"/>
                <a:ea typeface="Aptos" panose="020B0004020202020204" pitchFamily="34" charset="0"/>
                <a:cs typeface="Times New Roman" panose="02020603050405020304" pitchFamily="18" charset="0"/>
              </a:rPr>
              <a:t>at all times. Failure to meet these expectations may result in corrective action.</a:t>
            </a:r>
          </a:p>
        </p:txBody>
      </p:sp>
      <p:sp>
        <p:nvSpPr>
          <p:cNvPr id="4" name="Slide Number Placeholder 3">
            <a:extLst>
              <a:ext uri="{FF2B5EF4-FFF2-40B4-BE49-F238E27FC236}">
                <a16:creationId xmlns:a16="http://schemas.microsoft.com/office/drawing/2014/main" id="{1709B173-35B7-2C44-CD36-7770ECF9B744}"/>
              </a:ext>
            </a:extLst>
          </p:cNvPr>
          <p:cNvSpPr>
            <a:spLocks noGrp="1"/>
          </p:cNvSpPr>
          <p:nvPr>
            <p:ph type="sldNum" sz="quarter" idx="4"/>
          </p:nvPr>
        </p:nvSpPr>
        <p:spPr/>
        <p:txBody>
          <a:bodyPr/>
          <a:lstStyle/>
          <a:p>
            <a:fld id="{2D00DFA4-54D8-426D-8AF1-9A684DA98554}" type="slidenum">
              <a:rPr lang="en-CA" smtClean="0"/>
              <a:pPr/>
              <a:t>22</a:t>
            </a:fld>
            <a:endParaRPr lang="en-CA"/>
          </a:p>
        </p:txBody>
      </p:sp>
    </p:spTree>
    <p:extLst>
      <p:ext uri="{BB962C8B-B14F-4D97-AF65-F5344CB8AC3E}">
        <p14:creationId xmlns:p14="http://schemas.microsoft.com/office/powerpoint/2010/main" val="712554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66246-9E03-48D6-AD18-0E10633147D4}"/>
              </a:ext>
            </a:extLst>
          </p:cNvPr>
          <p:cNvSpPr>
            <a:spLocks noGrp="1"/>
          </p:cNvSpPr>
          <p:nvPr>
            <p:ph type="title"/>
          </p:nvPr>
        </p:nvSpPr>
        <p:spPr>
          <a:xfrm>
            <a:off x="262890" y="0"/>
            <a:ext cx="7886700" cy="994172"/>
          </a:xfrm>
        </p:spPr>
        <p:txBody>
          <a:bodyPr/>
          <a:lstStyle/>
          <a:p>
            <a:r>
              <a:rPr lang="en-CA">
                <a:solidFill>
                  <a:srgbClr val="003C71"/>
                </a:solidFill>
              </a:rPr>
              <a:t>Time commitments</a:t>
            </a:r>
          </a:p>
        </p:txBody>
      </p:sp>
      <p:graphicFrame>
        <p:nvGraphicFramePr>
          <p:cNvPr id="5" name="Content Placeholder 4">
            <a:extLst>
              <a:ext uri="{FF2B5EF4-FFF2-40B4-BE49-F238E27FC236}">
                <a16:creationId xmlns:a16="http://schemas.microsoft.com/office/drawing/2014/main" id="{537A9984-2CAA-405F-B194-0433C356B4D1}"/>
              </a:ext>
            </a:extLst>
          </p:cNvPr>
          <p:cNvGraphicFramePr>
            <a:graphicFrameLocks noGrp="1"/>
          </p:cNvGraphicFramePr>
          <p:nvPr>
            <p:ph idx="1"/>
            <p:extLst>
              <p:ext uri="{D42A27DB-BD31-4B8C-83A1-F6EECF244321}">
                <p14:modId xmlns:p14="http://schemas.microsoft.com/office/powerpoint/2010/main" val="331555345"/>
              </p:ext>
            </p:extLst>
          </p:nvPr>
        </p:nvGraphicFramePr>
        <p:xfrm>
          <a:off x="359532" y="738398"/>
          <a:ext cx="8424936" cy="4186364"/>
        </p:xfrm>
        <a:graphic>
          <a:graphicData uri="http://schemas.openxmlformats.org/drawingml/2006/table">
            <a:tbl>
              <a:tblPr/>
              <a:tblGrid>
                <a:gridCol w="3528392">
                  <a:extLst>
                    <a:ext uri="{9D8B030D-6E8A-4147-A177-3AD203B41FA5}">
                      <a16:colId xmlns:a16="http://schemas.microsoft.com/office/drawing/2014/main" val="686286653"/>
                    </a:ext>
                  </a:extLst>
                </a:gridCol>
                <a:gridCol w="3024290">
                  <a:extLst>
                    <a:ext uri="{9D8B030D-6E8A-4147-A177-3AD203B41FA5}">
                      <a16:colId xmlns:a16="http://schemas.microsoft.com/office/drawing/2014/main" val="2533555998"/>
                    </a:ext>
                  </a:extLst>
                </a:gridCol>
                <a:gridCol w="1872254">
                  <a:extLst>
                    <a:ext uri="{9D8B030D-6E8A-4147-A177-3AD203B41FA5}">
                      <a16:colId xmlns:a16="http://schemas.microsoft.com/office/drawing/2014/main" val="1686351761"/>
                    </a:ext>
                  </a:extLst>
                </a:gridCol>
              </a:tblGrid>
              <a:tr h="396871">
                <a:tc>
                  <a:txBody>
                    <a:bodyPr/>
                    <a:lstStyle/>
                    <a:p>
                      <a:r>
                        <a:rPr lang="en-CA" sz="1800" b="1" kern="1200">
                          <a:solidFill>
                            <a:srgbClr val="003C71"/>
                          </a:solidFill>
                          <a:latin typeface="+mj-lt"/>
                          <a:ea typeface="+mj-ea"/>
                          <a:cs typeface="+mj-cs"/>
                        </a:rPr>
                        <a:t>ACTIVITY</a:t>
                      </a:r>
                    </a:p>
                  </a:txBody>
                  <a:tcPr marL="48816" marR="488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CA" sz="1800" b="1" kern="1200">
                          <a:solidFill>
                            <a:srgbClr val="003C71"/>
                          </a:solidFill>
                          <a:latin typeface="+mj-lt"/>
                          <a:ea typeface="+mj-ea"/>
                          <a:cs typeface="+mj-cs"/>
                        </a:rPr>
                        <a:t>DUE DATE</a:t>
                      </a:r>
                    </a:p>
                  </a:txBody>
                  <a:tcPr marL="48816" marR="488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CA" sz="1800" b="1" kern="1200">
                          <a:solidFill>
                            <a:srgbClr val="003C71"/>
                          </a:solidFill>
                          <a:latin typeface="+mj-lt"/>
                          <a:ea typeface="+mj-ea"/>
                          <a:cs typeface="+mj-cs"/>
                        </a:rPr>
                        <a:t>TIME COMMITMENT</a:t>
                      </a:r>
                    </a:p>
                  </a:txBody>
                  <a:tcPr marL="48816" marR="488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4273436"/>
                  </a:ext>
                </a:extLst>
              </a:tr>
              <a:tr h="1190612">
                <a:tc>
                  <a:txBody>
                    <a:bodyPr/>
                    <a:lstStyle/>
                    <a:p>
                      <a:pPr marL="285750" indent="-285750">
                        <a:buFont typeface="Arial" panose="020B0604020202020204" pitchFamily="34" charset="0"/>
                        <a:buChar char="•"/>
                      </a:pPr>
                      <a:r>
                        <a:rPr lang="en-US" sz="1600">
                          <a:effectLst/>
                          <a:latin typeface="Arial" panose="020B0604020202020204" pitchFamily="34" charset="0"/>
                        </a:rPr>
                        <a:t>Review of institution questionnaire</a:t>
                      </a:r>
                    </a:p>
                    <a:p>
                      <a:pPr marL="285750" indent="-285750">
                        <a:buFont typeface="Arial" panose="020B0604020202020204" pitchFamily="34" charset="0"/>
                        <a:buChar char="•"/>
                      </a:pPr>
                      <a:r>
                        <a:rPr lang="en-US" sz="1600">
                          <a:effectLst/>
                          <a:latin typeface="Arial" panose="020B0604020202020204" pitchFamily="34" charset="0"/>
                        </a:rPr>
                        <a:t>Preparation of the issue tracker</a:t>
                      </a:r>
                    </a:p>
                    <a:p>
                      <a:pPr marL="285750" indent="-285750">
                        <a:buFont typeface="Arial" panose="020B0604020202020204" pitchFamily="34" charset="0"/>
                        <a:buChar char="•"/>
                      </a:pPr>
                      <a:r>
                        <a:rPr lang="en-US" sz="1600">
                          <a:effectLst/>
                          <a:latin typeface="Arial" panose="020B0604020202020204" pitchFamily="34" charset="0"/>
                        </a:rPr>
                        <a:t>Team meetings (called by the chair)</a:t>
                      </a:r>
                    </a:p>
                    <a:p>
                      <a:pPr marL="285750" indent="-285750">
                        <a:buFont typeface="Arial" panose="020B0604020202020204" pitchFamily="34" charset="0"/>
                        <a:buChar char="•"/>
                      </a:pPr>
                      <a:r>
                        <a:rPr lang="en-US" sz="1600">
                          <a:effectLst/>
                          <a:latin typeface="Arial"/>
                        </a:rPr>
                        <a:t>Training (including the online training module,1-3 teleconferences with the visiting team, and Tandem-specific training) </a:t>
                      </a:r>
                    </a:p>
                    <a:p>
                      <a:pPr marL="285750" indent="-285750">
                        <a:buFont typeface="Arial" panose="020B0604020202020204" pitchFamily="34" charset="0"/>
                        <a:buChar char="•"/>
                      </a:pPr>
                      <a:r>
                        <a:rPr lang="en-US" sz="1600">
                          <a:effectLst/>
                          <a:latin typeface="Arial"/>
                        </a:rPr>
                        <a:t>AODA training (for ON visits)</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a:effectLst/>
                          <a:latin typeface="Arial"/>
                        </a:rPr>
                        <a:t>8-4 weeks before visit</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a:effectLst/>
                          <a:latin typeface="Arial"/>
                        </a:rPr>
                        <a:t>3-5 days</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4410564"/>
                  </a:ext>
                </a:extLst>
              </a:tr>
              <a:tr h="604018">
                <a:tc>
                  <a:txBody>
                    <a:bodyPr/>
                    <a:lstStyle/>
                    <a:p>
                      <a:r>
                        <a:rPr lang="en-CA" sz="1600">
                          <a:effectLst/>
                          <a:latin typeface="Arial" panose="020B0604020202020204" pitchFamily="34" charset="0"/>
                        </a:rPr>
                        <a:t>On-site visit</a:t>
                      </a:r>
                      <a:endParaRPr lang="en-CA" sz="1600">
                        <a:effectLst/>
                      </a:endParaRP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effectLst/>
                          <a:latin typeface="Arial"/>
                        </a:rPr>
                        <a:t>(Saturday evening arrival to Tuesday afternoon departure)</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effectLst/>
                          <a:latin typeface="Arial"/>
                        </a:rPr>
                        <a:t>1 travel day +</a:t>
                      </a:r>
                      <a:r>
                        <a:rPr lang="en-US" sz="1600">
                          <a:effectLst/>
                        </a:rPr>
                        <a:t> </a:t>
                      </a:r>
                      <a:r>
                        <a:rPr lang="en-US" sz="1600">
                          <a:effectLst/>
                          <a:latin typeface="Arial"/>
                        </a:rPr>
                        <a:t>3 working days</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3859995"/>
                  </a:ext>
                </a:extLst>
              </a:tr>
              <a:tr h="595306">
                <a:tc>
                  <a:txBody>
                    <a:bodyPr/>
                    <a:lstStyle/>
                    <a:p>
                      <a:r>
                        <a:rPr lang="en-US" sz="1600">
                          <a:effectLst/>
                          <a:latin typeface="Arial"/>
                        </a:rPr>
                        <a:t>Completion of visiting team report</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a:effectLst/>
                          <a:latin typeface="Arial"/>
                        </a:rPr>
                        <a:t>Submit to team chair within 2 weeks after visit</a:t>
                      </a: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CA" sz="1600">
                          <a:effectLst/>
                          <a:latin typeface="Arial" panose="020B0604020202020204" pitchFamily="34" charset="0"/>
                        </a:rPr>
                        <a:t>1 day</a:t>
                      </a:r>
                      <a:endParaRPr lang="en-CA" sz="1600">
                        <a:effectLst/>
                      </a:endParaRPr>
                    </a:p>
                  </a:txBody>
                  <a:tcPr marL="48816" marR="488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0242688"/>
                  </a:ext>
                </a:extLst>
              </a:tr>
            </a:tbl>
          </a:graphicData>
        </a:graphic>
      </p:graphicFrame>
      <p:sp>
        <p:nvSpPr>
          <p:cNvPr id="4" name="Slide Number Placeholder 3">
            <a:extLst>
              <a:ext uri="{FF2B5EF4-FFF2-40B4-BE49-F238E27FC236}">
                <a16:creationId xmlns:a16="http://schemas.microsoft.com/office/drawing/2014/main" id="{CD0C603C-DFA6-4CAF-AFD6-40EE832EDD3C}"/>
              </a:ext>
            </a:extLst>
          </p:cNvPr>
          <p:cNvSpPr>
            <a:spLocks noGrp="1"/>
          </p:cNvSpPr>
          <p:nvPr>
            <p:ph type="sldNum" sz="quarter" idx="4"/>
          </p:nvPr>
        </p:nvSpPr>
        <p:spPr/>
        <p:txBody>
          <a:bodyPr/>
          <a:lstStyle/>
          <a:p>
            <a:fld id="{ABC7DE1D-89FE-41E8-99A9-78DFAA4DFAAA}" type="slidenum">
              <a:rPr lang="en-CA" smtClean="0"/>
              <a:t>23</a:t>
            </a:fld>
            <a:endParaRPr lang="en-CA"/>
          </a:p>
        </p:txBody>
      </p:sp>
    </p:spTree>
    <p:extLst>
      <p:ext uri="{BB962C8B-B14F-4D97-AF65-F5344CB8AC3E}">
        <p14:creationId xmlns:p14="http://schemas.microsoft.com/office/powerpoint/2010/main" val="3884210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nvPr>
        </p:nvSpPr>
        <p:spPr>
          <a:xfrm>
            <a:off x="722313" y="2021582"/>
            <a:ext cx="7772400" cy="838200"/>
          </a:xfrm>
        </p:spPr>
        <p:txBody>
          <a:bodyPr/>
          <a:lstStyle/>
          <a:p>
            <a:r>
              <a:rPr lang="en-CA"/>
              <a:t>Leading up to the visit</a:t>
            </a:r>
          </a:p>
        </p:txBody>
      </p:sp>
      <p:sp>
        <p:nvSpPr>
          <p:cNvPr id="5" name="Slide Number Placeholder 4">
            <a:extLst>
              <a:ext uri="{FF2B5EF4-FFF2-40B4-BE49-F238E27FC236}">
                <a16:creationId xmlns:a16="http://schemas.microsoft.com/office/drawing/2014/main" id="{D8709933-EA0D-42B3-B562-CA5290577D31}"/>
              </a:ext>
            </a:extLst>
          </p:cNvPr>
          <p:cNvSpPr>
            <a:spLocks noGrp="1"/>
          </p:cNvSpPr>
          <p:nvPr>
            <p:ph type="sldNum" sz="quarter" idx="4"/>
          </p:nvPr>
        </p:nvSpPr>
        <p:spPr/>
        <p:txBody>
          <a:bodyPr/>
          <a:lstStyle/>
          <a:p>
            <a:r>
              <a:rPr lang="en-CA">
                <a:cs typeface="Calibri"/>
              </a:rPr>
              <a:t>30</a:t>
            </a:r>
            <a:endParaRPr lang="en-US"/>
          </a:p>
        </p:txBody>
      </p:sp>
    </p:spTree>
    <p:extLst>
      <p:ext uri="{BB962C8B-B14F-4D97-AF65-F5344CB8AC3E}">
        <p14:creationId xmlns:p14="http://schemas.microsoft.com/office/powerpoint/2010/main" val="2320804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39A804-6FC2-41AD-9F9C-A93A7CEDBCB8}"/>
              </a:ext>
            </a:extLst>
          </p:cNvPr>
          <p:cNvSpPr>
            <a:spLocks noGrp="1"/>
          </p:cNvSpPr>
          <p:nvPr>
            <p:ph type="title"/>
          </p:nvPr>
        </p:nvSpPr>
        <p:spPr>
          <a:xfrm>
            <a:off x="457200" y="51470"/>
            <a:ext cx="8229600" cy="857250"/>
          </a:xfrm>
        </p:spPr>
        <p:txBody>
          <a:bodyPr/>
          <a:lstStyle/>
          <a:p>
            <a:r>
              <a:rPr lang="en-US" altLang="fr-FR">
                <a:solidFill>
                  <a:srgbClr val="003C71"/>
                </a:solidFill>
              </a:rPr>
              <a:t>Accreditation criteria and procedures</a:t>
            </a:r>
            <a:endParaRPr lang="en-CA" altLang="fr-FR">
              <a:solidFill>
                <a:srgbClr val="003C71"/>
              </a:solidFill>
            </a:endParaRPr>
          </a:p>
        </p:txBody>
      </p:sp>
      <p:sp>
        <p:nvSpPr>
          <p:cNvPr id="6" name="Content Placeholder 3">
            <a:extLst>
              <a:ext uri="{FF2B5EF4-FFF2-40B4-BE49-F238E27FC236}">
                <a16:creationId xmlns:a16="http://schemas.microsoft.com/office/drawing/2014/main" id="{25227B8C-4873-4705-A4C0-C90232360DC7}"/>
              </a:ext>
            </a:extLst>
          </p:cNvPr>
          <p:cNvSpPr>
            <a:spLocks noGrp="1"/>
          </p:cNvSpPr>
          <p:nvPr>
            <p:ph idx="1"/>
          </p:nvPr>
        </p:nvSpPr>
        <p:spPr>
          <a:xfrm>
            <a:off x="320096" y="1072134"/>
            <a:ext cx="4824536" cy="3387823"/>
          </a:xfrm>
        </p:spPr>
        <p:txBody>
          <a:bodyPr>
            <a:normAutofit/>
          </a:bodyPr>
          <a:lstStyle/>
          <a:p>
            <a:pPr marL="0" indent="0">
              <a:buNone/>
            </a:pPr>
            <a:r>
              <a:rPr lang="en-CA" altLang="fr-FR"/>
              <a:t>All visiting team members should:</a:t>
            </a:r>
          </a:p>
          <a:p>
            <a:r>
              <a:rPr lang="en-CA" altLang="fr-FR"/>
              <a:t>Become familiar with the criteria</a:t>
            </a:r>
          </a:p>
          <a:p>
            <a:r>
              <a:rPr lang="en-CA" altLang="fr-FR"/>
              <a:t>Note the evolution of criteria and interpretive statements</a:t>
            </a:r>
          </a:p>
          <a:p>
            <a:pPr lvl="1"/>
            <a:r>
              <a:rPr lang="en-CA" altLang="fr-FR" sz="1600"/>
              <a:t>They may have changed since you were last a program visitor!</a:t>
            </a:r>
          </a:p>
        </p:txBody>
      </p:sp>
      <p:sp>
        <p:nvSpPr>
          <p:cNvPr id="4" name="Slide Number Placeholder 3">
            <a:extLst>
              <a:ext uri="{FF2B5EF4-FFF2-40B4-BE49-F238E27FC236}">
                <a16:creationId xmlns:a16="http://schemas.microsoft.com/office/drawing/2014/main" id="{0F3F3A5F-F32A-49A1-9031-41E98E6C08BF}"/>
              </a:ext>
            </a:extLst>
          </p:cNvPr>
          <p:cNvSpPr>
            <a:spLocks noGrp="1"/>
          </p:cNvSpPr>
          <p:nvPr>
            <p:ph type="sldNum" sz="quarter" idx="4"/>
          </p:nvPr>
        </p:nvSpPr>
        <p:spPr/>
        <p:txBody>
          <a:bodyPr/>
          <a:lstStyle/>
          <a:p>
            <a:fld id="{FE95DA82-26F3-4D20-8D96-F57DF74CF111}" type="slidenum">
              <a:rPr lang="en-CA" smtClean="0"/>
              <a:t>25</a:t>
            </a:fld>
            <a:endParaRPr lang="en-CA"/>
          </a:p>
        </p:txBody>
      </p:sp>
      <p:pic>
        <p:nvPicPr>
          <p:cNvPr id="7" name="Picture 6">
            <a:extLst>
              <a:ext uri="{FF2B5EF4-FFF2-40B4-BE49-F238E27FC236}">
                <a16:creationId xmlns:a16="http://schemas.microsoft.com/office/drawing/2014/main" id="{1C626C1E-574B-9E08-234E-75A04F0923BF}"/>
              </a:ext>
            </a:extLst>
          </p:cNvPr>
          <p:cNvPicPr>
            <a:picLocks noChangeAspect="1"/>
          </p:cNvPicPr>
          <p:nvPr/>
        </p:nvPicPr>
        <p:blipFill>
          <a:blip r:embed="rId3"/>
          <a:stretch>
            <a:fillRect/>
          </a:stretch>
        </p:blipFill>
        <p:spPr>
          <a:xfrm>
            <a:off x="5338821" y="808732"/>
            <a:ext cx="2778645" cy="35260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86536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E110-6CB9-4BB4-87BE-CCEFDABB7552}"/>
              </a:ext>
            </a:extLst>
          </p:cNvPr>
          <p:cNvSpPr>
            <a:spLocks noGrp="1"/>
          </p:cNvSpPr>
          <p:nvPr>
            <p:ph type="title"/>
          </p:nvPr>
        </p:nvSpPr>
        <p:spPr>
          <a:xfrm>
            <a:off x="457200" y="280070"/>
            <a:ext cx="8229600" cy="857250"/>
          </a:xfrm>
        </p:spPr>
        <p:txBody>
          <a:bodyPr/>
          <a:lstStyle/>
          <a:p>
            <a:r>
              <a:rPr lang="en-CA">
                <a:solidFill>
                  <a:srgbClr val="003C71"/>
                </a:solidFill>
              </a:rPr>
              <a:t>Training</a:t>
            </a:r>
          </a:p>
        </p:txBody>
      </p:sp>
      <p:sp>
        <p:nvSpPr>
          <p:cNvPr id="3" name="Content Placeholder 2">
            <a:extLst>
              <a:ext uri="{FF2B5EF4-FFF2-40B4-BE49-F238E27FC236}">
                <a16:creationId xmlns:a16="http://schemas.microsoft.com/office/drawing/2014/main" id="{B300C66C-D4F9-47BC-941A-F2C98E4D3C7F}"/>
              </a:ext>
            </a:extLst>
          </p:cNvPr>
          <p:cNvSpPr>
            <a:spLocks noGrp="1"/>
          </p:cNvSpPr>
          <p:nvPr>
            <p:ph idx="1"/>
          </p:nvPr>
        </p:nvSpPr>
        <p:spPr>
          <a:xfrm>
            <a:off x="395536" y="1203598"/>
            <a:ext cx="3672408" cy="3312368"/>
          </a:xfrm>
        </p:spPr>
        <p:txBody>
          <a:bodyPr>
            <a:normAutofit fontScale="92500"/>
          </a:bodyPr>
          <a:lstStyle/>
          <a:p>
            <a:r>
              <a:rPr lang="en-CA" sz="2000"/>
              <a:t>Online training to be completed by each member of the team</a:t>
            </a:r>
          </a:p>
          <a:p>
            <a:pPr lvl="1"/>
            <a:r>
              <a:rPr lang="en-CA" sz="1700"/>
              <a:t>Login details provided by the CEAB Secretariat</a:t>
            </a:r>
          </a:p>
          <a:p>
            <a:pPr lvl="1"/>
            <a:r>
              <a:rPr lang="en-CA" sz="1700"/>
              <a:t>Overview of the accreditation process, roles and responsibilities, tips and tricks, etc.</a:t>
            </a:r>
          </a:p>
          <a:p>
            <a:r>
              <a:rPr lang="en-CA" sz="2000"/>
              <a:t>Tandem training on navigating and using the system</a:t>
            </a:r>
          </a:p>
          <a:p>
            <a:pPr marL="0" indent="0">
              <a:buNone/>
            </a:pPr>
            <a:endParaRPr lang="en-CA" sz="2000"/>
          </a:p>
        </p:txBody>
      </p:sp>
      <p:sp>
        <p:nvSpPr>
          <p:cNvPr id="7" name="Slide Number Placeholder 6">
            <a:extLst>
              <a:ext uri="{FF2B5EF4-FFF2-40B4-BE49-F238E27FC236}">
                <a16:creationId xmlns:a16="http://schemas.microsoft.com/office/drawing/2014/main" id="{05D41588-8AF0-4BDE-B3DC-747600C019C8}"/>
              </a:ext>
            </a:extLst>
          </p:cNvPr>
          <p:cNvSpPr>
            <a:spLocks noGrp="1"/>
          </p:cNvSpPr>
          <p:nvPr>
            <p:ph type="sldNum" sz="quarter" idx="4"/>
          </p:nvPr>
        </p:nvSpPr>
        <p:spPr/>
        <p:txBody>
          <a:bodyPr/>
          <a:lstStyle/>
          <a:p>
            <a:fld id="{31D62985-2F92-40AB-B6F2-3DED40CF9BC0}" type="slidenum">
              <a:rPr lang="en-CA" smtClean="0"/>
              <a:t>26</a:t>
            </a:fld>
            <a:endParaRPr lang="en-CA"/>
          </a:p>
        </p:txBody>
      </p:sp>
      <p:pic>
        <p:nvPicPr>
          <p:cNvPr id="6" name="Picture 5">
            <a:extLst>
              <a:ext uri="{FF2B5EF4-FFF2-40B4-BE49-F238E27FC236}">
                <a16:creationId xmlns:a16="http://schemas.microsoft.com/office/drawing/2014/main" id="{DFFEBF72-3813-4695-A33E-D14F958D1FC3}"/>
              </a:ext>
            </a:extLst>
          </p:cNvPr>
          <p:cNvPicPr>
            <a:picLocks noChangeAspect="1"/>
          </p:cNvPicPr>
          <p:nvPr/>
        </p:nvPicPr>
        <p:blipFill rotWithShape="1">
          <a:blip r:embed="rId3"/>
          <a:srcRect l="9051" t="5831" r="45275" b="3506"/>
          <a:stretch/>
        </p:blipFill>
        <p:spPr>
          <a:xfrm>
            <a:off x="4054974" y="1094277"/>
            <a:ext cx="4831805" cy="324897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44757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BCE584-82CC-F06E-F7AD-31D23D5E3427}"/>
              </a:ext>
            </a:extLst>
          </p:cNvPr>
          <p:cNvPicPr>
            <a:picLocks noChangeAspect="1"/>
          </p:cNvPicPr>
          <p:nvPr/>
        </p:nvPicPr>
        <p:blipFill>
          <a:blip r:embed="rId3"/>
          <a:stretch>
            <a:fillRect/>
          </a:stretch>
        </p:blipFill>
        <p:spPr>
          <a:xfrm>
            <a:off x="538842" y="1395492"/>
            <a:ext cx="3947967" cy="3445790"/>
          </a:xfrm>
          <a:prstGeom prst="rect">
            <a:avLst/>
          </a:prstGeom>
        </p:spPr>
      </p:pic>
      <p:sp>
        <p:nvSpPr>
          <p:cNvPr id="9218" name="Title 1"/>
          <p:cNvSpPr>
            <a:spLocks noGrp="1"/>
          </p:cNvSpPr>
          <p:nvPr>
            <p:ph type="title"/>
          </p:nvPr>
        </p:nvSpPr>
        <p:spPr>
          <a:xfrm>
            <a:off x="179614" y="-5783"/>
            <a:ext cx="9144000" cy="857250"/>
          </a:xfrm>
        </p:spPr>
        <p:txBody>
          <a:bodyPr/>
          <a:lstStyle/>
          <a:p>
            <a:pPr eaLnBrk="1" hangingPunct="1"/>
            <a:r>
              <a:rPr lang="en-US" altLang="fr-FR">
                <a:solidFill>
                  <a:srgbClr val="003C71"/>
                </a:solidFill>
              </a:rPr>
              <a:t>Team resources</a:t>
            </a:r>
            <a:endParaRPr lang="en-CA" altLang="fr-FR">
              <a:solidFill>
                <a:srgbClr val="003C71"/>
              </a:solidFill>
              <a:cs typeface="Calibri"/>
            </a:endParaRPr>
          </a:p>
        </p:txBody>
      </p:sp>
      <p:sp>
        <p:nvSpPr>
          <p:cNvPr id="9" name="Slide Number Placeholder 8">
            <a:extLst>
              <a:ext uri="{FF2B5EF4-FFF2-40B4-BE49-F238E27FC236}">
                <a16:creationId xmlns:a16="http://schemas.microsoft.com/office/drawing/2014/main" id="{468665A5-E4A5-46B1-BA8F-08F51AD05788}"/>
              </a:ext>
            </a:extLst>
          </p:cNvPr>
          <p:cNvSpPr>
            <a:spLocks noGrp="1"/>
          </p:cNvSpPr>
          <p:nvPr>
            <p:ph type="sldNum" sz="quarter" idx="4"/>
          </p:nvPr>
        </p:nvSpPr>
        <p:spPr/>
        <p:txBody>
          <a:bodyPr/>
          <a:lstStyle/>
          <a:p>
            <a:fld id="{E8EC2275-AF11-4BBE-B3D9-72709C19F716}" type="slidenum">
              <a:rPr lang="en-CA" smtClean="0"/>
              <a:t>27</a:t>
            </a:fld>
            <a:endParaRPr lang="en-CA"/>
          </a:p>
        </p:txBody>
      </p:sp>
      <p:sp>
        <p:nvSpPr>
          <p:cNvPr id="7" name="TextBox 6">
            <a:extLst>
              <a:ext uri="{FF2B5EF4-FFF2-40B4-BE49-F238E27FC236}">
                <a16:creationId xmlns:a16="http://schemas.microsoft.com/office/drawing/2014/main" id="{7182E3B8-2B63-4652-85D7-0A31E636930A}"/>
              </a:ext>
            </a:extLst>
          </p:cNvPr>
          <p:cNvSpPr txBox="1"/>
          <p:nvPr/>
        </p:nvSpPr>
        <p:spPr>
          <a:xfrm>
            <a:off x="130742" y="735466"/>
            <a:ext cx="4498408" cy="646331"/>
          </a:xfrm>
          <a:prstGeom prst="rect">
            <a:avLst/>
          </a:prstGeom>
          <a:noFill/>
        </p:spPr>
        <p:txBody>
          <a:bodyPr wrap="square" rtlCol="0">
            <a:spAutoFit/>
          </a:bodyPr>
          <a:lstStyle/>
          <a:p>
            <a:r>
              <a:rPr lang="en-US" sz="1200"/>
              <a:t>K</a:t>
            </a:r>
            <a:r>
              <a:rPr lang="en-CA" sz="1200" err="1"/>
              <a:t>ey</a:t>
            </a:r>
            <a:r>
              <a:rPr lang="en-CA" sz="1200"/>
              <a:t> documentation relative to the accreditation visit preparation is available on Engineers Canada public website: </a:t>
            </a:r>
            <a:r>
              <a:rPr lang="en-CA" sz="1200">
                <a:hlinkClick r:id="rId4"/>
              </a:rPr>
              <a:t>https://engineerscanada.ca/accreditation/accreditation-resources</a:t>
            </a:r>
            <a:r>
              <a:rPr lang="en-CA" sz="1200"/>
              <a:t> </a:t>
            </a:r>
          </a:p>
        </p:txBody>
      </p:sp>
      <p:sp>
        <p:nvSpPr>
          <p:cNvPr id="5" name="Rectangle 4">
            <a:extLst>
              <a:ext uri="{FF2B5EF4-FFF2-40B4-BE49-F238E27FC236}">
                <a16:creationId xmlns:a16="http://schemas.microsoft.com/office/drawing/2014/main" id="{23C5F447-3A82-FA9E-A3BD-8251FCC98023}"/>
              </a:ext>
            </a:extLst>
          </p:cNvPr>
          <p:cNvSpPr/>
          <p:nvPr/>
        </p:nvSpPr>
        <p:spPr>
          <a:xfrm>
            <a:off x="2521540" y="1386439"/>
            <a:ext cx="2007507" cy="1619249"/>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a:extLst>
              <a:ext uri="{FF2B5EF4-FFF2-40B4-BE49-F238E27FC236}">
                <a16:creationId xmlns:a16="http://schemas.microsoft.com/office/drawing/2014/main" id="{D3DCBA50-7147-5087-155A-14D48AE4FEDF}"/>
              </a:ext>
            </a:extLst>
          </p:cNvPr>
          <p:cNvPicPr>
            <a:picLocks noChangeAspect="1"/>
          </p:cNvPicPr>
          <p:nvPr/>
        </p:nvPicPr>
        <p:blipFill>
          <a:blip r:embed="rId5"/>
          <a:stretch>
            <a:fillRect/>
          </a:stretch>
        </p:blipFill>
        <p:spPr>
          <a:xfrm>
            <a:off x="4770428" y="478187"/>
            <a:ext cx="3642405" cy="4363095"/>
          </a:xfrm>
          <a:prstGeom prst="rect">
            <a:avLst/>
          </a:prstGeom>
        </p:spPr>
      </p:pic>
      <p:sp>
        <p:nvSpPr>
          <p:cNvPr id="14" name="Rectangle 13">
            <a:extLst>
              <a:ext uri="{FF2B5EF4-FFF2-40B4-BE49-F238E27FC236}">
                <a16:creationId xmlns:a16="http://schemas.microsoft.com/office/drawing/2014/main" id="{69DCB591-E3EA-68F7-430A-BD076017BDA6}"/>
              </a:ext>
            </a:extLst>
          </p:cNvPr>
          <p:cNvSpPr/>
          <p:nvPr/>
        </p:nvSpPr>
        <p:spPr>
          <a:xfrm>
            <a:off x="4991279" y="1142488"/>
            <a:ext cx="1662343" cy="19101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69500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6512" y="51470"/>
            <a:ext cx="9144000" cy="857250"/>
          </a:xfrm>
        </p:spPr>
        <p:txBody>
          <a:bodyPr/>
          <a:lstStyle/>
          <a:p>
            <a:pPr eaLnBrk="1" hangingPunct="1"/>
            <a:r>
              <a:rPr lang="en-US" altLang="fr-FR">
                <a:solidFill>
                  <a:srgbClr val="003C71"/>
                </a:solidFill>
              </a:rPr>
              <a:t>Team member activities</a:t>
            </a:r>
            <a:endParaRPr lang="en-CA" altLang="fr-FR">
              <a:solidFill>
                <a:srgbClr val="003C71"/>
              </a:solidFill>
            </a:endParaRPr>
          </a:p>
        </p:txBody>
      </p:sp>
      <p:sp>
        <p:nvSpPr>
          <p:cNvPr id="5" name="Slide Number Placeholder 4">
            <a:extLst>
              <a:ext uri="{FF2B5EF4-FFF2-40B4-BE49-F238E27FC236}">
                <a16:creationId xmlns:a16="http://schemas.microsoft.com/office/drawing/2014/main" id="{88D94484-A4B2-46F7-A18A-76A952397419}"/>
              </a:ext>
            </a:extLst>
          </p:cNvPr>
          <p:cNvSpPr>
            <a:spLocks noGrp="1"/>
          </p:cNvSpPr>
          <p:nvPr>
            <p:ph type="sldNum" sz="quarter" idx="4"/>
          </p:nvPr>
        </p:nvSpPr>
        <p:spPr/>
        <p:txBody>
          <a:bodyPr/>
          <a:lstStyle/>
          <a:p>
            <a:fld id="{1EF5D034-9592-4EB2-82C7-F17FE026328C}" type="slidenum">
              <a:rPr lang="en-CA" smtClean="0"/>
              <a:t>28</a:t>
            </a:fld>
            <a:endParaRPr lang="en-CA"/>
          </a:p>
        </p:txBody>
      </p:sp>
      <p:sp>
        <p:nvSpPr>
          <p:cNvPr id="4" name="Content Placeholder 4">
            <a:extLst>
              <a:ext uri="{FF2B5EF4-FFF2-40B4-BE49-F238E27FC236}">
                <a16:creationId xmlns:a16="http://schemas.microsoft.com/office/drawing/2014/main" id="{C2C267E3-20E5-47CD-A82C-B98F657D8ADB}"/>
              </a:ext>
            </a:extLst>
          </p:cNvPr>
          <p:cNvSpPr txBox="1">
            <a:spLocks/>
          </p:cNvSpPr>
          <p:nvPr/>
        </p:nvSpPr>
        <p:spPr>
          <a:xfrm>
            <a:off x="323528" y="901997"/>
            <a:ext cx="7220190" cy="3150457"/>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90000"/>
              </a:lnSpc>
              <a:spcBef>
                <a:spcPts val="700"/>
              </a:spcBef>
              <a:buFont typeface="+mj-lt"/>
              <a:buAutoNum type="arabicPeriod"/>
            </a:pPr>
            <a:r>
              <a:rPr lang="en-GB" altLang="fr-FR" sz="2000"/>
              <a:t>Comply with </a:t>
            </a:r>
            <a:r>
              <a:rPr lang="en-GB" altLang="fr-FR" sz="2000">
                <a:solidFill>
                  <a:srgbClr val="0070C0"/>
                </a:solidFill>
                <a:hlinkClick r:id="rId3">
                  <a:extLst>
                    <a:ext uri="{A12FA001-AC4F-418D-AE19-62706E023703}">
                      <ahyp:hlinkClr xmlns:ahyp="http://schemas.microsoft.com/office/drawing/2018/hyperlinkcolor" val="tx"/>
                    </a:ext>
                  </a:extLst>
                </a:hlinkClick>
              </a:rPr>
              <a:t>Engineers Canada’s Board Code of Conduct</a:t>
            </a:r>
            <a:r>
              <a:rPr lang="en-GB" altLang="fr-FR" sz="2000"/>
              <a:t>.</a:t>
            </a:r>
          </a:p>
          <a:p>
            <a:pPr marL="457200" indent="-457200">
              <a:lnSpc>
                <a:spcPct val="90000"/>
              </a:lnSpc>
              <a:spcBef>
                <a:spcPts val="700"/>
              </a:spcBef>
              <a:buFont typeface="+mj-lt"/>
              <a:buAutoNum type="arabicPeriod"/>
            </a:pPr>
            <a:endParaRPr lang="en-GB" altLang="fr-FR" sz="500"/>
          </a:p>
          <a:p>
            <a:pPr marL="457200" indent="-457200">
              <a:lnSpc>
                <a:spcPct val="90000"/>
              </a:lnSpc>
              <a:spcBef>
                <a:spcPts val="700"/>
              </a:spcBef>
              <a:buFont typeface="+mj-lt"/>
              <a:buAutoNum type="arabicPeriod"/>
            </a:pPr>
            <a:r>
              <a:rPr lang="en-GB" altLang="fr-FR" sz="2000"/>
              <a:t>Attend web meetings organized by the Team Chair</a:t>
            </a:r>
          </a:p>
          <a:p>
            <a:pPr lvl="1">
              <a:lnSpc>
                <a:spcPct val="90000"/>
              </a:lnSpc>
              <a:spcBef>
                <a:spcPts val="700"/>
              </a:spcBef>
            </a:pPr>
            <a:r>
              <a:rPr lang="en-GB" altLang="fr-FR" sz="1600"/>
              <a:t>The number and frequency of meetings as needed (usually 3-5) </a:t>
            </a:r>
          </a:p>
          <a:p>
            <a:pPr lvl="1">
              <a:lnSpc>
                <a:spcPct val="90000"/>
              </a:lnSpc>
              <a:spcBef>
                <a:spcPts val="700"/>
              </a:spcBef>
            </a:pPr>
            <a:r>
              <a:rPr lang="en-GB" altLang="fr-FR" sz="1600"/>
              <a:t>Getting to know the team</a:t>
            </a:r>
          </a:p>
          <a:p>
            <a:pPr lvl="1">
              <a:lnSpc>
                <a:spcPct val="90000"/>
              </a:lnSpc>
              <a:spcBef>
                <a:spcPts val="700"/>
              </a:spcBef>
            </a:pPr>
            <a:r>
              <a:rPr lang="en-GB" altLang="fr-FR" sz="1600"/>
              <a:t>General overview of process</a:t>
            </a:r>
          </a:p>
          <a:p>
            <a:pPr lvl="1">
              <a:lnSpc>
                <a:spcPct val="90000"/>
              </a:lnSpc>
              <a:spcBef>
                <a:spcPts val="700"/>
              </a:spcBef>
            </a:pPr>
            <a:r>
              <a:rPr lang="en-GB" altLang="fr-FR" sz="1600"/>
              <a:t>Identification of issues</a:t>
            </a:r>
          </a:p>
          <a:p>
            <a:pPr lvl="1">
              <a:lnSpc>
                <a:spcPct val="90000"/>
              </a:lnSpc>
              <a:spcBef>
                <a:spcPts val="700"/>
              </a:spcBef>
            </a:pPr>
            <a:r>
              <a:rPr lang="en-GB" altLang="fr-FR" sz="1600"/>
              <a:t>Planning visit schedule</a:t>
            </a:r>
          </a:p>
          <a:p>
            <a:pPr marL="457200" indent="-457200">
              <a:lnSpc>
                <a:spcPct val="90000"/>
              </a:lnSpc>
              <a:spcBef>
                <a:spcPts val="700"/>
              </a:spcBef>
              <a:buFont typeface="+mj-lt"/>
              <a:buAutoNum type="arabicPeriod"/>
            </a:pPr>
            <a:endParaRPr lang="en-GB" altLang="fr-FR" sz="500"/>
          </a:p>
        </p:txBody>
      </p:sp>
    </p:spTree>
    <p:extLst>
      <p:ext uri="{BB962C8B-B14F-4D97-AF65-F5344CB8AC3E}">
        <p14:creationId xmlns:p14="http://schemas.microsoft.com/office/powerpoint/2010/main" val="1810344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6512" y="51470"/>
            <a:ext cx="9144000" cy="857250"/>
          </a:xfrm>
        </p:spPr>
        <p:txBody>
          <a:bodyPr/>
          <a:lstStyle/>
          <a:p>
            <a:pPr eaLnBrk="1" hangingPunct="1"/>
            <a:r>
              <a:rPr lang="en-US" altLang="fr-FR">
                <a:solidFill>
                  <a:srgbClr val="003C71"/>
                </a:solidFill>
              </a:rPr>
              <a:t>Team member activities</a:t>
            </a:r>
            <a:endParaRPr lang="en-CA" altLang="fr-FR">
              <a:solidFill>
                <a:srgbClr val="003C71"/>
              </a:solidFill>
            </a:endParaRPr>
          </a:p>
        </p:txBody>
      </p:sp>
      <p:sp>
        <p:nvSpPr>
          <p:cNvPr id="5" name="Slide Number Placeholder 4">
            <a:extLst>
              <a:ext uri="{FF2B5EF4-FFF2-40B4-BE49-F238E27FC236}">
                <a16:creationId xmlns:a16="http://schemas.microsoft.com/office/drawing/2014/main" id="{88D94484-A4B2-46F7-A18A-76A952397419}"/>
              </a:ext>
            </a:extLst>
          </p:cNvPr>
          <p:cNvSpPr>
            <a:spLocks noGrp="1"/>
          </p:cNvSpPr>
          <p:nvPr>
            <p:ph type="sldNum" sz="quarter" idx="4"/>
          </p:nvPr>
        </p:nvSpPr>
        <p:spPr/>
        <p:txBody>
          <a:bodyPr/>
          <a:lstStyle/>
          <a:p>
            <a:fld id="{1EF5D034-9592-4EB2-82C7-F17FE026328C}" type="slidenum">
              <a:rPr lang="en-CA" smtClean="0"/>
              <a:t>29</a:t>
            </a:fld>
            <a:endParaRPr lang="en-CA"/>
          </a:p>
        </p:txBody>
      </p:sp>
      <p:sp>
        <p:nvSpPr>
          <p:cNvPr id="4" name="Content Placeholder 4">
            <a:extLst>
              <a:ext uri="{FF2B5EF4-FFF2-40B4-BE49-F238E27FC236}">
                <a16:creationId xmlns:a16="http://schemas.microsoft.com/office/drawing/2014/main" id="{C2C267E3-20E5-47CD-A82C-B98F657D8ADB}"/>
              </a:ext>
            </a:extLst>
          </p:cNvPr>
          <p:cNvSpPr txBox="1">
            <a:spLocks/>
          </p:cNvSpPr>
          <p:nvPr/>
        </p:nvSpPr>
        <p:spPr>
          <a:xfrm>
            <a:off x="323528" y="901997"/>
            <a:ext cx="5397541" cy="3864212"/>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90000"/>
              </a:lnSpc>
              <a:spcBef>
                <a:spcPts val="700"/>
              </a:spcBef>
              <a:buFont typeface="+mj-lt"/>
              <a:buAutoNum type="arabicPeriod"/>
            </a:pPr>
            <a:endParaRPr lang="en-GB" altLang="fr-FR" sz="500"/>
          </a:p>
          <a:p>
            <a:pPr marL="457200" indent="-457200">
              <a:lnSpc>
                <a:spcPct val="90000"/>
              </a:lnSpc>
              <a:spcBef>
                <a:spcPts val="700"/>
              </a:spcBef>
              <a:buFont typeface="+mj-lt"/>
              <a:buAutoNum type="arabicPeriod" startAt="3"/>
            </a:pPr>
            <a:r>
              <a:rPr lang="en-GB" altLang="fr-FR" sz="2000"/>
              <a:t>Individually review in Tandem the program’s  </a:t>
            </a:r>
          </a:p>
          <a:p>
            <a:pPr lvl="1">
              <a:lnSpc>
                <a:spcPct val="90000"/>
              </a:lnSpc>
              <a:spcBef>
                <a:spcPts val="700"/>
              </a:spcBef>
            </a:pPr>
            <a:r>
              <a:rPr lang="en-GB" altLang="fr-FR" sz="1600"/>
              <a:t>Dashboard </a:t>
            </a:r>
          </a:p>
          <a:p>
            <a:pPr lvl="1">
              <a:lnSpc>
                <a:spcPct val="90000"/>
              </a:lnSpc>
              <a:spcBef>
                <a:spcPts val="700"/>
              </a:spcBef>
            </a:pPr>
            <a:r>
              <a:rPr lang="en-GB" altLang="fr-FR" sz="1600"/>
              <a:t>Course data and artifacts, which include, but are not limited to:  </a:t>
            </a:r>
          </a:p>
          <a:p>
            <a:pPr marL="1314450" lvl="3" indent="-457200">
              <a:buClr>
                <a:schemeClr val="accent4"/>
              </a:buClr>
              <a:buFont typeface="Arial" panose="020B0604020202020204" pitchFamily="34" charset="0"/>
              <a:buChar char="•"/>
            </a:pPr>
            <a:r>
              <a:rPr lang="en-CA" sz="1400"/>
              <a:t>Detailed syllabi</a:t>
            </a:r>
          </a:p>
          <a:p>
            <a:pPr marL="1314450" lvl="3" indent="-457200">
              <a:buClr>
                <a:schemeClr val="accent4"/>
              </a:buClr>
              <a:buFont typeface="Arial" panose="020B0604020202020204" pitchFamily="34" charset="0"/>
              <a:buChar char="•"/>
            </a:pPr>
            <a:r>
              <a:rPr lang="en-CA" sz="1400"/>
              <a:t>Documentation of assigned work and assessment</a:t>
            </a:r>
          </a:p>
          <a:p>
            <a:pPr marL="1314450" lvl="3" indent="-457200">
              <a:buClr>
                <a:schemeClr val="accent4"/>
              </a:buClr>
              <a:buFont typeface="Arial" panose="020B0604020202020204" pitchFamily="34" charset="0"/>
              <a:buChar char="•"/>
            </a:pPr>
            <a:r>
              <a:rPr lang="en-CA" sz="1400"/>
              <a:t>Evaluated student work</a:t>
            </a:r>
          </a:p>
          <a:p>
            <a:pPr marL="1314450" lvl="3" indent="-457200">
              <a:buClr>
                <a:schemeClr val="accent4"/>
              </a:buClr>
              <a:buFont typeface="Arial" panose="020B0604020202020204" pitchFamily="34" charset="0"/>
              <a:buChar char="•"/>
            </a:pPr>
            <a:r>
              <a:rPr lang="en-CA" altLang="fr-FR" sz="1400"/>
              <a:t>Program’s components’ summary views</a:t>
            </a:r>
            <a:endParaRPr lang="en-GB" altLang="fr-FR" sz="1300"/>
          </a:p>
          <a:p>
            <a:pPr lvl="1">
              <a:lnSpc>
                <a:spcPct val="90000"/>
              </a:lnSpc>
              <a:spcBef>
                <a:spcPts val="700"/>
              </a:spcBef>
            </a:pPr>
            <a:r>
              <a:rPr lang="en-GB" altLang="fr-FR" sz="1600"/>
              <a:t>Questionnaire, which now includes  </a:t>
            </a:r>
          </a:p>
          <a:p>
            <a:pPr marL="1314450" lvl="3" indent="-457200">
              <a:lnSpc>
                <a:spcPct val="90000"/>
              </a:lnSpc>
              <a:buClr>
                <a:schemeClr val="accent4"/>
              </a:buClr>
              <a:buFont typeface="Arial" panose="020B0604020202020204" pitchFamily="34" charset="0"/>
              <a:buChar char="•"/>
            </a:pPr>
            <a:r>
              <a:rPr lang="en-CA" sz="1400"/>
              <a:t>GA/CI detailed explanation</a:t>
            </a:r>
          </a:p>
          <a:p>
            <a:pPr marL="1314450" lvl="3" indent="-457200">
              <a:lnSpc>
                <a:spcPct val="90000"/>
              </a:lnSpc>
              <a:buClr>
                <a:schemeClr val="accent4"/>
              </a:buClr>
              <a:buFont typeface="Arial" panose="020B0604020202020204" pitchFamily="34" charset="0"/>
              <a:buChar char="•"/>
            </a:pPr>
            <a:r>
              <a:rPr lang="en-GB" altLang="fr-FR" sz="1400"/>
              <a:t>Former Exhibit 1 document content</a:t>
            </a:r>
          </a:p>
          <a:p>
            <a:pPr marL="457200" indent="-457200">
              <a:lnSpc>
                <a:spcPct val="90000"/>
              </a:lnSpc>
              <a:spcBef>
                <a:spcPts val="700"/>
              </a:spcBef>
              <a:buFont typeface="+mj-lt"/>
              <a:buAutoNum type="arabicPeriod" startAt="3"/>
            </a:pPr>
            <a:r>
              <a:rPr lang="en-GB" altLang="fr-FR" sz="2000" strike="sngStrike"/>
              <a:t>Complete the issue tracker directly in Tandem</a:t>
            </a:r>
            <a:r>
              <a:rPr lang="en-GB" altLang="fr-FR" sz="1600" strike="sngStrike"/>
              <a:t>  </a:t>
            </a:r>
          </a:p>
          <a:p>
            <a:pPr lvl="1">
              <a:lnSpc>
                <a:spcPct val="90000"/>
              </a:lnSpc>
              <a:spcBef>
                <a:spcPts val="700"/>
              </a:spcBef>
            </a:pPr>
            <a:r>
              <a:rPr lang="en-CA" altLang="fr-FR" sz="1600" strike="sngStrike"/>
              <a:t>Identify issues for investigation during the visit</a:t>
            </a:r>
            <a:endParaRPr lang="en-GB" altLang="fr-FR" sz="1400" strike="sngStrike"/>
          </a:p>
          <a:p>
            <a:pPr lvl="1">
              <a:lnSpc>
                <a:spcPct val="90000"/>
              </a:lnSpc>
              <a:spcBef>
                <a:spcPts val="700"/>
              </a:spcBef>
              <a:buFontTx/>
              <a:buChar char="-"/>
            </a:pPr>
            <a:endParaRPr lang="en-GB" altLang="fr-FR" sz="1600"/>
          </a:p>
          <a:p>
            <a:pPr marL="0" indent="0">
              <a:lnSpc>
                <a:spcPct val="90000"/>
              </a:lnSpc>
              <a:spcBef>
                <a:spcPts val="700"/>
              </a:spcBef>
              <a:buNone/>
            </a:pPr>
            <a:endParaRPr lang="en-GB" altLang="fr-FR" sz="1600"/>
          </a:p>
          <a:p>
            <a:pPr marL="857250" lvl="1" indent="-457200">
              <a:lnSpc>
                <a:spcPct val="90000"/>
              </a:lnSpc>
              <a:spcBef>
                <a:spcPts val="700"/>
              </a:spcBef>
              <a:buFont typeface="+mj-lt"/>
              <a:buAutoNum type="alphaUcPeriod"/>
            </a:pPr>
            <a:endParaRPr lang="en-GB" altLang="fr-FR" sz="2000"/>
          </a:p>
          <a:p>
            <a:pPr marL="857250" lvl="1" indent="-457200">
              <a:lnSpc>
                <a:spcPct val="90000"/>
              </a:lnSpc>
              <a:spcBef>
                <a:spcPts val="700"/>
              </a:spcBef>
              <a:buFont typeface="+mj-lt"/>
              <a:buAutoNum type="alphaUcPeriod"/>
            </a:pPr>
            <a:endParaRPr lang="en-GB" altLang="fr-FR" sz="2000"/>
          </a:p>
          <a:p>
            <a:pPr marL="0" indent="0">
              <a:lnSpc>
                <a:spcPct val="120000"/>
              </a:lnSpc>
              <a:spcBef>
                <a:spcPts val="0"/>
              </a:spcBef>
              <a:buNone/>
            </a:pPr>
            <a:endParaRPr lang="en-GB" altLang="fr-FR" sz="2000"/>
          </a:p>
        </p:txBody>
      </p:sp>
      <p:pic>
        <p:nvPicPr>
          <p:cNvPr id="6" name="Picture 5">
            <a:extLst>
              <a:ext uri="{FF2B5EF4-FFF2-40B4-BE49-F238E27FC236}">
                <a16:creationId xmlns:a16="http://schemas.microsoft.com/office/drawing/2014/main" id="{C0616AB1-CE2D-1DFD-C4DF-A05DF4052225}"/>
              </a:ext>
            </a:extLst>
          </p:cNvPr>
          <p:cNvPicPr>
            <a:picLocks noChangeAspect="1"/>
          </p:cNvPicPr>
          <p:nvPr/>
        </p:nvPicPr>
        <p:blipFill rotWithShape="1">
          <a:blip r:embed="rId3"/>
          <a:srcRect b="46970"/>
          <a:stretch/>
        </p:blipFill>
        <p:spPr>
          <a:xfrm>
            <a:off x="6143743" y="1132666"/>
            <a:ext cx="2362513" cy="194826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DDE098BC-BBFC-0B06-C07C-EC02A42BD58D}"/>
              </a:ext>
            </a:extLst>
          </p:cNvPr>
          <p:cNvPicPr>
            <a:picLocks noChangeAspect="1"/>
          </p:cNvPicPr>
          <p:nvPr/>
        </p:nvPicPr>
        <p:blipFill>
          <a:blip r:embed="rId4"/>
          <a:stretch>
            <a:fillRect/>
          </a:stretch>
        </p:blipFill>
        <p:spPr>
          <a:xfrm>
            <a:off x="5721069" y="3034671"/>
            <a:ext cx="2268884" cy="1701663"/>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9B7CB73D-FAFE-DF17-E61A-476456533D8C}"/>
              </a:ext>
            </a:extLst>
          </p:cNvPr>
          <p:cNvPicPr>
            <a:picLocks noChangeAspect="1"/>
          </p:cNvPicPr>
          <p:nvPr/>
        </p:nvPicPr>
        <p:blipFill>
          <a:blip r:embed="rId5"/>
          <a:stretch>
            <a:fillRect/>
          </a:stretch>
        </p:blipFill>
        <p:spPr>
          <a:xfrm>
            <a:off x="5584361" y="848771"/>
            <a:ext cx="2142444" cy="516557"/>
          </a:xfrm>
          <a:prstGeom prst="rect">
            <a:avLst/>
          </a:prstGeom>
          <a:ln>
            <a:noFill/>
          </a:ln>
          <a:effectLst>
            <a:outerShdw blurRad="292100" dist="139700" dir="2700000" algn="tl" rotWithShape="0">
              <a:srgbClr val="333333">
                <a:alpha val="65000"/>
              </a:srgbClr>
            </a:outerShdw>
          </a:effectLst>
        </p:spPr>
      </p:pic>
      <p:cxnSp>
        <p:nvCxnSpPr>
          <p:cNvPr id="3" name="Straight Arrow Connector 2">
            <a:extLst>
              <a:ext uri="{FF2B5EF4-FFF2-40B4-BE49-F238E27FC236}">
                <a16:creationId xmlns:a16="http://schemas.microsoft.com/office/drawing/2014/main" id="{3DC203F2-5F92-5F98-8EA5-4047D45AB630}"/>
              </a:ext>
            </a:extLst>
          </p:cNvPr>
          <p:cNvCxnSpPr>
            <a:cxnSpLocks/>
          </p:cNvCxnSpPr>
          <p:nvPr/>
        </p:nvCxnSpPr>
        <p:spPr>
          <a:xfrm flipV="1">
            <a:off x="5824800" y="2224800"/>
            <a:ext cx="274909" cy="234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3D66DA4-A305-F835-17E5-72A8F58E1F66}"/>
              </a:ext>
            </a:extLst>
          </p:cNvPr>
          <p:cNvSpPr/>
          <p:nvPr/>
        </p:nvSpPr>
        <p:spPr>
          <a:xfrm>
            <a:off x="3456000" y="3034671"/>
            <a:ext cx="1497600" cy="234129"/>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extLst>
              <a:ext uri="{FF2B5EF4-FFF2-40B4-BE49-F238E27FC236}">
                <a16:creationId xmlns:a16="http://schemas.microsoft.com/office/drawing/2014/main" id="{9AAE65BC-136E-C790-2AF2-2514ABF6CA00}"/>
              </a:ext>
            </a:extLst>
          </p:cNvPr>
          <p:cNvSpPr/>
          <p:nvPr/>
        </p:nvSpPr>
        <p:spPr>
          <a:xfrm>
            <a:off x="1154046" y="3340800"/>
            <a:ext cx="1185953" cy="21600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4" name="Straight Arrow Connector 13">
            <a:extLst>
              <a:ext uri="{FF2B5EF4-FFF2-40B4-BE49-F238E27FC236}">
                <a16:creationId xmlns:a16="http://schemas.microsoft.com/office/drawing/2014/main" id="{F30432D5-1D63-C780-9A32-D30BDFC7E8D5}"/>
              </a:ext>
            </a:extLst>
          </p:cNvPr>
          <p:cNvCxnSpPr>
            <a:cxnSpLocks/>
          </p:cNvCxnSpPr>
          <p:nvPr/>
        </p:nvCxnSpPr>
        <p:spPr>
          <a:xfrm flipV="1">
            <a:off x="5817860" y="1824005"/>
            <a:ext cx="274909" cy="234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A885C25B-B256-4449-D553-42E8C62CE635}"/>
              </a:ext>
            </a:extLst>
          </p:cNvPr>
          <p:cNvSpPr/>
          <p:nvPr/>
        </p:nvSpPr>
        <p:spPr>
          <a:xfrm>
            <a:off x="2311199" y="4133502"/>
            <a:ext cx="1339201" cy="234129"/>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cxnSp>
        <p:nvCxnSpPr>
          <p:cNvPr id="16" name="Straight Arrow Connector 15">
            <a:extLst>
              <a:ext uri="{FF2B5EF4-FFF2-40B4-BE49-F238E27FC236}">
                <a16:creationId xmlns:a16="http://schemas.microsoft.com/office/drawing/2014/main" id="{A09DDA11-C23C-DE28-370C-C645506C50EC}"/>
              </a:ext>
            </a:extLst>
          </p:cNvPr>
          <p:cNvCxnSpPr>
            <a:cxnSpLocks/>
          </p:cNvCxnSpPr>
          <p:nvPr/>
        </p:nvCxnSpPr>
        <p:spPr>
          <a:xfrm flipV="1">
            <a:off x="5647979" y="3864674"/>
            <a:ext cx="274909" cy="2341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38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8C5E-A997-458C-8A52-83043255532C}"/>
              </a:ext>
            </a:extLst>
          </p:cNvPr>
          <p:cNvSpPr>
            <a:spLocks noGrp="1"/>
          </p:cNvSpPr>
          <p:nvPr>
            <p:ph type="title"/>
          </p:nvPr>
        </p:nvSpPr>
        <p:spPr/>
        <p:txBody>
          <a:bodyPr>
            <a:normAutofit/>
          </a:bodyPr>
          <a:lstStyle/>
          <a:p>
            <a:r>
              <a:rPr lang="en-CA">
                <a:solidFill>
                  <a:srgbClr val="003C71"/>
                </a:solidFill>
              </a:rPr>
              <a:t>Accessing program materials</a:t>
            </a:r>
          </a:p>
        </p:txBody>
      </p:sp>
      <p:sp>
        <p:nvSpPr>
          <p:cNvPr id="3" name="Content Placeholder 2">
            <a:extLst>
              <a:ext uri="{FF2B5EF4-FFF2-40B4-BE49-F238E27FC236}">
                <a16:creationId xmlns:a16="http://schemas.microsoft.com/office/drawing/2014/main" id="{9B2FC569-A7AF-4FC4-A07E-9737251669B9}"/>
              </a:ext>
            </a:extLst>
          </p:cNvPr>
          <p:cNvSpPr>
            <a:spLocks noGrp="1"/>
          </p:cNvSpPr>
          <p:nvPr>
            <p:ph idx="1"/>
          </p:nvPr>
        </p:nvSpPr>
        <p:spPr>
          <a:xfrm>
            <a:off x="467544" y="1203598"/>
            <a:ext cx="4032448" cy="3384376"/>
          </a:xfrm>
        </p:spPr>
        <p:txBody>
          <a:bodyPr vert="horz" lIns="91440" tIns="45720" rIns="91440" bIns="45720" rtlCol="0" anchor="t">
            <a:normAutofit lnSpcReduction="10000"/>
          </a:bodyPr>
          <a:lstStyle/>
          <a:p>
            <a:r>
              <a:rPr lang="en-CA"/>
              <a:t>Program materials will be available in Tandem 8 weeks prior to the visit.</a:t>
            </a:r>
          </a:p>
          <a:p>
            <a:endParaRPr lang="en-CA" sz="1000"/>
          </a:p>
          <a:p>
            <a:pPr>
              <a:lnSpc>
                <a:spcPct val="113999"/>
              </a:lnSpc>
            </a:pPr>
            <a:r>
              <a:rPr lang="en-CA">
                <a:ea typeface="+mn-lt"/>
                <a:cs typeface="+mn-lt"/>
              </a:rPr>
              <a:t>The CEAB Secretariat will send an invitation to each team member to access Tandem.</a:t>
            </a:r>
          </a:p>
          <a:p>
            <a:endParaRPr lang="en-CA" sz="1000"/>
          </a:p>
        </p:txBody>
      </p:sp>
      <p:sp>
        <p:nvSpPr>
          <p:cNvPr id="4" name="Slide Number Placeholder 3">
            <a:extLst>
              <a:ext uri="{FF2B5EF4-FFF2-40B4-BE49-F238E27FC236}">
                <a16:creationId xmlns:a16="http://schemas.microsoft.com/office/drawing/2014/main" id="{CFCAC34A-D443-46B2-B8F4-E83EF39205D3}"/>
              </a:ext>
            </a:extLst>
          </p:cNvPr>
          <p:cNvSpPr>
            <a:spLocks noGrp="1"/>
          </p:cNvSpPr>
          <p:nvPr>
            <p:ph type="sldNum" sz="quarter" idx="4"/>
          </p:nvPr>
        </p:nvSpPr>
        <p:spPr/>
        <p:txBody>
          <a:bodyPr/>
          <a:lstStyle/>
          <a:p>
            <a:fld id="{E509FB6D-84DB-4AFE-BAA1-59A23FB9E73E}" type="slidenum">
              <a:rPr lang="en-CA" smtClean="0"/>
              <a:t>30</a:t>
            </a:fld>
            <a:endParaRPr lang="en-CA"/>
          </a:p>
        </p:txBody>
      </p:sp>
      <p:pic>
        <p:nvPicPr>
          <p:cNvPr id="8" name="Picture 7">
            <a:extLst>
              <a:ext uri="{FF2B5EF4-FFF2-40B4-BE49-F238E27FC236}">
                <a16:creationId xmlns:a16="http://schemas.microsoft.com/office/drawing/2014/main" id="{391E0EB3-BF16-6ACE-DBB3-A0DBC2CAF9DC}"/>
              </a:ext>
            </a:extLst>
          </p:cNvPr>
          <p:cNvPicPr>
            <a:picLocks noChangeAspect="1"/>
          </p:cNvPicPr>
          <p:nvPr/>
        </p:nvPicPr>
        <p:blipFill rotWithShape="1">
          <a:blip r:embed="rId3"/>
          <a:srcRect t="3024" b="184"/>
          <a:stretch/>
        </p:blipFill>
        <p:spPr>
          <a:xfrm>
            <a:off x="4971816" y="1268016"/>
            <a:ext cx="2827035" cy="31449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90387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8C5E-A997-458C-8A52-83043255532C}"/>
              </a:ext>
            </a:extLst>
          </p:cNvPr>
          <p:cNvSpPr>
            <a:spLocks noGrp="1"/>
          </p:cNvSpPr>
          <p:nvPr>
            <p:ph type="title"/>
          </p:nvPr>
        </p:nvSpPr>
        <p:spPr/>
        <p:txBody>
          <a:bodyPr>
            <a:normAutofit/>
          </a:bodyPr>
          <a:lstStyle/>
          <a:p>
            <a:r>
              <a:rPr lang="en-CA">
                <a:solidFill>
                  <a:srgbClr val="003C71"/>
                </a:solidFill>
              </a:rPr>
              <a:t>Accessing program materials, </a:t>
            </a:r>
            <a:r>
              <a:rPr lang="en-CA" sz="1800">
                <a:solidFill>
                  <a:srgbClr val="003C71"/>
                </a:solidFill>
              </a:rPr>
              <a:t>continued</a:t>
            </a:r>
            <a:endParaRPr lang="en-CA">
              <a:solidFill>
                <a:srgbClr val="003C71"/>
              </a:solidFill>
            </a:endParaRPr>
          </a:p>
        </p:txBody>
      </p:sp>
      <p:sp>
        <p:nvSpPr>
          <p:cNvPr id="3" name="Content Placeholder 2">
            <a:extLst>
              <a:ext uri="{FF2B5EF4-FFF2-40B4-BE49-F238E27FC236}">
                <a16:creationId xmlns:a16="http://schemas.microsoft.com/office/drawing/2014/main" id="{9B2FC569-A7AF-4FC4-A07E-9737251669B9}"/>
              </a:ext>
            </a:extLst>
          </p:cNvPr>
          <p:cNvSpPr>
            <a:spLocks noGrp="1"/>
          </p:cNvSpPr>
          <p:nvPr>
            <p:ph idx="1"/>
          </p:nvPr>
        </p:nvSpPr>
        <p:spPr>
          <a:xfrm>
            <a:off x="467544" y="1203598"/>
            <a:ext cx="7482656" cy="3384376"/>
          </a:xfrm>
        </p:spPr>
        <p:txBody>
          <a:bodyPr vert="horz" lIns="91440" tIns="45720" rIns="91440" bIns="45720" rtlCol="0" anchor="t">
            <a:normAutofit fontScale="62500" lnSpcReduction="20000"/>
          </a:bodyPr>
          <a:lstStyle/>
          <a:p>
            <a:r>
              <a:rPr lang="en-US" sz="4500"/>
              <a:t>“Sunday” materials to be made available ahead of visit (</a:t>
            </a:r>
            <a:r>
              <a:rPr lang="en-US" sz="4500" b="1"/>
              <a:t>eight </a:t>
            </a:r>
            <a:r>
              <a:rPr lang="en-US" sz="4500"/>
              <a:t>weeks before the visit start date):</a:t>
            </a:r>
          </a:p>
          <a:p>
            <a:pPr marL="1314450" lvl="3" indent="-457200">
              <a:buFont typeface="+mj-lt"/>
              <a:buAutoNum type="alphaUcPeriod"/>
            </a:pPr>
            <a:r>
              <a:rPr lang="en-CA" sz="3200"/>
              <a:t>Program operational information</a:t>
            </a:r>
          </a:p>
          <a:p>
            <a:pPr marL="1314450" lvl="3" indent="-457200">
              <a:buFont typeface="+mj-lt"/>
              <a:buAutoNum type="alphaUcPeriod"/>
            </a:pPr>
            <a:r>
              <a:rPr lang="en-CA" sz="3200"/>
              <a:t>GA/CI detailed explanation</a:t>
            </a:r>
          </a:p>
          <a:p>
            <a:pPr marL="1314450" lvl="3" indent="-457200">
              <a:buFont typeface="+mj-lt"/>
              <a:buAutoNum type="alphaUcPeriod"/>
            </a:pPr>
            <a:r>
              <a:rPr lang="en-CA" sz="3200"/>
              <a:t>Detailed syllabi</a:t>
            </a:r>
          </a:p>
          <a:p>
            <a:pPr marL="1314450" lvl="3" indent="-457200">
              <a:buFont typeface="+mj-lt"/>
              <a:buAutoNum type="alphaUcPeriod"/>
            </a:pPr>
            <a:r>
              <a:rPr lang="en-CA" sz="3200"/>
              <a:t>Documentation of assigned work and assessment</a:t>
            </a:r>
          </a:p>
          <a:p>
            <a:pPr marL="1314450" lvl="3" indent="-457200">
              <a:buFont typeface="+mj-lt"/>
              <a:buAutoNum type="alphaUcPeriod"/>
            </a:pPr>
            <a:r>
              <a:rPr lang="en-CA" sz="3200"/>
              <a:t>Evaluated student work</a:t>
            </a:r>
          </a:p>
          <a:p>
            <a:pPr marL="1314450" lvl="3" indent="-457200">
              <a:buFont typeface="+mj-lt"/>
              <a:buAutoNum type="alphaUcPeriod"/>
            </a:pPr>
            <a:r>
              <a:rPr lang="en-CA" sz="3200"/>
              <a:t>Evidence of a culture of safety</a:t>
            </a:r>
          </a:p>
        </p:txBody>
      </p:sp>
      <p:sp>
        <p:nvSpPr>
          <p:cNvPr id="4" name="Slide Number Placeholder 3">
            <a:extLst>
              <a:ext uri="{FF2B5EF4-FFF2-40B4-BE49-F238E27FC236}">
                <a16:creationId xmlns:a16="http://schemas.microsoft.com/office/drawing/2014/main" id="{CFCAC34A-D443-46B2-B8F4-E83EF39205D3}"/>
              </a:ext>
            </a:extLst>
          </p:cNvPr>
          <p:cNvSpPr>
            <a:spLocks noGrp="1"/>
          </p:cNvSpPr>
          <p:nvPr>
            <p:ph type="sldNum" sz="quarter" idx="4"/>
          </p:nvPr>
        </p:nvSpPr>
        <p:spPr/>
        <p:txBody>
          <a:bodyPr/>
          <a:lstStyle/>
          <a:p>
            <a:fld id="{E509FB6D-84DB-4AFE-BAA1-59A23FB9E73E}" type="slidenum">
              <a:rPr lang="en-CA" smtClean="0"/>
              <a:t>31</a:t>
            </a:fld>
            <a:endParaRPr lang="en-CA"/>
          </a:p>
        </p:txBody>
      </p:sp>
    </p:spTree>
    <p:extLst>
      <p:ext uri="{BB962C8B-B14F-4D97-AF65-F5344CB8AC3E}">
        <p14:creationId xmlns:p14="http://schemas.microsoft.com/office/powerpoint/2010/main" val="2924296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2A760B1-0359-9319-F4FF-1BF7E9A6E6DC}"/>
              </a:ext>
            </a:extLst>
          </p:cNvPr>
          <p:cNvPicPr>
            <a:picLocks noChangeAspect="1"/>
          </p:cNvPicPr>
          <p:nvPr/>
        </p:nvPicPr>
        <p:blipFill>
          <a:blip r:embed="rId3"/>
          <a:srcRect l="1" t="12170" r="3" b="12436"/>
          <a:stretch>
            <a:fillRect/>
          </a:stretch>
        </p:blipFill>
        <p:spPr>
          <a:xfrm>
            <a:off x="685800" y="1182913"/>
            <a:ext cx="3886200" cy="3176209"/>
          </a:xfrm>
          <a:prstGeom prst="rect">
            <a:avLst/>
          </a:prstGeom>
          <a:noFill/>
        </p:spPr>
      </p:pic>
      <p:sp>
        <p:nvSpPr>
          <p:cNvPr id="6" name="Content Placeholder 2">
            <a:extLst>
              <a:ext uri="{FF2B5EF4-FFF2-40B4-BE49-F238E27FC236}">
                <a16:creationId xmlns:a16="http://schemas.microsoft.com/office/drawing/2014/main" id="{F8C6362B-5E0D-4428-811A-A33068D13A77}"/>
              </a:ext>
            </a:extLst>
          </p:cNvPr>
          <p:cNvSpPr txBox="1">
            <a:spLocks/>
          </p:cNvSpPr>
          <p:nvPr/>
        </p:nvSpPr>
        <p:spPr>
          <a:xfrm>
            <a:off x="4629150" y="1369219"/>
            <a:ext cx="3886200" cy="326350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685800">
              <a:lnSpc>
                <a:spcPct val="104000"/>
              </a:lnSpc>
              <a:spcBef>
                <a:spcPts val="750"/>
              </a:spcBef>
              <a:buClr>
                <a:schemeClr val="accent4"/>
              </a:buClr>
              <a:buSzPct val="110000"/>
              <a:buFont typeface="Calibri" panose="020F0502020204030204" pitchFamily="34" charset="0"/>
              <a:buChar char="•"/>
            </a:pPr>
            <a:r>
              <a:rPr lang="en-US" sz="2000"/>
              <a:t>Because the Roll Up Summary in Tandem returns inconsistent information from the program’s Issue Tracker, we will not use this feature.</a:t>
            </a:r>
          </a:p>
          <a:p>
            <a:pPr defTabSz="685800">
              <a:lnSpc>
                <a:spcPct val="104000"/>
              </a:lnSpc>
              <a:spcBef>
                <a:spcPts val="750"/>
              </a:spcBef>
              <a:buClr>
                <a:schemeClr val="accent4"/>
              </a:buClr>
              <a:buSzPct val="110000"/>
              <a:buFont typeface="Calibri" panose="020F0502020204030204" pitchFamily="34" charset="0"/>
              <a:buChar char="•"/>
            </a:pPr>
            <a:r>
              <a:rPr lang="en-US" sz="2000"/>
              <a:t>Instead, an Excel Tracking of Issues worksheet has been provided.</a:t>
            </a:r>
          </a:p>
          <a:p>
            <a:pPr defTabSz="685800">
              <a:lnSpc>
                <a:spcPct val="104000"/>
              </a:lnSpc>
              <a:spcBef>
                <a:spcPts val="750"/>
              </a:spcBef>
              <a:buClr>
                <a:schemeClr val="accent4"/>
              </a:buClr>
              <a:buSzPct val="110000"/>
              <a:buFont typeface="Calibri" panose="020F0502020204030204" pitchFamily="34" charset="0"/>
              <a:buChar char="•"/>
            </a:pPr>
            <a:endParaRPr lang="en-US" sz="2000"/>
          </a:p>
          <a:p>
            <a:pPr defTabSz="685800">
              <a:lnSpc>
                <a:spcPct val="104000"/>
              </a:lnSpc>
              <a:spcBef>
                <a:spcPts val="750"/>
              </a:spcBef>
              <a:buClr>
                <a:schemeClr val="accent4"/>
              </a:buClr>
              <a:buSzPct val="110000"/>
              <a:buFont typeface="Calibri" panose="020F0502020204030204" pitchFamily="34" charset="0"/>
              <a:buChar char="•"/>
            </a:pPr>
            <a:endParaRPr lang="en-US" sz="2000"/>
          </a:p>
        </p:txBody>
      </p:sp>
      <p:sp>
        <p:nvSpPr>
          <p:cNvPr id="5" name="Slide Number Placeholder 4">
            <a:extLst>
              <a:ext uri="{FF2B5EF4-FFF2-40B4-BE49-F238E27FC236}">
                <a16:creationId xmlns:a16="http://schemas.microsoft.com/office/drawing/2014/main" id="{F503F96C-EE7B-4454-AB4F-6C2CCA6EC8DE}"/>
              </a:ext>
            </a:extLst>
          </p:cNvPr>
          <p:cNvSpPr>
            <a:spLocks noGrp="1"/>
          </p:cNvSpPr>
          <p:nvPr>
            <p:ph type="sldNum" sz="quarter" idx="4"/>
          </p:nvPr>
        </p:nvSpPr>
        <p:spPr>
          <a:xfrm>
            <a:off x="8679656" y="4895981"/>
            <a:ext cx="333602" cy="145126"/>
          </a:xfrm>
        </p:spPr>
        <p:txBody>
          <a:bodyPr vert="horz" lIns="91440" tIns="45720" rIns="91440" bIns="45720" rtlCol="0" anchor="ctr">
            <a:normAutofit/>
          </a:bodyPr>
          <a:lstStyle/>
          <a:p>
            <a:pPr>
              <a:lnSpc>
                <a:spcPct val="90000"/>
              </a:lnSpc>
              <a:spcAft>
                <a:spcPts val="600"/>
              </a:spcAft>
            </a:pPr>
            <a:fld id="{28F8E98D-4C9B-4E4B-8893-E23450B58716}" type="slidenum">
              <a:rPr lang="en-CA" sz="300" smtClean="0"/>
              <a:pPr>
                <a:lnSpc>
                  <a:spcPct val="90000"/>
                </a:lnSpc>
                <a:spcAft>
                  <a:spcPts val="600"/>
                </a:spcAft>
              </a:pPr>
              <a:t>32</a:t>
            </a:fld>
            <a:endParaRPr lang="en-CA" sz="300"/>
          </a:p>
        </p:txBody>
      </p:sp>
      <p:sp>
        <p:nvSpPr>
          <p:cNvPr id="16" name="Title 1">
            <a:extLst>
              <a:ext uri="{FF2B5EF4-FFF2-40B4-BE49-F238E27FC236}">
                <a16:creationId xmlns:a16="http://schemas.microsoft.com/office/drawing/2014/main" id="{67DD5C46-3227-CFB3-9944-A5ECDDF0C132}"/>
              </a:ext>
            </a:extLst>
          </p:cNvPr>
          <p:cNvSpPr txBox="1">
            <a:spLocks/>
          </p:cNvSpPr>
          <p:nvPr/>
        </p:nvSpPr>
        <p:spPr>
          <a:xfrm>
            <a:off x="457200" y="51470"/>
            <a:ext cx="8229600" cy="85725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kern="1200">
                <a:solidFill>
                  <a:schemeClr val="accent1"/>
                </a:solidFill>
                <a:latin typeface="+mn-lt"/>
                <a:ea typeface="+mj-ea"/>
                <a:cs typeface="+mj-cs"/>
              </a:defRPr>
            </a:lvl1pPr>
          </a:lstStyle>
          <a:p>
            <a:r>
              <a:rPr lang="en-US">
                <a:solidFill>
                  <a:srgbClr val="003C71"/>
                </a:solidFill>
              </a:rPr>
              <a:t>Issue tracker</a:t>
            </a:r>
            <a:endParaRPr lang="en-CA">
              <a:solidFill>
                <a:srgbClr val="003C71"/>
              </a:solidFill>
            </a:endParaRPr>
          </a:p>
        </p:txBody>
      </p:sp>
    </p:spTree>
    <p:extLst>
      <p:ext uri="{BB962C8B-B14F-4D97-AF65-F5344CB8AC3E}">
        <p14:creationId xmlns:p14="http://schemas.microsoft.com/office/powerpoint/2010/main" val="211758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7355D-A056-DCF7-AB81-AE682DADE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52D90-A797-4D99-3F17-8BD35FFE5EE1}"/>
              </a:ext>
            </a:extLst>
          </p:cNvPr>
          <p:cNvSpPr>
            <a:spLocks noGrp="1"/>
          </p:cNvSpPr>
          <p:nvPr>
            <p:ph type="title"/>
          </p:nvPr>
        </p:nvSpPr>
        <p:spPr>
          <a:xfrm>
            <a:off x="457200" y="51470"/>
            <a:ext cx="8229600" cy="857250"/>
          </a:xfrm>
        </p:spPr>
        <p:txBody>
          <a:bodyPr>
            <a:normAutofit/>
          </a:bodyPr>
          <a:lstStyle/>
          <a:p>
            <a:r>
              <a:rPr lang="en-US">
                <a:solidFill>
                  <a:srgbClr val="003C71"/>
                </a:solidFill>
              </a:rPr>
              <a:t>Issue tracker</a:t>
            </a:r>
            <a:endParaRPr lang="en-CA">
              <a:solidFill>
                <a:srgbClr val="003C71"/>
              </a:solidFill>
            </a:endParaRPr>
          </a:p>
        </p:txBody>
      </p:sp>
      <p:sp>
        <p:nvSpPr>
          <p:cNvPr id="5" name="Slide Number Placeholder 4">
            <a:extLst>
              <a:ext uri="{FF2B5EF4-FFF2-40B4-BE49-F238E27FC236}">
                <a16:creationId xmlns:a16="http://schemas.microsoft.com/office/drawing/2014/main" id="{45B7AE77-B554-654D-4028-0D43253C9D81}"/>
              </a:ext>
            </a:extLst>
          </p:cNvPr>
          <p:cNvSpPr>
            <a:spLocks noGrp="1"/>
          </p:cNvSpPr>
          <p:nvPr>
            <p:ph type="sldNum" sz="quarter" idx="4"/>
          </p:nvPr>
        </p:nvSpPr>
        <p:spPr/>
        <p:txBody>
          <a:bodyPr/>
          <a:lstStyle/>
          <a:p>
            <a:fld id="{28F8E98D-4C9B-4E4B-8893-E23450B58716}" type="slidenum">
              <a:rPr lang="en-CA" smtClean="0"/>
              <a:t>33</a:t>
            </a:fld>
            <a:endParaRPr lang="en-CA"/>
          </a:p>
        </p:txBody>
      </p:sp>
      <p:pic>
        <p:nvPicPr>
          <p:cNvPr id="9" name="Picture 8">
            <a:extLst>
              <a:ext uri="{FF2B5EF4-FFF2-40B4-BE49-F238E27FC236}">
                <a16:creationId xmlns:a16="http://schemas.microsoft.com/office/drawing/2014/main" id="{C54E9D29-8497-F6D1-160B-6B25862EE99A}"/>
              </a:ext>
            </a:extLst>
          </p:cNvPr>
          <p:cNvPicPr>
            <a:picLocks noChangeAspect="1"/>
          </p:cNvPicPr>
          <p:nvPr/>
        </p:nvPicPr>
        <p:blipFill>
          <a:blip r:embed="rId3"/>
          <a:srcRect b="21176"/>
          <a:stretch>
            <a:fillRect/>
          </a:stretch>
        </p:blipFill>
        <p:spPr>
          <a:xfrm>
            <a:off x="547437" y="908720"/>
            <a:ext cx="8049126" cy="1922354"/>
          </a:xfrm>
          <a:prstGeom prst="rect">
            <a:avLst/>
          </a:prstGeom>
        </p:spPr>
      </p:pic>
      <p:sp>
        <p:nvSpPr>
          <p:cNvPr id="11" name="TextBox 10">
            <a:extLst>
              <a:ext uri="{FF2B5EF4-FFF2-40B4-BE49-F238E27FC236}">
                <a16:creationId xmlns:a16="http://schemas.microsoft.com/office/drawing/2014/main" id="{F09FA170-AF62-F262-71DE-35DDBE79B664}"/>
              </a:ext>
            </a:extLst>
          </p:cNvPr>
          <p:cNvSpPr txBox="1"/>
          <p:nvPr/>
        </p:nvSpPr>
        <p:spPr>
          <a:xfrm>
            <a:off x="457200" y="3027390"/>
            <a:ext cx="8229600" cy="1631216"/>
          </a:xfrm>
          <a:prstGeom prst="rect">
            <a:avLst/>
          </a:prstGeom>
          <a:noFill/>
        </p:spPr>
        <p:txBody>
          <a:bodyPr wrap="square">
            <a:spAutoFit/>
          </a:bodyPr>
          <a:lstStyle/>
          <a:p>
            <a:pPr marL="342900" indent="-342900">
              <a:spcBef>
                <a:spcPts val="600"/>
              </a:spcBef>
              <a:buClr>
                <a:schemeClr val="accent4"/>
              </a:buClr>
              <a:buFont typeface="Arial" panose="020B0604020202020204" pitchFamily="34" charset="0"/>
              <a:buChar char="•"/>
            </a:pPr>
            <a:r>
              <a:rPr lang="en-US"/>
              <a:t>Use this tool to record your findings based on your pre-visit and ongoing review of the institution’s questionnaire.</a:t>
            </a:r>
          </a:p>
          <a:p>
            <a:pPr marL="342900" indent="-342900">
              <a:spcBef>
                <a:spcPts val="600"/>
              </a:spcBef>
              <a:buClr>
                <a:schemeClr val="accent4"/>
              </a:buClr>
              <a:buFont typeface="Arial" panose="020B0604020202020204" pitchFamily="34" charset="0"/>
              <a:buChar char="•"/>
            </a:pPr>
            <a:r>
              <a:rPr lang="en-US"/>
              <a:t>We will use this document to develop the site visit schedule and guide discussions while on-site.</a:t>
            </a:r>
          </a:p>
          <a:p>
            <a:pPr marL="342900" indent="-342900">
              <a:spcBef>
                <a:spcPts val="600"/>
              </a:spcBef>
              <a:buClr>
                <a:schemeClr val="accent4"/>
              </a:buClr>
              <a:buFont typeface="Arial" panose="020B0604020202020204" pitchFamily="34" charset="0"/>
              <a:buChar char="•"/>
            </a:pPr>
            <a:r>
              <a:rPr lang="en-US"/>
              <a:t>When in doubt, consult with the Chair or Vice Chair.</a:t>
            </a:r>
          </a:p>
        </p:txBody>
      </p:sp>
    </p:spTree>
    <p:extLst>
      <p:ext uri="{BB962C8B-B14F-4D97-AF65-F5344CB8AC3E}">
        <p14:creationId xmlns:p14="http://schemas.microsoft.com/office/powerpoint/2010/main" val="1958165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FB1F0-F2C8-47FD-8461-92EF32144837}"/>
              </a:ext>
            </a:extLst>
          </p:cNvPr>
          <p:cNvSpPr>
            <a:spLocks noGrp="1"/>
          </p:cNvSpPr>
          <p:nvPr>
            <p:ph type="title"/>
          </p:nvPr>
        </p:nvSpPr>
        <p:spPr>
          <a:xfrm>
            <a:off x="457200" y="51470"/>
            <a:ext cx="8229600" cy="857250"/>
          </a:xfrm>
        </p:spPr>
        <p:txBody>
          <a:bodyPr>
            <a:normAutofit/>
          </a:bodyPr>
          <a:lstStyle/>
          <a:p>
            <a:r>
              <a:rPr lang="en-CA">
                <a:solidFill>
                  <a:srgbClr val="003C71"/>
                </a:solidFill>
              </a:rPr>
              <a:t>Identifying issues</a:t>
            </a:r>
          </a:p>
        </p:txBody>
      </p:sp>
      <p:sp>
        <p:nvSpPr>
          <p:cNvPr id="3" name="Content Placeholder 2">
            <a:extLst>
              <a:ext uri="{FF2B5EF4-FFF2-40B4-BE49-F238E27FC236}">
                <a16:creationId xmlns:a16="http://schemas.microsoft.com/office/drawing/2014/main" id="{3C8CE0E1-0B2B-4363-B723-371299428779}"/>
              </a:ext>
            </a:extLst>
          </p:cNvPr>
          <p:cNvSpPr>
            <a:spLocks noGrp="1"/>
          </p:cNvSpPr>
          <p:nvPr>
            <p:ph idx="1"/>
          </p:nvPr>
        </p:nvSpPr>
        <p:spPr>
          <a:xfrm>
            <a:off x="506123" y="2252582"/>
            <a:ext cx="5338109" cy="2229676"/>
          </a:xfrm>
        </p:spPr>
        <p:txBody>
          <a:bodyPr>
            <a:normAutofit/>
          </a:bodyPr>
          <a:lstStyle/>
          <a:p>
            <a:pPr marL="0" indent="0">
              <a:buNone/>
            </a:pPr>
            <a:r>
              <a:rPr lang="en-CA" sz="1800"/>
              <a:t>Your options:</a:t>
            </a:r>
          </a:p>
          <a:p>
            <a:pPr marL="0" indent="0">
              <a:buNone/>
            </a:pPr>
            <a:r>
              <a:rPr lang="en-CA" sz="1800" b="1"/>
              <a:t>✓</a:t>
            </a:r>
            <a:r>
              <a:rPr lang="en-CA" sz="1800"/>
              <a:t> = </a:t>
            </a:r>
            <a:r>
              <a:rPr lang="en-CA" sz="1800" b="1"/>
              <a:t>no observed issue </a:t>
            </a:r>
            <a:r>
              <a:rPr lang="en-CA" sz="1800"/>
              <a:t>on the criterion. </a:t>
            </a:r>
          </a:p>
          <a:p>
            <a:pPr marL="0" indent="0">
              <a:buNone/>
            </a:pPr>
            <a:r>
              <a:rPr lang="en-CA" sz="1800" b="1"/>
              <a:t>*</a:t>
            </a:r>
            <a:r>
              <a:rPr lang="en-CA" sz="1800"/>
              <a:t> = item flagged for CEAB review that, </a:t>
            </a:r>
            <a:r>
              <a:rPr lang="en-CA" sz="1800" b="1"/>
              <a:t>in the opinion of the visitor,</a:t>
            </a:r>
            <a:r>
              <a:rPr lang="en-CA" sz="1800"/>
              <a:t> has the potential to either jeopardize future compliance or currently prevents compliance with the criterion. Justification is required for * observations. </a:t>
            </a:r>
          </a:p>
          <a:p>
            <a:endParaRPr lang="en-CA" sz="1500"/>
          </a:p>
        </p:txBody>
      </p:sp>
      <p:sp>
        <p:nvSpPr>
          <p:cNvPr id="11" name="Slide Number Placeholder 10">
            <a:extLst>
              <a:ext uri="{FF2B5EF4-FFF2-40B4-BE49-F238E27FC236}">
                <a16:creationId xmlns:a16="http://schemas.microsoft.com/office/drawing/2014/main" id="{F26B9913-7B18-4A5D-8395-5FC4A6DBEDDD}"/>
              </a:ext>
            </a:extLst>
          </p:cNvPr>
          <p:cNvSpPr>
            <a:spLocks noGrp="1"/>
          </p:cNvSpPr>
          <p:nvPr>
            <p:ph type="sldNum" sz="quarter" idx="4"/>
          </p:nvPr>
        </p:nvSpPr>
        <p:spPr/>
        <p:txBody>
          <a:bodyPr/>
          <a:lstStyle/>
          <a:p>
            <a:fld id="{57AA48DF-62A4-4060-A572-5AD4C53F9BDE}" type="slidenum">
              <a:rPr lang="en-CA" smtClean="0"/>
              <a:t>34</a:t>
            </a:fld>
            <a:endParaRPr lang="en-CA"/>
          </a:p>
        </p:txBody>
      </p:sp>
      <p:sp>
        <p:nvSpPr>
          <p:cNvPr id="15" name="Content Placeholder 2">
            <a:extLst>
              <a:ext uri="{FF2B5EF4-FFF2-40B4-BE49-F238E27FC236}">
                <a16:creationId xmlns:a16="http://schemas.microsoft.com/office/drawing/2014/main" id="{B939934C-3C03-452D-9178-343D4FEFF9E5}"/>
              </a:ext>
            </a:extLst>
          </p:cNvPr>
          <p:cNvSpPr txBox="1">
            <a:spLocks/>
          </p:cNvSpPr>
          <p:nvPr/>
        </p:nvSpPr>
        <p:spPr>
          <a:xfrm>
            <a:off x="506123" y="1091677"/>
            <a:ext cx="5338108" cy="116090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a:t>The “minimum standard” is established by the criterion and (if one exists) further explained in the interpretive statement.</a:t>
            </a:r>
          </a:p>
        </p:txBody>
      </p:sp>
      <p:pic>
        <p:nvPicPr>
          <p:cNvPr id="7" name="Picture 6">
            <a:extLst>
              <a:ext uri="{FF2B5EF4-FFF2-40B4-BE49-F238E27FC236}">
                <a16:creationId xmlns:a16="http://schemas.microsoft.com/office/drawing/2014/main" id="{32B350C5-F92A-381F-F3F9-EBB5675D37F3}"/>
              </a:ext>
            </a:extLst>
          </p:cNvPr>
          <p:cNvPicPr>
            <a:picLocks noChangeAspect="1"/>
          </p:cNvPicPr>
          <p:nvPr/>
        </p:nvPicPr>
        <p:blipFill>
          <a:blip r:embed="rId3"/>
          <a:stretch>
            <a:fillRect/>
          </a:stretch>
        </p:blipFill>
        <p:spPr>
          <a:xfrm>
            <a:off x="6072875" y="1204062"/>
            <a:ext cx="827244" cy="2665563"/>
          </a:xfrm>
          <a:prstGeom prst="rect">
            <a:avLst/>
          </a:prstGeom>
          <a:ln>
            <a:noFill/>
          </a:ln>
          <a:effectLst>
            <a:outerShdw blurRad="292100" dist="139700" dir="2700000" algn="tl" rotWithShape="0">
              <a:srgbClr val="333333">
                <a:alpha val="65000"/>
              </a:srgbClr>
            </a:outerShdw>
          </a:effectLst>
        </p:spPr>
      </p:pic>
      <p:cxnSp>
        <p:nvCxnSpPr>
          <p:cNvPr id="10" name="Straight Arrow Connector 9">
            <a:extLst>
              <a:ext uri="{FF2B5EF4-FFF2-40B4-BE49-F238E27FC236}">
                <a16:creationId xmlns:a16="http://schemas.microsoft.com/office/drawing/2014/main" id="{47C76DDE-E7D7-CEBA-15AF-E7B4A91B19F5}"/>
              </a:ext>
            </a:extLst>
          </p:cNvPr>
          <p:cNvCxnSpPr/>
          <p:nvPr/>
        </p:nvCxnSpPr>
        <p:spPr>
          <a:xfrm>
            <a:off x="6759765" y="2069625"/>
            <a:ext cx="777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8247293-C332-97EB-03F8-410C402CDA6F}"/>
              </a:ext>
            </a:extLst>
          </p:cNvPr>
          <p:cNvCxnSpPr/>
          <p:nvPr/>
        </p:nvCxnSpPr>
        <p:spPr>
          <a:xfrm>
            <a:off x="6759765" y="2819625"/>
            <a:ext cx="777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4BFB909-42DA-AC76-6140-1DDF8BC74A29}"/>
              </a:ext>
            </a:extLst>
          </p:cNvPr>
          <p:cNvSpPr txBox="1"/>
          <p:nvPr/>
        </p:nvSpPr>
        <p:spPr>
          <a:xfrm>
            <a:off x="7766008" y="2650348"/>
            <a:ext cx="871869" cy="338554"/>
          </a:xfrm>
          <a:prstGeom prst="rect">
            <a:avLst/>
          </a:prstGeom>
          <a:noFill/>
          <a:ln w="28575">
            <a:solidFill>
              <a:srgbClr val="FFC000"/>
            </a:solidFill>
          </a:ln>
        </p:spPr>
        <p:txBody>
          <a:bodyPr wrap="square" rtlCol="0">
            <a:spAutoFit/>
          </a:bodyPr>
          <a:lstStyle/>
          <a:p>
            <a:pPr algn="ctr">
              <a:buClr>
                <a:schemeClr val="accent4"/>
              </a:buClr>
              <a:buSzPct val="110000"/>
            </a:pPr>
            <a:r>
              <a:rPr lang="en-CA" sz="1600" b="1"/>
              <a:t>*</a:t>
            </a:r>
            <a:endParaRPr lang="en-CA" sz="1600"/>
          </a:p>
        </p:txBody>
      </p:sp>
      <p:sp>
        <p:nvSpPr>
          <p:cNvPr id="18" name="TextBox 17">
            <a:extLst>
              <a:ext uri="{FF2B5EF4-FFF2-40B4-BE49-F238E27FC236}">
                <a16:creationId xmlns:a16="http://schemas.microsoft.com/office/drawing/2014/main" id="{594CC024-47E1-3B86-C17E-0ACDC6F08A9B}"/>
              </a:ext>
            </a:extLst>
          </p:cNvPr>
          <p:cNvSpPr txBox="1"/>
          <p:nvPr/>
        </p:nvSpPr>
        <p:spPr>
          <a:xfrm>
            <a:off x="7766007" y="1919708"/>
            <a:ext cx="871869" cy="338554"/>
          </a:xfrm>
          <a:prstGeom prst="rect">
            <a:avLst/>
          </a:prstGeom>
          <a:noFill/>
          <a:ln w="28575">
            <a:solidFill>
              <a:srgbClr val="00B0F0"/>
            </a:solidFill>
          </a:ln>
        </p:spPr>
        <p:txBody>
          <a:bodyPr wrap="square" rtlCol="0">
            <a:spAutoFit/>
          </a:bodyPr>
          <a:lstStyle/>
          <a:p>
            <a:pPr algn="ctr">
              <a:buClr>
                <a:schemeClr val="accent4"/>
              </a:buClr>
              <a:buSzPct val="110000"/>
            </a:pPr>
            <a:r>
              <a:rPr lang="en-CA" sz="1600" b="1"/>
              <a:t>✓</a:t>
            </a:r>
            <a:endParaRPr lang="en-CA" sz="1600"/>
          </a:p>
        </p:txBody>
      </p:sp>
    </p:spTree>
    <p:extLst>
      <p:ext uri="{BB962C8B-B14F-4D97-AF65-F5344CB8AC3E}">
        <p14:creationId xmlns:p14="http://schemas.microsoft.com/office/powerpoint/2010/main" val="344811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62DC0F-95AC-4A96-BDAC-4A4525404DC6}"/>
              </a:ext>
            </a:extLst>
          </p:cNvPr>
          <p:cNvSpPr>
            <a:spLocks noGrp="1"/>
          </p:cNvSpPr>
          <p:nvPr>
            <p:ph type="title"/>
          </p:nvPr>
        </p:nvSpPr>
        <p:spPr/>
        <p:txBody>
          <a:bodyPr>
            <a:normAutofit/>
          </a:bodyPr>
          <a:lstStyle/>
          <a:p>
            <a:r>
              <a:rPr lang="en-CA">
                <a:solidFill>
                  <a:srgbClr val="003C71"/>
                </a:solidFill>
              </a:rPr>
              <a:t>Writing an observation</a:t>
            </a:r>
          </a:p>
        </p:txBody>
      </p:sp>
      <p:sp>
        <p:nvSpPr>
          <p:cNvPr id="3" name="Content Placeholder 2">
            <a:extLst>
              <a:ext uri="{FF2B5EF4-FFF2-40B4-BE49-F238E27FC236}">
                <a16:creationId xmlns:a16="http://schemas.microsoft.com/office/drawing/2014/main" id="{0F0590D2-B86F-4D94-BEF6-DE86DBA8C02B}"/>
              </a:ext>
            </a:extLst>
          </p:cNvPr>
          <p:cNvSpPr>
            <a:spLocks noGrp="1"/>
          </p:cNvSpPr>
          <p:nvPr>
            <p:ph idx="1"/>
          </p:nvPr>
        </p:nvSpPr>
        <p:spPr>
          <a:xfrm>
            <a:off x="863588" y="1296388"/>
            <a:ext cx="7416824" cy="3238112"/>
          </a:xfrm>
        </p:spPr>
        <p:txBody>
          <a:bodyPr>
            <a:normAutofit/>
          </a:bodyPr>
          <a:lstStyle/>
          <a:p>
            <a:pPr algn="l" rtl="0" fontAlgn="base">
              <a:buFont typeface="+mj-lt"/>
              <a:buAutoNum type="arabicPeriod"/>
            </a:pPr>
            <a:r>
              <a:rPr lang="en-GB" sz="1800" b="0" i="0">
                <a:solidFill>
                  <a:srgbClr val="000000"/>
                </a:solidFill>
                <a:effectLst/>
                <a:latin typeface="Calibri" panose="020F0502020204030204" pitchFamily="34" charset="0"/>
              </a:rPr>
              <a:t> When a * is assigned, a detailed comment is required.</a:t>
            </a:r>
          </a:p>
          <a:p>
            <a:pPr lvl="1" algn="l" rtl="0" fontAlgn="base">
              <a:buFont typeface="+mj-lt"/>
              <a:buNone/>
            </a:pPr>
            <a:r>
              <a:rPr lang="en-GB" sz="1800" b="0" i="0">
                <a:solidFill>
                  <a:srgbClr val="000000"/>
                </a:solidFill>
                <a:effectLst/>
                <a:latin typeface="Calibri" panose="020F0502020204030204" pitchFamily="34" charset="0"/>
              </a:rPr>
              <a:t>a.  Structure of comments: </a:t>
            </a:r>
          </a:p>
          <a:p>
            <a:pPr marL="1314450" lvl="2" indent="-400050" algn="l" rtl="0" fontAlgn="base">
              <a:buFont typeface="+mj-lt"/>
              <a:buAutoNum type="romanLcPeriod"/>
            </a:pPr>
            <a:r>
              <a:rPr lang="en-GB" sz="1800" b="0" i="0">
                <a:solidFill>
                  <a:srgbClr val="000000"/>
                </a:solidFill>
                <a:effectLst/>
                <a:latin typeface="Calibri" panose="020F0502020204030204" pitchFamily="34" charset="0"/>
              </a:rPr>
              <a:t>Reference the appropriate criterion language. </a:t>
            </a:r>
          </a:p>
          <a:p>
            <a:pPr marL="1314450" lvl="2" indent="-400050" algn="l" rtl="0" fontAlgn="base">
              <a:buFont typeface="+mj-lt"/>
              <a:buAutoNum type="romanLcPeriod"/>
            </a:pPr>
            <a:r>
              <a:rPr lang="en-GB" sz="1800" b="0" i="0">
                <a:solidFill>
                  <a:srgbClr val="000000"/>
                </a:solidFill>
                <a:effectLst/>
                <a:latin typeface="Calibri" panose="020F0502020204030204" pitchFamily="34" charset="0"/>
              </a:rPr>
              <a:t>State the evidence observed. </a:t>
            </a:r>
          </a:p>
          <a:p>
            <a:pPr marL="1314450" lvl="2" indent="-400050" algn="l" rtl="0" fontAlgn="base">
              <a:buFont typeface="+mj-lt"/>
              <a:buAutoNum type="romanLcPeriod" startAt="2"/>
            </a:pPr>
            <a:r>
              <a:rPr lang="en-GB" sz="1800" b="0" i="0">
                <a:solidFill>
                  <a:srgbClr val="000000"/>
                </a:solidFill>
                <a:effectLst/>
                <a:latin typeface="Calibri" panose="020F0502020204030204" pitchFamily="34" charset="0"/>
              </a:rPr>
              <a:t>State the way in which the evidence indicates a negative impact on the program. </a:t>
            </a:r>
          </a:p>
          <a:p>
            <a:pPr lvl="1" algn="l" rtl="0" fontAlgn="base">
              <a:buFont typeface="+mj-lt"/>
              <a:buNone/>
            </a:pPr>
            <a:r>
              <a:rPr lang="en-GB" sz="1800" b="0" i="0">
                <a:solidFill>
                  <a:srgbClr val="000000"/>
                </a:solidFill>
                <a:effectLst/>
                <a:latin typeface="Calibri" panose="020F0502020204030204" pitchFamily="34" charset="0"/>
              </a:rPr>
              <a:t>b.  Comments should be precise and concise. </a:t>
            </a:r>
          </a:p>
          <a:p>
            <a:pPr algn="l" rtl="0" fontAlgn="base">
              <a:buFont typeface="+mj-lt"/>
              <a:buAutoNum type="arabicPeriod" startAt="2"/>
            </a:pPr>
            <a:r>
              <a:rPr lang="en-GB" sz="1800" b="0" i="0">
                <a:solidFill>
                  <a:srgbClr val="000000"/>
                </a:solidFill>
                <a:effectLst/>
                <a:latin typeface="Calibri" panose="020F0502020204030204" pitchFamily="34" charset="0"/>
              </a:rPr>
              <a:t> When a </a:t>
            </a:r>
            <a:r>
              <a:rPr lang="en-GB" sz="1800" b="1" i="0">
                <a:solidFill>
                  <a:srgbClr val="000000"/>
                </a:solidFill>
                <a:effectLst/>
                <a:latin typeface="Segoe UI Symbol" panose="020B0502040204020203" pitchFamily="34" charset="0"/>
              </a:rPr>
              <a:t>✓</a:t>
            </a:r>
            <a:r>
              <a:rPr lang="en-GB" sz="1800" b="1" i="0">
                <a:solidFill>
                  <a:srgbClr val="000000"/>
                </a:solidFill>
                <a:effectLst/>
                <a:latin typeface="Calibri" panose="020F0502020204030204" pitchFamily="34" charset="0"/>
              </a:rPr>
              <a:t> </a:t>
            </a:r>
            <a:r>
              <a:rPr lang="en-GB" sz="1800" b="0" i="0">
                <a:solidFill>
                  <a:srgbClr val="000000"/>
                </a:solidFill>
                <a:effectLst/>
                <a:latin typeface="Calibri" panose="020F0502020204030204" pitchFamily="34" charset="0"/>
              </a:rPr>
              <a:t>is assigned, do not comment. </a:t>
            </a:r>
          </a:p>
        </p:txBody>
      </p:sp>
      <p:sp>
        <p:nvSpPr>
          <p:cNvPr id="4" name="Slide Number Placeholder 3">
            <a:extLst>
              <a:ext uri="{FF2B5EF4-FFF2-40B4-BE49-F238E27FC236}">
                <a16:creationId xmlns:a16="http://schemas.microsoft.com/office/drawing/2014/main" id="{D5FF2ACA-48A8-4F20-A55E-8A8172C8416C}"/>
              </a:ext>
            </a:extLst>
          </p:cNvPr>
          <p:cNvSpPr>
            <a:spLocks noGrp="1"/>
          </p:cNvSpPr>
          <p:nvPr>
            <p:ph type="sldNum" sz="quarter" idx="4"/>
          </p:nvPr>
        </p:nvSpPr>
        <p:spPr/>
        <p:txBody>
          <a:bodyPr/>
          <a:lstStyle/>
          <a:p>
            <a:fld id="{FAD2762F-E3D5-4C90-A60C-D58DFA2E93A6}" type="slidenum">
              <a:rPr lang="en-CA" smtClean="0"/>
              <a:t>35</a:t>
            </a:fld>
            <a:endParaRPr lang="en-CA"/>
          </a:p>
        </p:txBody>
      </p:sp>
    </p:spTree>
    <p:extLst>
      <p:ext uri="{BB962C8B-B14F-4D97-AF65-F5344CB8AC3E}">
        <p14:creationId xmlns:p14="http://schemas.microsoft.com/office/powerpoint/2010/main" val="4006288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2DD50-3394-4BED-983A-9EFCE729ED46}"/>
              </a:ext>
            </a:extLst>
          </p:cNvPr>
          <p:cNvSpPr>
            <a:spLocks noGrp="1"/>
          </p:cNvSpPr>
          <p:nvPr>
            <p:ph type="title"/>
          </p:nvPr>
        </p:nvSpPr>
        <p:spPr/>
        <p:txBody>
          <a:bodyPr/>
          <a:lstStyle/>
          <a:p>
            <a:r>
              <a:rPr lang="en-CA"/>
              <a:t>Tips</a:t>
            </a:r>
          </a:p>
        </p:txBody>
      </p:sp>
      <p:sp>
        <p:nvSpPr>
          <p:cNvPr id="3" name="Content Placeholder 2">
            <a:extLst>
              <a:ext uri="{FF2B5EF4-FFF2-40B4-BE49-F238E27FC236}">
                <a16:creationId xmlns:a16="http://schemas.microsoft.com/office/drawing/2014/main" id="{76BA500D-B3D3-478F-B149-5E1280F2BF1A}"/>
              </a:ext>
            </a:extLst>
          </p:cNvPr>
          <p:cNvSpPr>
            <a:spLocks noGrp="1"/>
          </p:cNvSpPr>
          <p:nvPr>
            <p:ph idx="1"/>
          </p:nvPr>
        </p:nvSpPr>
        <p:spPr/>
        <p:txBody>
          <a:bodyPr>
            <a:normAutofit fontScale="92500" lnSpcReduction="10000"/>
          </a:bodyPr>
          <a:lstStyle/>
          <a:p>
            <a:r>
              <a:rPr lang="en-CA"/>
              <a:t>Quantitative criteria are binary observations. Either the criteria have been met or not.</a:t>
            </a:r>
          </a:p>
          <a:p>
            <a:r>
              <a:rPr lang="en-CA"/>
              <a:t>Avoid the terms “concern”, “weakness”, “deficiency” in your written comments</a:t>
            </a:r>
          </a:p>
          <a:p>
            <a:pPr lvl="1"/>
            <a:r>
              <a:rPr lang="en-CA"/>
              <a:t>These terms are reserved for CEAB accreditation decisions</a:t>
            </a:r>
          </a:p>
          <a:p>
            <a:r>
              <a:rPr lang="en-US"/>
              <a:t>The CEAB will discuss your findings at a decision meeting where a decision will be made as to whether the program’s compliance to criteria is acceptable, a concern, a weakness, or a deficiency.</a:t>
            </a:r>
          </a:p>
          <a:p>
            <a:pPr lvl="1"/>
            <a:endParaRPr lang="en-CA"/>
          </a:p>
        </p:txBody>
      </p:sp>
      <p:sp>
        <p:nvSpPr>
          <p:cNvPr id="6" name="Slide Number Placeholder 5">
            <a:extLst>
              <a:ext uri="{FF2B5EF4-FFF2-40B4-BE49-F238E27FC236}">
                <a16:creationId xmlns:a16="http://schemas.microsoft.com/office/drawing/2014/main" id="{F828195D-C07D-464E-81B9-B14D902ED7D7}"/>
              </a:ext>
            </a:extLst>
          </p:cNvPr>
          <p:cNvSpPr>
            <a:spLocks noGrp="1"/>
          </p:cNvSpPr>
          <p:nvPr>
            <p:ph type="sldNum" sz="quarter" idx="4"/>
          </p:nvPr>
        </p:nvSpPr>
        <p:spPr/>
        <p:txBody>
          <a:bodyPr/>
          <a:lstStyle/>
          <a:p>
            <a:fld id="{7B7BD73A-8D27-44EA-8485-8FE8D66B36D0}" type="slidenum">
              <a:rPr lang="en-CA" smtClean="0"/>
              <a:pPr/>
              <a:t>36</a:t>
            </a:fld>
            <a:endParaRPr lang="en-CA"/>
          </a:p>
        </p:txBody>
      </p:sp>
    </p:spTree>
    <p:extLst>
      <p:ext uri="{BB962C8B-B14F-4D97-AF65-F5344CB8AC3E}">
        <p14:creationId xmlns:p14="http://schemas.microsoft.com/office/powerpoint/2010/main" val="741675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nvPr>
        </p:nvSpPr>
        <p:spPr>
          <a:xfrm>
            <a:off x="722313" y="2021582"/>
            <a:ext cx="7772400" cy="838200"/>
          </a:xfrm>
        </p:spPr>
        <p:txBody>
          <a:bodyPr/>
          <a:lstStyle/>
          <a:p>
            <a:r>
              <a:rPr lang="en-CA"/>
              <a:t>The criteria</a:t>
            </a:r>
          </a:p>
        </p:txBody>
      </p:sp>
      <p:sp>
        <p:nvSpPr>
          <p:cNvPr id="5" name="Slide Number Placeholder 4">
            <a:extLst>
              <a:ext uri="{FF2B5EF4-FFF2-40B4-BE49-F238E27FC236}">
                <a16:creationId xmlns:a16="http://schemas.microsoft.com/office/drawing/2014/main" id="{FE3CE684-5A54-4729-916D-F6B923A176DB}"/>
              </a:ext>
            </a:extLst>
          </p:cNvPr>
          <p:cNvSpPr>
            <a:spLocks noGrp="1"/>
          </p:cNvSpPr>
          <p:nvPr>
            <p:ph type="sldNum" sz="quarter" idx="4"/>
          </p:nvPr>
        </p:nvSpPr>
        <p:spPr/>
        <p:txBody>
          <a:bodyPr/>
          <a:lstStyle/>
          <a:p>
            <a:r>
              <a:rPr lang="en-CA">
                <a:cs typeface="Calibri"/>
              </a:rPr>
              <a:t>40</a:t>
            </a:r>
            <a:endParaRPr lang="en-US"/>
          </a:p>
        </p:txBody>
      </p:sp>
    </p:spTree>
    <p:extLst>
      <p:ext uri="{BB962C8B-B14F-4D97-AF65-F5344CB8AC3E}">
        <p14:creationId xmlns:p14="http://schemas.microsoft.com/office/powerpoint/2010/main" val="3213369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39A804-6FC2-41AD-9F9C-A93A7CEDBCB8}"/>
              </a:ext>
            </a:extLst>
          </p:cNvPr>
          <p:cNvSpPr>
            <a:spLocks noGrp="1"/>
          </p:cNvSpPr>
          <p:nvPr>
            <p:ph type="title"/>
          </p:nvPr>
        </p:nvSpPr>
        <p:spPr>
          <a:xfrm>
            <a:off x="457200" y="51470"/>
            <a:ext cx="8229600" cy="857250"/>
          </a:xfrm>
        </p:spPr>
        <p:txBody>
          <a:bodyPr/>
          <a:lstStyle/>
          <a:p>
            <a:r>
              <a:rPr lang="en-US" altLang="fr-FR">
                <a:solidFill>
                  <a:srgbClr val="003C71"/>
                </a:solidFill>
              </a:rPr>
              <a:t>Accreditation criteria and procedures</a:t>
            </a:r>
            <a:endParaRPr lang="en-CA" altLang="fr-FR">
              <a:solidFill>
                <a:srgbClr val="003C71"/>
              </a:solidFill>
            </a:endParaRPr>
          </a:p>
        </p:txBody>
      </p:sp>
      <p:sp>
        <p:nvSpPr>
          <p:cNvPr id="6" name="Content Placeholder 3">
            <a:extLst>
              <a:ext uri="{FF2B5EF4-FFF2-40B4-BE49-F238E27FC236}">
                <a16:creationId xmlns:a16="http://schemas.microsoft.com/office/drawing/2014/main" id="{25227B8C-4873-4705-A4C0-C90232360DC7}"/>
              </a:ext>
            </a:extLst>
          </p:cNvPr>
          <p:cNvSpPr>
            <a:spLocks noGrp="1"/>
          </p:cNvSpPr>
          <p:nvPr>
            <p:ph idx="1"/>
          </p:nvPr>
        </p:nvSpPr>
        <p:spPr>
          <a:xfrm>
            <a:off x="859160" y="1062990"/>
            <a:ext cx="3712840" cy="3352799"/>
          </a:xfrm>
        </p:spPr>
        <p:txBody>
          <a:bodyPr>
            <a:normAutofit fontScale="77500" lnSpcReduction="20000"/>
          </a:bodyPr>
          <a:lstStyle/>
          <a:p>
            <a:pPr marL="0" indent="0">
              <a:buNone/>
            </a:pPr>
            <a:r>
              <a:rPr lang="en-GB" altLang="fr-FR"/>
              <a:t>The processes of accreditation place emphasis on the quality of the:</a:t>
            </a:r>
          </a:p>
          <a:p>
            <a:pPr lvl="1"/>
            <a:r>
              <a:rPr lang="en-GB" altLang="fr-FR"/>
              <a:t>Students</a:t>
            </a:r>
          </a:p>
          <a:p>
            <a:pPr lvl="1"/>
            <a:r>
              <a:rPr lang="en-GB" altLang="fr-FR"/>
              <a:t>Curriculum</a:t>
            </a:r>
          </a:p>
          <a:p>
            <a:pPr lvl="1"/>
            <a:r>
              <a:rPr lang="en-GB" altLang="fr-FR"/>
              <a:t>Academic staff/support staff </a:t>
            </a:r>
          </a:p>
          <a:p>
            <a:pPr lvl="1"/>
            <a:r>
              <a:rPr lang="en-GB" altLang="fr-FR"/>
              <a:t>Facilities and resources</a:t>
            </a:r>
          </a:p>
          <a:p>
            <a:endParaRPr lang="en-GB" altLang="fr-FR"/>
          </a:p>
          <a:p>
            <a:pPr marL="0" indent="0">
              <a:buNone/>
            </a:pPr>
            <a:r>
              <a:rPr lang="en-GB" altLang="fr-FR" i="1"/>
              <a:t>Reminder: The onus is on the HEI to demonstrate compliance with the criteria.</a:t>
            </a:r>
          </a:p>
          <a:p>
            <a:endParaRPr lang="en-CA" altLang="fr-FR"/>
          </a:p>
        </p:txBody>
      </p:sp>
      <p:sp>
        <p:nvSpPr>
          <p:cNvPr id="4" name="Slide Number Placeholder 3">
            <a:extLst>
              <a:ext uri="{FF2B5EF4-FFF2-40B4-BE49-F238E27FC236}">
                <a16:creationId xmlns:a16="http://schemas.microsoft.com/office/drawing/2014/main" id="{B5193D9D-914D-4498-B51D-C79BFF1AEEF5}"/>
              </a:ext>
            </a:extLst>
          </p:cNvPr>
          <p:cNvSpPr>
            <a:spLocks noGrp="1"/>
          </p:cNvSpPr>
          <p:nvPr>
            <p:ph type="sldNum" sz="quarter" idx="4"/>
          </p:nvPr>
        </p:nvSpPr>
        <p:spPr/>
        <p:txBody>
          <a:bodyPr/>
          <a:lstStyle/>
          <a:p>
            <a:fld id="{2112AB53-F5F5-47E9-833D-1964D11BCC83}" type="slidenum">
              <a:rPr lang="en-CA" smtClean="0"/>
              <a:t>38</a:t>
            </a:fld>
            <a:endParaRPr lang="en-CA"/>
          </a:p>
        </p:txBody>
      </p:sp>
      <p:pic>
        <p:nvPicPr>
          <p:cNvPr id="7" name="Picture 6">
            <a:extLst>
              <a:ext uri="{FF2B5EF4-FFF2-40B4-BE49-F238E27FC236}">
                <a16:creationId xmlns:a16="http://schemas.microsoft.com/office/drawing/2014/main" id="{A2AE69A2-D094-51E7-8092-462285653138}"/>
              </a:ext>
            </a:extLst>
          </p:cNvPr>
          <p:cNvPicPr>
            <a:picLocks noChangeAspect="1"/>
          </p:cNvPicPr>
          <p:nvPr/>
        </p:nvPicPr>
        <p:blipFill>
          <a:blip r:embed="rId3"/>
          <a:stretch>
            <a:fillRect/>
          </a:stretch>
        </p:blipFill>
        <p:spPr>
          <a:xfrm>
            <a:off x="5207431" y="808731"/>
            <a:ext cx="2910035" cy="3692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2635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BC387-C13B-483D-883D-D359716DFD3A}"/>
              </a:ext>
            </a:extLst>
          </p:cNvPr>
          <p:cNvSpPr>
            <a:spLocks noGrp="1"/>
          </p:cNvSpPr>
          <p:nvPr>
            <p:ph type="title"/>
          </p:nvPr>
        </p:nvSpPr>
        <p:spPr>
          <a:xfrm>
            <a:off x="457200" y="51470"/>
            <a:ext cx="8229600" cy="857250"/>
          </a:xfrm>
        </p:spPr>
        <p:txBody>
          <a:bodyPr>
            <a:normAutofit/>
          </a:bodyPr>
          <a:lstStyle/>
          <a:p>
            <a:r>
              <a:rPr lang="en-CA">
                <a:solidFill>
                  <a:srgbClr val="003C71"/>
                </a:solidFill>
              </a:rPr>
              <a:t>About criteria and interpretive statements</a:t>
            </a:r>
          </a:p>
        </p:txBody>
      </p:sp>
      <p:sp>
        <p:nvSpPr>
          <p:cNvPr id="3" name="Content Placeholder 2">
            <a:extLst>
              <a:ext uri="{FF2B5EF4-FFF2-40B4-BE49-F238E27FC236}">
                <a16:creationId xmlns:a16="http://schemas.microsoft.com/office/drawing/2014/main" id="{370EC5BD-A3D6-4E06-B89C-92D2C713E105}"/>
              </a:ext>
            </a:extLst>
          </p:cNvPr>
          <p:cNvSpPr>
            <a:spLocks noGrp="1"/>
          </p:cNvSpPr>
          <p:nvPr>
            <p:ph idx="1"/>
          </p:nvPr>
        </p:nvSpPr>
        <p:spPr>
          <a:xfrm>
            <a:off x="971600" y="1200150"/>
            <a:ext cx="7128792" cy="3243808"/>
          </a:xfrm>
        </p:spPr>
        <p:txBody>
          <a:bodyPr>
            <a:normAutofit lnSpcReduction="10000"/>
          </a:bodyPr>
          <a:lstStyle/>
          <a:p>
            <a:pPr marL="0" indent="0">
              <a:buNone/>
            </a:pPr>
            <a:r>
              <a:rPr lang="en-CA" sz="2800"/>
              <a:t>Criteria</a:t>
            </a:r>
          </a:p>
          <a:p>
            <a:pPr marL="400050" lvl="1" indent="0">
              <a:buNone/>
            </a:pPr>
            <a:r>
              <a:rPr lang="en-CA" sz="2000" i="1"/>
              <a:t>Describe the measures used by the Accreditation Board to evaluate Canadian engineering programs for the purpose of accreditation.</a:t>
            </a:r>
          </a:p>
          <a:p>
            <a:pPr marL="400050" lvl="1" indent="0">
              <a:buNone/>
            </a:pPr>
            <a:endParaRPr lang="en-CA" sz="2000" i="1"/>
          </a:p>
          <a:p>
            <a:pPr marL="0" indent="0">
              <a:buNone/>
            </a:pPr>
            <a:r>
              <a:rPr lang="en-CA" sz="2800"/>
              <a:t>Interpretive Statements</a:t>
            </a:r>
          </a:p>
          <a:p>
            <a:pPr marL="400050" lvl="1" indent="0">
              <a:buNone/>
            </a:pPr>
            <a:r>
              <a:rPr lang="en-CA" sz="2000" i="1"/>
              <a:t>Additional guidance on the interpretation and application of specific criteria.</a:t>
            </a:r>
          </a:p>
        </p:txBody>
      </p:sp>
      <p:sp>
        <p:nvSpPr>
          <p:cNvPr id="6" name="Slide Number Placeholder 5">
            <a:extLst>
              <a:ext uri="{FF2B5EF4-FFF2-40B4-BE49-F238E27FC236}">
                <a16:creationId xmlns:a16="http://schemas.microsoft.com/office/drawing/2014/main" id="{8432A042-16DD-429A-9A6C-E01A17F57694}"/>
              </a:ext>
            </a:extLst>
          </p:cNvPr>
          <p:cNvSpPr>
            <a:spLocks noGrp="1"/>
          </p:cNvSpPr>
          <p:nvPr>
            <p:ph type="sldNum" sz="quarter" idx="4"/>
          </p:nvPr>
        </p:nvSpPr>
        <p:spPr/>
        <p:txBody>
          <a:bodyPr/>
          <a:lstStyle/>
          <a:p>
            <a:fld id="{BE0E21FA-6B8A-426D-90ED-CEE996387F99}" type="slidenum">
              <a:rPr lang="en-CA" smtClean="0"/>
              <a:t>39</a:t>
            </a:fld>
            <a:endParaRPr lang="en-CA"/>
          </a:p>
        </p:txBody>
      </p:sp>
    </p:spTree>
    <p:extLst>
      <p:ext uri="{BB962C8B-B14F-4D97-AF65-F5344CB8AC3E}">
        <p14:creationId xmlns:p14="http://schemas.microsoft.com/office/powerpoint/2010/main" val="2938336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DFF3C3-E48A-44A1-A714-33F24ECE55C9}"/>
              </a:ext>
            </a:extLst>
          </p:cNvPr>
          <p:cNvSpPr txBox="1">
            <a:spLocks/>
          </p:cNvSpPr>
          <p:nvPr/>
        </p:nvSpPr>
        <p:spPr>
          <a:xfrm>
            <a:off x="457200" y="51470"/>
            <a:ext cx="8229600" cy="857250"/>
          </a:xfrm>
          <a:prstGeom prst="rect">
            <a:avLst/>
          </a:prstGeom>
        </p:spPr>
        <p:txBody>
          <a:bodyPr>
            <a:normAutofit fontScale="97500"/>
          </a:bodyPr>
          <a:lstStyle>
            <a:lvl1pPr algn="ctr" defTabSz="914400" rtl="0" eaLnBrk="1" latinLnBrk="0" hangingPunct="1">
              <a:spcBef>
                <a:spcPct val="0"/>
              </a:spcBef>
              <a:buNone/>
              <a:defRPr sz="3000" b="1" kern="1200">
                <a:solidFill>
                  <a:srgbClr val="003C71"/>
                </a:solidFill>
                <a:latin typeface="+mj-lt"/>
                <a:ea typeface="+mj-ea"/>
                <a:cs typeface="+mj-cs"/>
              </a:defRPr>
            </a:lvl1pPr>
          </a:lstStyle>
          <a:p>
            <a:r>
              <a:rPr lang="en-US"/>
              <a:t>Input and outcomes criteria: Why both?</a:t>
            </a:r>
          </a:p>
        </p:txBody>
      </p:sp>
      <p:grpSp>
        <p:nvGrpSpPr>
          <p:cNvPr id="20" name="Group 19">
            <a:extLst>
              <a:ext uri="{FF2B5EF4-FFF2-40B4-BE49-F238E27FC236}">
                <a16:creationId xmlns:a16="http://schemas.microsoft.com/office/drawing/2014/main" id="{BA7783A7-88E1-497C-84A4-0FA30A8B38D4}"/>
              </a:ext>
            </a:extLst>
          </p:cNvPr>
          <p:cNvGrpSpPr/>
          <p:nvPr/>
        </p:nvGrpSpPr>
        <p:grpSpPr>
          <a:xfrm>
            <a:off x="1064794" y="1787665"/>
            <a:ext cx="1519258" cy="1583018"/>
            <a:chOff x="1331640" y="1708812"/>
            <a:chExt cx="1828800" cy="1905551"/>
          </a:xfrm>
        </p:grpSpPr>
        <p:pic>
          <p:nvPicPr>
            <p:cNvPr id="8" name="Graphic 7" descr="Checklist">
              <a:extLst>
                <a:ext uri="{FF2B5EF4-FFF2-40B4-BE49-F238E27FC236}">
                  <a16:creationId xmlns:a16="http://schemas.microsoft.com/office/drawing/2014/main" id="{19E9C7E6-FD7A-4947-AA46-A3BA85E3E6C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46040" y="2216128"/>
              <a:ext cx="914400" cy="914400"/>
            </a:xfrm>
            <a:prstGeom prst="rect">
              <a:avLst/>
            </a:prstGeom>
          </p:spPr>
        </p:pic>
        <p:pic>
          <p:nvPicPr>
            <p:cNvPr id="10" name="Graphic 9" descr="Bar chart">
              <a:extLst>
                <a:ext uri="{FF2B5EF4-FFF2-40B4-BE49-F238E27FC236}">
                  <a16:creationId xmlns:a16="http://schemas.microsoft.com/office/drawing/2014/main" id="{4FB0AAAD-60D5-4F9D-84BE-EC8B6F98909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1640" y="2699963"/>
              <a:ext cx="914400" cy="914400"/>
            </a:xfrm>
            <a:prstGeom prst="rect">
              <a:avLst/>
            </a:prstGeom>
          </p:spPr>
        </p:pic>
        <p:pic>
          <p:nvPicPr>
            <p:cNvPr id="12" name="Graphic 11" descr="Upward trend">
              <a:extLst>
                <a:ext uri="{FF2B5EF4-FFF2-40B4-BE49-F238E27FC236}">
                  <a16:creationId xmlns:a16="http://schemas.microsoft.com/office/drawing/2014/main" id="{138BCDA5-50EE-4F3B-B994-55B298B9CE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31640" y="1708812"/>
              <a:ext cx="914400" cy="914400"/>
            </a:xfrm>
            <a:prstGeom prst="rect">
              <a:avLst/>
            </a:prstGeom>
          </p:spPr>
        </p:pic>
      </p:grpSp>
      <p:grpSp>
        <p:nvGrpSpPr>
          <p:cNvPr id="19" name="Group 18">
            <a:extLst>
              <a:ext uri="{FF2B5EF4-FFF2-40B4-BE49-F238E27FC236}">
                <a16:creationId xmlns:a16="http://schemas.microsoft.com/office/drawing/2014/main" id="{87D4D578-09B7-49A9-A8A7-A96ED221E514}"/>
              </a:ext>
            </a:extLst>
          </p:cNvPr>
          <p:cNvGrpSpPr/>
          <p:nvPr/>
        </p:nvGrpSpPr>
        <p:grpSpPr>
          <a:xfrm>
            <a:off x="6570285" y="1775289"/>
            <a:ext cx="1530107" cy="1175560"/>
            <a:chOff x="6300191" y="1708811"/>
            <a:chExt cx="1850505" cy="1421717"/>
          </a:xfrm>
        </p:grpSpPr>
        <p:pic>
          <p:nvPicPr>
            <p:cNvPr id="16" name="Graphic 15" descr="Handshake">
              <a:extLst>
                <a:ext uri="{FF2B5EF4-FFF2-40B4-BE49-F238E27FC236}">
                  <a16:creationId xmlns:a16="http://schemas.microsoft.com/office/drawing/2014/main" id="{1703B4FE-CAA7-4BD6-B872-7B13E4AD93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36296" y="2216128"/>
              <a:ext cx="914400" cy="914400"/>
            </a:xfrm>
            <a:prstGeom prst="rect">
              <a:avLst/>
            </a:prstGeom>
          </p:spPr>
        </p:pic>
        <p:pic>
          <p:nvPicPr>
            <p:cNvPr id="18" name="Graphic 17" descr="Employee Badge">
              <a:extLst>
                <a:ext uri="{FF2B5EF4-FFF2-40B4-BE49-F238E27FC236}">
                  <a16:creationId xmlns:a16="http://schemas.microsoft.com/office/drawing/2014/main" id="{A5E15DA3-3430-4A02-BFCF-2EE5B933D3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00191" y="1708811"/>
              <a:ext cx="938311" cy="938311"/>
            </a:xfrm>
            <a:prstGeom prst="rect">
              <a:avLst/>
            </a:prstGeom>
          </p:spPr>
        </p:pic>
      </p:grpSp>
      <p:pic>
        <p:nvPicPr>
          <p:cNvPr id="24" name="Picture 23">
            <a:extLst>
              <a:ext uri="{FF2B5EF4-FFF2-40B4-BE49-F238E27FC236}">
                <a16:creationId xmlns:a16="http://schemas.microsoft.com/office/drawing/2014/main" id="{6F5F0ADD-A49A-4AD3-9935-4BC0A7F774F0}"/>
              </a:ext>
            </a:extLst>
          </p:cNvPr>
          <p:cNvPicPr>
            <a:picLocks noChangeAspect="1"/>
          </p:cNvPicPr>
          <p:nvPr/>
        </p:nvPicPr>
        <p:blipFill>
          <a:blip r:embed="rId8"/>
          <a:stretch>
            <a:fillRect/>
          </a:stretch>
        </p:blipFill>
        <p:spPr>
          <a:xfrm>
            <a:off x="4017090" y="1896034"/>
            <a:ext cx="1109820" cy="924850"/>
          </a:xfrm>
          <a:prstGeom prst="rect">
            <a:avLst/>
          </a:prstGeom>
        </p:spPr>
      </p:pic>
      <p:sp>
        <p:nvSpPr>
          <p:cNvPr id="25" name="TextBox 24">
            <a:extLst>
              <a:ext uri="{FF2B5EF4-FFF2-40B4-BE49-F238E27FC236}">
                <a16:creationId xmlns:a16="http://schemas.microsoft.com/office/drawing/2014/main" id="{A032B9FF-40F9-4107-B2BF-65E1862A32C0}"/>
              </a:ext>
            </a:extLst>
          </p:cNvPr>
          <p:cNvSpPr txBox="1"/>
          <p:nvPr/>
        </p:nvSpPr>
        <p:spPr>
          <a:xfrm>
            <a:off x="2973460" y="2895400"/>
            <a:ext cx="3215367" cy="369332"/>
          </a:xfrm>
          <a:prstGeom prst="rect">
            <a:avLst/>
          </a:prstGeom>
          <a:noFill/>
        </p:spPr>
        <p:txBody>
          <a:bodyPr wrap="none" rtlCol="0">
            <a:spAutoFit/>
          </a:bodyPr>
          <a:lstStyle/>
          <a:p>
            <a:r>
              <a:rPr lang="en-CA"/>
              <a:t>ACCREDITATION DECISION</a:t>
            </a:r>
          </a:p>
        </p:txBody>
      </p:sp>
      <p:sp>
        <p:nvSpPr>
          <p:cNvPr id="27" name="Arrow: Curved Up 26">
            <a:extLst>
              <a:ext uri="{FF2B5EF4-FFF2-40B4-BE49-F238E27FC236}">
                <a16:creationId xmlns:a16="http://schemas.microsoft.com/office/drawing/2014/main" id="{9C309291-F542-4FA1-8DC2-299DC405BF88}"/>
              </a:ext>
            </a:extLst>
          </p:cNvPr>
          <p:cNvSpPr/>
          <p:nvPr/>
        </p:nvSpPr>
        <p:spPr>
          <a:xfrm>
            <a:off x="1824423" y="3338197"/>
            <a:ext cx="1804813" cy="731520"/>
          </a:xfrm>
          <a:prstGeom prst="curvedUpArrow">
            <a:avLst/>
          </a:prstGeom>
          <a:solidFill>
            <a:srgbClr val="003C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8" name="Arrow: Curved Up 27">
            <a:extLst>
              <a:ext uri="{FF2B5EF4-FFF2-40B4-BE49-F238E27FC236}">
                <a16:creationId xmlns:a16="http://schemas.microsoft.com/office/drawing/2014/main" id="{42196076-C3C6-455D-A74B-5847EE81BDAA}"/>
              </a:ext>
            </a:extLst>
          </p:cNvPr>
          <p:cNvSpPr/>
          <p:nvPr/>
        </p:nvSpPr>
        <p:spPr>
          <a:xfrm flipH="1">
            <a:off x="5373548" y="3338197"/>
            <a:ext cx="1862747" cy="731520"/>
          </a:xfrm>
          <a:prstGeom prst="curvedUpArrow">
            <a:avLst/>
          </a:prstGeom>
          <a:solidFill>
            <a:srgbClr val="003C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9" name="TextBox 28">
            <a:extLst>
              <a:ext uri="{FF2B5EF4-FFF2-40B4-BE49-F238E27FC236}">
                <a16:creationId xmlns:a16="http://schemas.microsoft.com/office/drawing/2014/main" id="{FF20D544-3CF7-43D8-8124-E34C632480E3}"/>
              </a:ext>
            </a:extLst>
          </p:cNvPr>
          <p:cNvSpPr txBox="1"/>
          <p:nvPr/>
        </p:nvSpPr>
        <p:spPr>
          <a:xfrm>
            <a:off x="2046752" y="1034275"/>
            <a:ext cx="1582484" cy="369332"/>
          </a:xfrm>
          <a:prstGeom prst="rect">
            <a:avLst/>
          </a:prstGeom>
          <a:noFill/>
        </p:spPr>
        <p:txBody>
          <a:bodyPr wrap="none" rtlCol="0">
            <a:spAutoFit/>
          </a:bodyPr>
          <a:lstStyle/>
          <a:p>
            <a:r>
              <a:rPr lang="en-CA" b="1"/>
              <a:t>Input criteria</a:t>
            </a:r>
          </a:p>
        </p:txBody>
      </p:sp>
      <p:sp>
        <p:nvSpPr>
          <p:cNvPr id="30" name="TextBox 29">
            <a:extLst>
              <a:ext uri="{FF2B5EF4-FFF2-40B4-BE49-F238E27FC236}">
                <a16:creationId xmlns:a16="http://schemas.microsoft.com/office/drawing/2014/main" id="{16D1AD9F-70A8-4538-B115-BC9B7EDEA6A3}"/>
              </a:ext>
            </a:extLst>
          </p:cNvPr>
          <p:cNvSpPr txBox="1"/>
          <p:nvPr/>
        </p:nvSpPr>
        <p:spPr>
          <a:xfrm>
            <a:off x="5373548" y="1034275"/>
            <a:ext cx="2146742" cy="369332"/>
          </a:xfrm>
          <a:prstGeom prst="rect">
            <a:avLst/>
          </a:prstGeom>
          <a:noFill/>
        </p:spPr>
        <p:txBody>
          <a:bodyPr wrap="none" rtlCol="0">
            <a:spAutoFit/>
          </a:bodyPr>
          <a:lstStyle/>
          <a:p>
            <a:r>
              <a:rPr lang="en-CA" b="1"/>
              <a:t>Outcomes criteria</a:t>
            </a:r>
          </a:p>
        </p:txBody>
      </p:sp>
      <p:pic>
        <p:nvPicPr>
          <p:cNvPr id="32" name="Graphic 31" descr="Add">
            <a:extLst>
              <a:ext uri="{FF2B5EF4-FFF2-40B4-BE49-F238E27FC236}">
                <a16:creationId xmlns:a16="http://schemas.microsoft.com/office/drawing/2014/main" id="{C0FDF0D5-E985-4189-8725-B7FB4E0167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02256" y="921107"/>
            <a:ext cx="552569" cy="552569"/>
          </a:xfrm>
          <a:prstGeom prst="rect">
            <a:avLst/>
          </a:prstGeom>
        </p:spPr>
      </p:pic>
      <p:sp>
        <p:nvSpPr>
          <p:cNvPr id="33" name="TextBox 32">
            <a:extLst>
              <a:ext uri="{FF2B5EF4-FFF2-40B4-BE49-F238E27FC236}">
                <a16:creationId xmlns:a16="http://schemas.microsoft.com/office/drawing/2014/main" id="{4FCBFEAE-41D8-42DF-8588-752FB78CFFD2}"/>
              </a:ext>
            </a:extLst>
          </p:cNvPr>
          <p:cNvSpPr txBox="1"/>
          <p:nvPr/>
        </p:nvSpPr>
        <p:spPr>
          <a:xfrm>
            <a:off x="-19055" y="1419622"/>
            <a:ext cx="1584176" cy="938719"/>
          </a:xfrm>
          <a:prstGeom prst="rect">
            <a:avLst/>
          </a:prstGeom>
          <a:noFill/>
        </p:spPr>
        <p:txBody>
          <a:bodyPr wrap="square" rtlCol="0">
            <a:spAutoFit/>
          </a:bodyPr>
          <a:lstStyle/>
          <a:p>
            <a:pPr marL="285750" indent="-285750">
              <a:buFont typeface="Wingdings" panose="05000000000000000000" pitchFamily="2" charset="2"/>
              <a:buChar char="Ø"/>
            </a:pPr>
            <a:r>
              <a:rPr lang="en-CA" sz="1100"/>
              <a:t>Prescribed exposure times to essential curriculum elements</a:t>
            </a:r>
          </a:p>
        </p:txBody>
      </p:sp>
      <p:sp>
        <p:nvSpPr>
          <p:cNvPr id="34" name="TextBox 33">
            <a:extLst>
              <a:ext uri="{FF2B5EF4-FFF2-40B4-BE49-F238E27FC236}">
                <a16:creationId xmlns:a16="http://schemas.microsoft.com/office/drawing/2014/main" id="{414F1AF6-FF1F-4777-ABE9-7285A25B4C6D}"/>
              </a:ext>
            </a:extLst>
          </p:cNvPr>
          <p:cNvSpPr txBox="1"/>
          <p:nvPr/>
        </p:nvSpPr>
        <p:spPr>
          <a:xfrm>
            <a:off x="-19055" y="3384648"/>
            <a:ext cx="1584176" cy="600164"/>
          </a:xfrm>
          <a:prstGeom prst="rect">
            <a:avLst/>
          </a:prstGeom>
          <a:noFill/>
        </p:spPr>
        <p:txBody>
          <a:bodyPr wrap="square" rtlCol="0">
            <a:spAutoFit/>
          </a:bodyPr>
          <a:lstStyle/>
          <a:p>
            <a:pPr marL="285750" indent="-285750">
              <a:buFont typeface="Wingdings" panose="05000000000000000000" pitchFamily="2" charset="2"/>
              <a:buChar char="Ø"/>
            </a:pPr>
            <a:r>
              <a:rPr lang="en-CA" sz="1100"/>
              <a:t>Enables easy calculation of the minimum path</a:t>
            </a:r>
          </a:p>
        </p:txBody>
      </p:sp>
      <p:sp>
        <p:nvSpPr>
          <p:cNvPr id="35" name="TextBox 34">
            <a:extLst>
              <a:ext uri="{FF2B5EF4-FFF2-40B4-BE49-F238E27FC236}">
                <a16:creationId xmlns:a16="http://schemas.microsoft.com/office/drawing/2014/main" id="{47155631-C1FB-4E78-A9D8-731A4FDA5791}"/>
              </a:ext>
            </a:extLst>
          </p:cNvPr>
          <p:cNvSpPr txBox="1"/>
          <p:nvPr/>
        </p:nvSpPr>
        <p:spPr>
          <a:xfrm>
            <a:off x="7410817" y="1419622"/>
            <a:ext cx="1584176" cy="430887"/>
          </a:xfrm>
          <a:prstGeom prst="rect">
            <a:avLst/>
          </a:prstGeom>
          <a:noFill/>
        </p:spPr>
        <p:txBody>
          <a:bodyPr wrap="square" rtlCol="0">
            <a:spAutoFit/>
          </a:bodyPr>
          <a:lstStyle/>
          <a:p>
            <a:pPr marL="285750" indent="-285750">
              <a:buFont typeface="Wingdings" panose="05000000000000000000" pitchFamily="2" charset="2"/>
              <a:buChar char="Ø"/>
            </a:pPr>
            <a:r>
              <a:rPr lang="en-CA" sz="1100"/>
              <a:t>Defines graduate attributes</a:t>
            </a:r>
          </a:p>
        </p:txBody>
      </p:sp>
      <p:sp>
        <p:nvSpPr>
          <p:cNvPr id="36" name="TextBox 35">
            <a:extLst>
              <a:ext uri="{FF2B5EF4-FFF2-40B4-BE49-F238E27FC236}">
                <a16:creationId xmlns:a16="http://schemas.microsoft.com/office/drawing/2014/main" id="{56307340-A9F4-42C0-A454-E48D717B51E0}"/>
              </a:ext>
            </a:extLst>
          </p:cNvPr>
          <p:cNvSpPr txBox="1"/>
          <p:nvPr/>
        </p:nvSpPr>
        <p:spPr>
          <a:xfrm>
            <a:off x="7410817" y="3384648"/>
            <a:ext cx="1584176" cy="1107996"/>
          </a:xfrm>
          <a:prstGeom prst="rect">
            <a:avLst/>
          </a:prstGeom>
          <a:noFill/>
        </p:spPr>
        <p:txBody>
          <a:bodyPr wrap="square" rtlCol="0">
            <a:spAutoFit/>
          </a:bodyPr>
          <a:lstStyle/>
          <a:p>
            <a:pPr marL="285750" indent="-285750">
              <a:buFont typeface="Wingdings" panose="05000000000000000000" pitchFamily="2" charset="2"/>
              <a:buChar char="Ø"/>
            </a:pPr>
            <a:r>
              <a:rPr lang="en-CA" sz="1100"/>
              <a:t>Regular assessment of graduate attribute attainment drives continuous improvement</a:t>
            </a:r>
          </a:p>
        </p:txBody>
      </p:sp>
      <p:pic>
        <p:nvPicPr>
          <p:cNvPr id="7" name="Picture 6">
            <a:extLst>
              <a:ext uri="{FF2B5EF4-FFF2-40B4-BE49-F238E27FC236}">
                <a16:creationId xmlns:a16="http://schemas.microsoft.com/office/drawing/2014/main" id="{B5071053-97C1-484B-B8C7-3C506531B3E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15735" y="2553616"/>
            <a:ext cx="715144" cy="715144"/>
          </a:xfrm>
          <a:prstGeom prst="rect">
            <a:avLst/>
          </a:prstGeom>
        </p:spPr>
      </p:pic>
      <p:sp>
        <p:nvSpPr>
          <p:cNvPr id="5" name="Slide Number Placeholder 4">
            <a:extLst>
              <a:ext uri="{FF2B5EF4-FFF2-40B4-BE49-F238E27FC236}">
                <a16:creationId xmlns:a16="http://schemas.microsoft.com/office/drawing/2014/main" id="{52170E7A-A094-400E-B009-F29F6FA27107}"/>
              </a:ext>
            </a:extLst>
          </p:cNvPr>
          <p:cNvSpPr>
            <a:spLocks noGrp="1"/>
          </p:cNvSpPr>
          <p:nvPr>
            <p:ph type="sldNum" sz="quarter" idx="4294967295"/>
          </p:nvPr>
        </p:nvSpPr>
        <p:spPr>
          <a:xfrm>
            <a:off x="7010400" y="4767263"/>
            <a:ext cx="2133600" cy="274637"/>
          </a:xfrm>
        </p:spPr>
        <p:txBody>
          <a:bodyPr/>
          <a:lstStyle/>
          <a:p>
            <a:fld id="{3917E89B-346B-4D05-893F-3C64DE0578A4}" type="slidenum">
              <a:rPr lang="en-CA" smtClean="0"/>
              <a:t>40</a:t>
            </a:fld>
            <a:endParaRPr lang="en-CA"/>
          </a:p>
        </p:txBody>
      </p:sp>
    </p:spTree>
    <p:extLst>
      <p:ext uri="{BB962C8B-B14F-4D97-AF65-F5344CB8AC3E}">
        <p14:creationId xmlns:p14="http://schemas.microsoft.com/office/powerpoint/2010/main" val="591475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40C09A5-DAC8-4092-BF8B-77EE2C97D7BB}"/>
              </a:ext>
            </a:extLst>
          </p:cNvPr>
          <p:cNvSpPr txBox="1">
            <a:spLocks/>
          </p:cNvSpPr>
          <p:nvPr/>
        </p:nvSpPr>
        <p:spPr>
          <a:xfrm>
            <a:off x="251520" y="843558"/>
            <a:ext cx="4536504" cy="3672408"/>
          </a:xfrm>
          <a:prstGeom prst="rect">
            <a:avLst/>
          </a:prstGeom>
        </p:spPr>
        <p:txBody>
          <a:bodyPr>
            <a:normAutofit/>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altLang="fr-FR" b="1"/>
              <a:t>Program environment</a:t>
            </a:r>
          </a:p>
          <a:p>
            <a:pPr marL="541338"/>
            <a:r>
              <a:rPr lang="en-US" altLang="fr-FR" sz="1800"/>
              <a:t>Inadequate l</a:t>
            </a:r>
            <a:r>
              <a:rPr lang="en-CA" altLang="fr-FR" sz="1800"/>
              <a:t>ab facilities and insufficient space (</a:t>
            </a:r>
            <a:r>
              <a:rPr lang="en-CA" sz="1800"/>
              <a:t>3.5.1.2)</a:t>
            </a:r>
            <a:endParaRPr lang="en-CA" altLang="fr-FR" sz="1800"/>
          </a:p>
          <a:p>
            <a:pPr marL="541338"/>
            <a:r>
              <a:rPr lang="en-GB" altLang="fr-FR" sz="1800"/>
              <a:t>Inadequate number of full-time faculty (</a:t>
            </a:r>
            <a:r>
              <a:rPr lang="en-CA" sz="1800"/>
              <a:t>3.5.2.1)</a:t>
            </a:r>
          </a:p>
          <a:p>
            <a:pPr marL="933450" lvl="1">
              <a:spcBef>
                <a:spcPts val="0"/>
              </a:spcBef>
            </a:pPr>
            <a:r>
              <a:rPr lang="en-GB" altLang="fr-FR" sz="1600"/>
              <a:t>Long-term leaves and long sabbaticals </a:t>
            </a:r>
          </a:p>
          <a:p>
            <a:pPr marL="933450" lvl="1">
              <a:spcBef>
                <a:spcPts val="0"/>
              </a:spcBef>
            </a:pPr>
            <a:r>
              <a:rPr lang="en-GB" altLang="fr-FR" sz="1600"/>
              <a:t>Soft-funded faculty</a:t>
            </a:r>
          </a:p>
          <a:p>
            <a:pPr marL="933450" lvl="1">
              <a:spcBef>
                <a:spcPts val="0"/>
              </a:spcBef>
            </a:pPr>
            <a:r>
              <a:rPr lang="en-GB" altLang="fr-FR" sz="1600"/>
              <a:t>Teaching loads ~ critical dependence on a single individual</a:t>
            </a:r>
          </a:p>
          <a:p>
            <a:pPr marL="541338"/>
            <a:endParaRPr lang="en-CA" sz="1800"/>
          </a:p>
          <a:p>
            <a:endParaRPr lang="en-CA" altLang="fr-FR" sz="1800"/>
          </a:p>
        </p:txBody>
      </p:sp>
      <p:sp>
        <p:nvSpPr>
          <p:cNvPr id="5" name="Content Placeholder 3">
            <a:extLst>
              <a:ext uri="{FF2B5EF4-FFF2-40B4-BE49-F238E27FC236}">
                <a16:creationId xmlns:a16="http://schemas.microsoft.com/office/drawing/2014/main" id="{B66267A0-E5FE-4383-93A8-DDCF3A4DF1E9}"/>
              </a:ext>
            </a:extLst>
          </p:cNvPr>
          <p:cNvSpPr txBox="1">
            <a:spLocks/>
          </p:cNvSpPr>
          <p:nvPr/>
        </p:nvSpPr>
        <p:spPr>
          <a:xfrm>
            <a:off x="4499992" y="843558"/>
            <a:ext cx="4392488" cy="3672408"/>
          </a:xfrm>
          <a:prstGeom prst="rect">
            <a:avLst/>
          </a:prstGeom>
        </p:spPr>
        <p:txBody>
          <a:bodyPr>
            <a:normAutofit/>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altLang="fr-FR" b="1"/>
              <a:t>Curriculum content and quality</a:t>
            </a:r>
          </a:p>
          <a:p>
            <a:pPr marL="541338">
              <a:tabLst>
                <a:tab pos="631825" algn="l"/>
                <a:tab pos="722313" algn="l"/>
              </a:tabLst>
            </a:pPr>
            <a:r>
              <a:rPr lang="en-CA" altLang="fr-FR" sz="1800"/>
              <a:t>Insufficient introduction to a culture of occupational health and safety (3.4.2) </a:t>
            </a:r>
          </a:p>
          <a:p>
            <a:pPr marL="541338">
              <a:tabLst>
                <a:tab pos="631825" algn="l"/>
                <a:tab pos="722313" algn="l"/>
              </a:tabLst>
            </a:pPr>
            <a:r>
              <a:rPr lang="en-GB" altLang="fr-FR" sz="1800"/>
              <a:t>AU adjustments to:</a:t>
            </a:r>
          </a:p>
          <a:p>
            <a:pPr marL="941388" lvl="1">
              <a:tabLst>
                <a:tab pos="631825" algn="l"/>
                <a:tab pos="722313" algn="l"/>
              </a:tabLst>
            </a:pPr>
            <a:r>
              <a:rPr lang="en-GB" altLang="fr-FR" sz="1800"/>
              <a:t>natural sciences (3.4.3.2)</a:t>
            </a:r>
            <a:endParaRPr lang="en-CA" altLang="fr-FR" sz="1800"/>
          </a:p>
          <a:p>
            <a:pPr marL="941388" lvl="1">
              <a:tabLst>
                <a:tab pos="631825" algn="l"/>
                <a:tab pos="722313" algn="l"/>
              </a:tabLst>
            </a:pPr>
            <a:r>
              <a:rPr lang="en-GB" altLang="fr-FR" sz="1800"/>
              <a:t>engineering science (</a:t>
            </a:r>
            <a:r>
              <a:rPr lang="en-CA" sz="1800"/>
              <a:t>3.4.4.2)</a:t>
            </a:r>
          </a:p>
          <a:p>
            <a:pPr marL="941388" lvl="1">
              <a:tabLst>
                <a:tab pos="631825" algn="l"/>
                <a:tab pos="722313" algn="l"/>
              </a:tabLst>
            </a:pPr>
            <a:r>
              <a:rPr lang="en-GB" altLang="fr-FR" sz="1800"/>
              <a:t>engineering design (</a:t>
            </a:r>
            <a:r>
              <a:rPr lang="en-CA" sz="1800"/>
              <a:t>3.4.4.5)</a:t>
            </a:r>
            <a:endParaRPr lang="en-GB" altLang="fr-FR" sz="1800"/>
          </a:p>
        </p:txBody>
      </p:sp>
      <p:sp>
        <p:nvSpPr>
          <p:cNvPr id="7" name="Title 1">
            <a:extLst>
              <a:ext uri="{FF2B5EF4-FFF2-40B4-BE49-F238E27FC236}">
                <a16:creationId xmlns:a16="http://schemas.microsoft.com/office/drawing/2014/main" id="{390040F6-CDBD-44E8-BED8-6DB08324AAD2}"/>
              </a:ext>
            </a:extLst>
          </p:cNvPr>
          <p:cNvSpPr txBox="1">
            <a:spLocks/>
          </p:cNvSpPr>
          <p:nvPr/>
        </p:nvSpPr>
        <p:spPr>
          <a:xfrm>
            <a:off x="457200" y="51470"/>
            <a:ext cx="8229600" cy="857250"/>
          </a:xfrm>
          <a:prstGeom prst="rect">
            <a:avLst/>
          </a:prstGeom>
        </p:spPr>
        <p:txBody>
          <a:bodyPr/>
          <a:lstStyle>
            <a:lvl1pPr algn="ctr" defTabSz="914400" rtl="0" eaLnBrk="1" latinLnBrk="0" hangingPunct="1">
              <a:spcBef>
                <a:spcPct val="0"/>
              </a:spcBef>
              <a:buNone/>
              <a:defRPr sz="3000" b="1" kern="1200">
                <a:solidFill>
                  <a:srgbClr val="003C71"/>
                </a:solidFill>
                <a:latin typeface="+mj-lt"/>
                <a:ea typeface="+mj-ea"/>
                <a:cs typeface="+mj-cs"/>
              </a:defRPr>
            </a:lvl1pPr>
          </a:lstStyle>
          <a:p>
            <a:r>
              <a:rPr lang="en-US" altLang="fr-FR"/>
              <a:t>Common issues identified</a:t>
            </a:r>
            <a:endParaRPr lang="en-CA" altLang="fr-FR"/>
          </a:p>
        </p:txBody>
      </p:sp>
      <p:sp>
        <p:nvSpPr>
          <p:cNvPr id="6" name="Slide Number Placeholder 5">
            <a:extLst>
              <a:ext uri="{FF2B5EF4-FFF2-40B4-BE49-F238E27FC236}">
                <a16:creationId xmlns:a16="http://schemas.microsoft.com/office/drawing/2014/main" id="{66579DA4-0E28-4F11-8D31-73C28092316F}"/>
              </a:ext>
            </a:extLst>
          </p:cNvPr>
          <p:cNvSpPr>
            <a:spLocks noGrp="1"/>
          </p:cNvSpPr>
          <p:nvPr>
            <p:ph type="sldNum" sz="quarter" idx="4294967295"/>
          </p:nvPr>
        </p:nvSpPr>
        <p:spPr>
          <a:xfrm>
            <a:off x="7010400" y="4767263"/>
            <a:ext cx="2133600" cy="274637"/>
          </a:xfrm>
        </p:spPr>
        <p:txBody>
          <a:bodyPr/>
          <a:lstStyle/>
          <a:p>
            <a:fld id="{C26EF1C5-64BD-402C-96B5-DE32C5BFFFCA}" type="slidenum">
              <a:rPr lang="en-CA" smtClean="0"/>
              <a:t>41</a:t>
            </a:fld>
            <a:endParaRPr lang="en-CA"/>
          </a:p>
        </p:txBody>
      </p:sp>
    </p:spTree>
    <p:extLst>
      <p:ext uri="{BB962C8B-B14F-4D97-AF65-F5344CB8AC3E}">
        <p14:creationId xmlns:p14="http://schemas.microsoft.com/office/powerpoint/2010/main" val="23692163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9890CB3C-CA7B-4D76-BC8E-C1E849304594}"/>
              </a:ext>
            </a:extLst>
          </p:cNvPr>
          <p:cNvSpPr>
            <a:spLocks noGrp="1" noChangeArrowheads="1"/>
          </p:cNvSpPr>
          <p:nvPr>
            <p:ph type="title"/>
          </p:nvPr>
        </p:nvSpPr>
        <p:spPr>
          <a:xfrm>
            <a:off x="450056" y="313691"/>
            <a:ext cx="8229600" cy="857250"/>
          </a:xfrm>
        </p:spPr>
        <p:txBody>
          <a:bodyPr>
            <a:normAutofit/>
          </a:bodyPr>
          <a:lstStyle/>
          <a:p>
            <a:r>
              <a:rPr lang="en-CA">
                <a:solidFill>
                  <a:srgbClr val="003C71"/>
                </a:solidFill>
              </a:rPr>
              <a:t>Criteria highlights:</a:t>
            </a:r>
            <a:br>
              <a:rPr lang="en-CA">
                <a:solidFill>
                  <a:srgbClr val="003C71"/>
                </a:solidFill>
              </a:rPr>
            </a:br>
            <a:r>
              <a:rPr lang="en-US" altLang="en-US" sz="2200">
                <a:solidFill>
                  <a:srgbClr val="003C71"/>
                </a:solidFill>
              </a:rPr>
              <a:t>Curriculum content and quality  </a:t>
            </a:r>
            <a:r>
              <a:rPr lang="en-CA" sz="2200">
                <a:solidFill>
                  <a:srgbClr val="003C71"/>
                </a:solidFill>
              </a:rPr>
              <a:t> </a:t>
            </a:r>
            <a:endParaRPr lang="en-US" altLang="en-US">
              <a:solidFill>
                <a:srgbClr val="003C71"/>
              </a:solidFill>
            </a:endParaRPr>
          </a:p>
        </p:txBody>
      </p:sp>
      <p:sp>
        <p:nvSpPr>
          <p:cNvPr id="4" name="Slide Number Placeholder 3">
            <a:extLst>
              <a:ext uri="{FF2B5EF4-FFF2-40B4-BE49-F238E27FC236}">
                <a16:creationId xmlns:a16="http://schemas.microsoft.com/office/drawing/2014/main" id="{926A08E9-2D0F-4C81-886E-EB14300ED2F7}"/>
              </a:ext>
            </a:extLst>
          </p:cNvPr>
          <p:cNvSpPr>
            <a:spLocks noGrp="1"/>
          </p:cNvSpPr>
          <p:nvPr>
            <p:ph type="sldNum" sz="quarter" idx="4"/>
          </p:nvPr>
        </p:nvSpPr>
        <p:spPr/>
        <p:txBody>
          <a:bodyPr/>
          <a:lstStyle/>
          <a:p>
            <a:fld id="{6A95E62F-A1E6-46AE-B68C-5160BEB61B52}" type="slidenum">
              <a:rPr lang="en-CA" smtClean="0"/>
              <a:t>42</a:t>
            </a:fld>
            <a:endParaRPr lang="en-CA"/>
          </a:p>
        </p:txBody>
      </p:sp>
      <p:sp>
        <p:nvSpPr>
          <p:cNvPr id="7" name="Content Placeholder 4">
            <a:extLst>
              <a:ext uri="{FF2B5EF4-FFF2-40B4-BE49-F238E27FC236}">
                <a16:creationId xmlns:a16="http://schemas.microsoft.com/office/drawing/2014/main" id="{E61B6F8A-1EE2-40C1-9A8D-2785892EB213}"/>
              </a:ext>
            </a:extLst>
          </p:cNvPr>
          <p:cNvSpPr txBox="1">
            <a:spLocks/>
          </p:cNvSpPr>
          <p:nvPr/>
        </p:nvSpPr>
        <p:spPr>
          <a:xfrm>
            <a:off x="719572" y="1203598"/>
            <a:ext cx="7704856" cy="33087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en-US" sz="2400"/>
              <a:t>Measured by “Accreditation Units” (AU)</a:t>
            </a:r>
          </a:p>
          <a:p>
            <a:pPr indent="-160338">
              <a:lnSpc>
                <a:spcPct val="80000"/>
              </a:lnSpc>
              <a:spcBef>
                <a:spcPts val="525"/>
              </a:spcBef>
            </a:pPr>
            <a:r>
              <a:rPr lang="en-GB" altLang="fr-FR" sz="1800"/>
              <a:t>one hour of lecture (corresponding to 50 minutes of activity) = 1 AU </a:t>
            </a:r>
          </a:p>
          <a:p>
            <a:pPr indent="-160338">
              <a:lnSpc>
                <a:spcPct val="80000"/>
              </a:lnSpc>
              <a:spcBef>
                <a:spcPts val="525"/>
              </a:spcBef>
            </a:pPr>
            <a:r>
              <a:rPr lang="en-GB" altLang="fr-FR" sz="1800"/>
              <a:t>one hour of laboratory or scheduled tutorial = 0.5 AU</a:t>
            </a:r>
          </a:p>
          <a:p>
            <a:pPr marL="457200"/>
            <a:endParaRPr lang="en-US" altLang="en-US" sz="1000"/>
          </a:p>
          <a:p>
            <a:pPr marL="0" indent="0">
              <a:buNone/>
            </a:pPr>
            <a:r>
              <a:rPr lang="en-US" altLang="en-US" sz="2400"/>
              <a:t>Three ways to measure curriculum:</a:t>
            </a:r>
          </a:p>
          <a:p>
            <a:pPr marL="457200" lvl="1" indent="-274638">
              <a:buFont typeface="+mj-lt"/>
              <a:buAutoNum type="arabicPeriod"/>
            </a:pPr>
            <a:r>
              <a:rPr lang="en-US" altLang="en-US" sz="1800"/>
              <a:t>Traditional classroom and lab instruction measured by AUs (3.4.1.1)</a:t>
            </a:r>
          </a:p>
          <a:p>
            <a:pPr marL="457200" lvl="1" indent="-274638">
              <a:buFont typeface="+mj-lt"/>
              <a:buAutoNum type="arabicPeriod"/>
            </a:pPr>
            <a:r>
              <a:rPr lang="en-US" altLang="en-US" sz="1800"/>
              <a:t>Non-contact hours, i.e. K-factor (3.4.1.3)</a:t>
            </a:r>
          </a:p>
          <a:p>
            <a:pPr marL="457200" lvl="1" indent="-274638">
              <a:buFont typeface="+mj-lt"/>
              <a:buAutoNum type="arabicPeriod"/>
            </a:pPr>
            <a:r>
              <a:rPr lang="en-US" altLang="en-US" sz="1800"/>
              <a:t>Innovative engineering teaching methodologies with compelling rationale (3.4.1.4)</a:t>
            </a:r>
          </a:p>
          <a:p>
            <a:pPr marL="0" indent="0">
              <a:lnSpc>
                <a:spcPct val="120000"/>
              </a:lnSpc>
              <a:spcBef>
                <a:spcPts val="0"/>
              </a:spcBef>
              <a:buNone/>
            </a:pPr>
            <a:endParaRPr lang="en-GB" altLang="fr-FR" sz="2400"/>
          </a:p>
        </p:txBody>
      </p:sp>
    </p:spTree>
    <p:extLst>
      <p:ext uri="{BB962C8B-B14F-4D97-AF65-F5344CB8AC3E}">
        <p14:creationId xmlns:p14="http://schemas.microsoft.com/office/powerpoint/2010/main" val="3160776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1B1F6-A88D-408A-B5A7-09EB69FB9EFB}"/>
              </a:ext>
            </a:extLst>
          </p:cNvPr>
          <p:cNvSpPr>
            <a:spLocks noGrp="1"/>
          </p:cNvSpPr>
          <p:nvPr>
            <p:ph type="title"/>
          </p:nvPr>
        </p:nvSpPr>
        <p:spPr>
          <a:xfrm>
            <a:off x="628650" y="8876"/>
            <a:ext cx="7886700" cy="994172"/>
          </a:xfrm>
        </p:spPr>
        <p:txBody>
          <a:bodyPr/>
          <a:lstStyle/>
          <a:p>
            <a:r>
              <a:rPr lang="en-US" altLang="fr-FR">
                <a:solidFill>
                  <a:srgbClr val="003C71"/>
                </a:solidFill>
              </a:rPr>
              <a:t>Minimum curriculum components</a:t>
            </a:r>
            <a:endParaRPr lang="en-CA"/>
          </a:p>
        </p:txBody>
      </p:sp>
      <p:sp>
        <p:nvSpPr>
          <p:cNvPr id="4" name="Slide Number Placeholder 3">
            <a:extLst>
              <a:ext uri="{FF2B5EF4-FFF2-40B4-BE49-F238E27FC236}">
                <a16:creationId xmlns:a16="http://schemas.microsoft.com/office/drawing/2014/main" id="{618C2CF5-465B-45A4-A810-B1D06ED9633A}"/>
              </a:ext>
            </a:extLst>
          </p:cNvPr>
          <p:cNvSpPr>
            <a:spLocks noGrp="1"/>
          </p:cNvSpPr>
          <p:nvPr>
            <p:ph type="sldNum" sz="quarter" idx="4"/>
          </p:nvPr>
        </p:nvSpPr>
        <p:spPr/>
        <p:txBody>
          <a:bodyPr/>
          <a:lstStyle/>
          <a:p>
            <a:fld id="{2D00DFA4-54D8-426D-8AF1-9A684DA98554}" type="slidenum">
              <a:rPr lang="en-CA" smtClean="0"/>
              <a:pPr/>
              <a:t>43</a:t>
            </a:fld>
            <a:endParaRPr lang="en-CA"/>
          </a:p>
        </p:txBody>
      </p:sp>
      <p:graphicFrame>
        <p:nvGraphicFramePr>
          <p:cNvPr id="5" name="Content Placeholder 4">
            <a:extLst>
              <a:ext uri="{FF2B5EF4-FFF2-40B4-BE49-F238E27FC236}">
                <a16:creationId xmlns:a16="http://schemas.microsoft.com/office/drawing/2014/main" id="{BB0DC7F1-1131-4D56-9B82-7858844E0C71}"/>
              </a:ext>
            </a:extLst>
          </p:cNvPr>
          <p:cNvGraphicFramePr>
            <a:graphicFrameLocks noGrp="1"/>
          </p:cNvGraphicFramePr>
          <p:nvPr>
            <p:ph idx="1"/>
            <p:extLst>
              <p:ext uri="{D42A27DB-BD31-4B8C-83A1-F6EECF244321}">
                <p14:modId xmlns:p14="http://schemas.microsoft.com/office/powerpoint/2010/main" val="1036969297"/>
              </p:ext>
            </p:extLst>
          </p:nvPr>
        </p:nvGraphicFramePr>
        <p:xfrm>
          <a:off x="706702" y="788282"/>
          <a:ext cx="7600952" cy="3307686"/>
        </p:xfrm>
        <a:graphic>
          <a:graphicData uri="http://schemas.openxmlformats.org/drawingml/2006/table">
            <a:tbl>
              <a:tblPr firstRow="1" bandRow="1">
                <a:tableStyleId>{69012ECD-51FC-41F1-AA8D-1B2483CD663E}</a:tableStyleId>
              </a:tblPr>
              <a:tblGrid>
                <a:gridCol w="4239371">
                  <a:extLst>
                    <a:ext uri="{9D8B030D-6E8A-4147-A177-3AD203B41FA5}">
                      <a16:colId xmlns:a16="http://schemas.microsoft.com/office/drawing/2014/main" val="2012469452"/>
                    </a:ext>
                  </a:extLst>
                </a:gridCol>
                <a:gridCol w="1465118">
                  <a:extLst>
                    <a:ext uri="{9D8B030D-6E8A-4147-A177-3AD203B41FA5}">
                      <a16:colId xmlns:a16="http://schemas.microsoft.com/office/drawing/2014/main" val="3339597267"/>
                    </a:ext>
                  </a:extLst>
                </a:gridCol>
                <a:gridCol w="1896463">
                  <a:extLst>
                    <a:ext uri="{9D8B030D-6E8A-4147-A177-3AD203B41FA5}">
                      <a16:colId xmlns:a16="http://schemas.microsoft.com/office/drawing/2014/main" val="2307621619"/>
                    </a:ext>
                  </a:extLst>
                </a:gridCol>
              </a:tblGrid>
              <a:tr h="365861">
                <a:tc>
                  <a:txBody>
                    <a:bodyPr/>
                    <a:lstStyle/>
                    <a:p>
                      <a:r>
                        <a:rPr lang="en-CA" sz="1600">
                          <a:solidFill>
                            <a:schemeClr val="tx1"/>
                          </a:solidFill>
                        </a:rPr>
                        <a:t>Curriculum component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lang="en-CA" sz="1600">
                          <a:solidFill>
                            <a:schemeClr val="tx1"/>
                          </a:solidFill>
                        </a:rPr>
                        <a:t>Minimum AUs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r"/>
                      <a:r>
                        <a:rPr lang="en-CA" sz="1600">
                          <a:solidFill>
                            <a:schemeClr val="tx1"/>
                          </a:solidFill>
                        </a:rPr>
                        <a:t>AUs To be taught by licensed faculty</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451600892"/>
                  </a:ext>
                </a:extLst>
              </a:tr>
              <a:tr h="365861">
                <a:tc>
                  <a:txBody>
                    <a:bodyPr/>
                    <a:lstStyle/>
                    <a:p>
                      <a:r>
                        <a:rPr lang="en-CA" sz="1600"/>
                        <a:t>Mathematics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195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8364419"/>
                  </a:ext>
                </a:extLst>
              </a:tr>
              <a:tr h="365861">
                <a:tc>
                  <a:txBody>
                    <a:bodyPr/>
                    <a:lstStyle/>
                    <a:p>
                      <a:r>
                        <a:rPr lang="en-CA" sz="1600"/>
                        <a:t>Natural sciences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195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4662917"/>
                  </a:ext>
                </a:extLst>
              </a:tr>
              <a:tr h="365861">
                <a:tc>
                  <a:txBody>
                    <a:bodyPr/>
                    <a:lstStyle/>
                    <a:p>
                      <a:r>
                        <a:rPr lang="en-CA" sz="1600" b="1"/>
                        <a:t>Mathematics and natural sciences combined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en-CA" sz="1600" b="1"/>
                        <a:t>420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en-CA" sz="1600" b="1"/>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87791695"/>
                  </a:ext>
                </a:extLst>
              </a:tr>
              <a:tr h="365861">
                <a:tc>
                  <a:txBody>
                    <a:bodyPr/>
                    <a:lstStyle/>
                    <a:p>
                      <a:r>
                        <a:rPr lang="en-CA" sz="1600"/>
                        <a:t>Engineering science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8272766"/>
                  </a:ext>
                </a:extLst>
              </a:tr>
              <a:tr h="365861">
                <a:tc>
                  <a:txBody>
                    <a:bodyPr/>
                    <a:lstStyle/>
                    <a:p>
                      <a:r>
                        <a:rPr lang="en-CA" sz="1600"/>
                        <a:t>Engineering design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6220787"/>
                  </a:ext>
                </a:extLst>
              </a:tr>
              <a:tr h="365861">
                <a:tc>
                  <a:txBody>
                    <a:bodyPr/>
                    <a:lstStyle/>
                    <a:p>
                      <a:r>
                        <a:rPr lang="en-CA" sz="1600" b="1" kern="1200">
                          <a:solidFill>
                            <a:schemeClr val="tx1"/>
                          </a:solidFill>
                          <a:latin typeface="+mn-lt"/>
                          <a:ea typeface="+mn-ea"/>
                          <a:cs typeface="+mn-cs"/>
                        </a:rPr>
                        <a:t>Engineering science and engineering design combined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en-CA" sz="1600" b="1" kern="1200">
                          <a:solidFill>
                            <a:schemeClr val="tx1"/>
                          </a:solidFill>
                          <a:latin typeface="+mn-lt"/>
                          <a:ea typeface="+mn-ea"/>
                          <a:cs typeface="+mn-cs"/>
                        </a:rPr>
                        <a:t>900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lang="en-CA" sz="1600" b="1" kern="1200">
                          <a:solidFill>
                            <a:schemeClr val="tx1"/>
                          </a:solidFill>
                          <a:latin typeface="+mn-lt"/>
                          <a:ea typeface="+mn-ea"/>
                          <a:cs typeface="+mn-cs"/>
                        </a:rPr>
                        <a:t>*600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15408416"/>
                  </a:ext>
                </a:extLst>
              </a:tr>
              <a:tr h="365861">
                <a:tc>
                  <a:txBody>
                    <a:bodyPr/>
                    <a:lstStyle/>
                    <a:p>
                      <a:r>
                        <a:rPr lang="en-CA" sz="1600"/>
                        <a:t>Complementary studies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225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CA" sz="1600"/>
                        <a:t>-</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7103393"/>
                  </a:ext>
                </a:extLst>
              </a:tr>
            </a:tbl>
          </a:graphicData>
        </a:graphic>
      </p:graphicFrame>
      <p:sp>
        <p:nvSpPr>
          <p:cNvPr id="6" name="Content Placeholder 3">
            <a:extLst>
              <a:ext uri="{FF2B5EF4-FFF2-40B4-BE49-F238E27FC236}">
                <a16:creationId xmlns:a16="http://schemas.microsoft.com/office/drawing/2014/main" id="{4FEDD2A6-CAAE-4739-BB7D-51FC32D1CE0F}"/>
              </a:ext>
            </a:extLst>
          </p:cNvPr>
          <p:cNvSpPr txBox="1">
            <a:spLocks/>
          </p:cNvSpPr>
          <p:nvPr/>
        </p:nvSpPr>
        <p:spPr>
          <a:xfrm>
            <a:off x="1592547" y="4177727"/>
            <a:ext cx="6318702" cy="475261"/>
          </a:xfrm>
          <a:prstGeom prst="rect">
            <a:avLst/>
          </a:prstGeom>
        </p:spPr>
        <p:txBody>
          <a:bodyPr vert="horz" lIns="68580" tIns="34290" rIns="68580" bIns="34290" rtlCol="0">
            <a:normAutofit/>
          </a:bodyPr>
          <a:lstStyle>
            <a:lvl1pPr marL="457200" indent="-457200" algn="l" defTabSz="914400" rtl="0" eaLnBrk="1" latinLnBrk="0" hangingPunct="1">
              <a:lnSpc>
                <a:spcPct val="114000"/>
              </a:lnSpc>
              <a:spcBef>
                <a:spcPts val="1000"/>
              </a:spcBef>
              <a:buClr>
                <a:schemeClr val="accent4"/>
              </a:buClr>
              <a:buSzPct val="110000"/>
              <a:buFont typeface="Calibri" panose="020F0502020204030204" pitchFamily="34" charset="0"/>
              <a:buChar char="•"/>
              <a:defRPr sz="3200" kern="1200">
                <a:solidFill>
                  <a:schemeClr val="tx1"/>
                </a:solidFill>
                <a:latin typeface="+mn-lt"/>
                <a:ea typeface="+mn-ea"/>
                <a:cs typeface="+mn-cs"/>
              </a:defRPr>
            </a:lvl1pPr>
            <a:lvl2pPr marL="914400" indent="-457200" algn="l" defTabSz="914400" rtl="0" eaLnBrk="1" latinLnBrk="0" hangingPunct="1">
              <a:lnSpc>
                <a:spcPct val="114000"/>
              </a:lnSpc>
              <a:spcBef>
                <a:spcPts val="500"/>
              </a:spcBef>
              <a:buClr>
                <a:schemeClr val="accent4"/>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Clr>
                <a:schemeClr val="accent4"/>
              </a:buClr>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CA" altLang="fr-FR" sz="2100"/>
              <a:t>The program must have a minimum of </a:t>
            </a:r>
            <a:r>
              <a:rPr lang="en-CA" altLang="fr-FR" sz="2100" b="1"/>
              <a:t>1,850</a:t>
            </a:r>
            <a:r>
              <a:rPr lang="en-CA" altLang="fr-FR" sz="2100"/>
              <a:t> AUs</a:t>
            </a:r>
          </a:p>
        </p:txBody>
      </p:sp>
      <p:sp>
        <p:nvSpPr>
          <p:cNvPr id="3" name="TextBox 2">
            <a:extLst>
              <a:ext uri="{FF2B5EF4-FFF2-40B4-BE49-F238E27FC236}">
                <a16:creationId xmlns:a16="http://schemas.microsoft.com/office/drawing/2014/main" id="{928D228C-E550-CF95-97A9-DBCA450FC187}"/>
              </a:ext>
            </a:extLst>
          </p:cNvPr>
          <p:cNvSpPr txBox="1"/>
          <p:nvPr/>
        </p:nvSpPr>
        <p:spPr>
          <a:xfrm>
            <a:off x="470263" y="4555690"/>
            <a:ext cx="8209393" cy="523220"/>
          </a:xfrm>
          <a:prstGeom prst="rect">
            <a:avLst/>
          </a:prstGeom>
          <a:noFill/>
        </p:spPr>
        <p:txBody>
          <a:bodyPr wrap="square" rtlCol="0">
            <a:spAutoFit/>
          </a:bodyPr>
          <a:lstStyle/>
          <a:p>
            <a:pPr algn="ctr"/>
            <a:r>
              <a:rPr lang="en-CA" sz="1400"/>
              <a:t>*For engineering science: Licensed faculty members or those within five years of their initial appointment, demonstrating progress towards processional engineering licensure </a:t>
            </a:r>
          </a:p>
        </p:txBody>
      </p:sp>
    </p:spTree>
    <p:extLst>
      <p:ext uri="{BB962C8B-B14F-4D97-AF65-F5344CB8AC3E}">
        <p14:creationId xmlns:p14="http://schemas.microsoft.com/office/powerpoint/2010/main" val="806053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DBA63FD-37B2-4CDF-A3A5-18C6F7AD68E0}"/>
              </a:ext>
            </a:extLst>
          </p:cNvPr>
          <p:cNvSpPr>
            <a:spLocks noGrp="1" noChangeArrowheads="1"/>
          </p:cNvSpPr>
          <p:nvPr>
            <p:ph type="title"/>
          </p:nvPr>
        </p:nvSpPr>
        <p:spPr>
          <a:xfrm>
            <a:off x="450056" y="289214"/>
            <a:ext cx="8229600" cy="857250"/>
          </a:xfrm>
        </p:spPr>
        <p:txBody>
          <a:bodyPr>
            <a:normAutofit/>
          </a:bodyPr>
          <a:lstStyle/>
          <a:p>
            <a:r>
              <a:rPr lang="en-CA">
                <a:solidFill>
                  <a:srgbClr val="003C71"/>
                </a:solidFill>
              </a:rPr>
              <a:t>Criteria highlights:</a:t>
            </a:r>
            <a:br>
              <a:rPr lang="en-CA">
                <a:solidFill>
                  <a:srgbClr val="003C71"/>
                </a:solidFill>
              </a:rPr>
            </a:br>
            <a:r>
              <a:rPr lang="en-CA" sz="2200">
                <a:solidFill>
                  <a:srgbClr val="003C71"/>
                </a:solidFill>
              </a:rPr>
              <a:t>Minimum </a:t>
            </a:r>
            <a:r>
              <a:rPr lang="en-US" sz="2200">
                <a:solidFill>
                  <a:srgbClr val="003C71"/>
                </a:solidFill>
              </a:rPr>
              <a:t>c</a:t>
            </a:r>
            <a:r>
              <a:rPr lang="en-US" altLang="en-US" sz="2200">
                <a:solidFill>
                  <a:srgbClr val="003C71"/>
                </a:solidFill>
              </a:rPr>
              <a:t>urriculum </a:t>
            </a:r>
            <a:r>
              <a:rPr lang="en-CA" altLang="en-US" sz="2200">
                <a:solidFill>
                  <a:srgbClr val="003C71"/>
                </a:solidFill>
              </a:rPr>
              <a:t>components</a:t>
            </a:r>
            <a:endParaRPr lang="en-US" altLang="en-US">
              <a:solidFill>
                <a:srgbClr val="003C71"/>
              </a:solidFill>
            </a:endParaRPr>
          </a:p>
        </p:txBody>
      </p:sp>
      <p:sp>
        <p:nvSpPr>
          <p:cNvPr id="4" name="Slide Number Placeholder 3">
            <a:extLst>
              <a:ext uri="{FF2B5EF4-FFF2-40B4-BE49-F238E27FC236}">
                <a16:creationId xmlns:a16="http://schemas.microsoft.com/office/drawing/2014/main" id="{58446B3E-1148-4038-9443-9F99AC89C851}"/>
              </a:ext>
            </a:extLst>
          </p:cNvPr>
          <p:cNvSpPr>
            <a:spLocks noGrp="1"/>
          </p:cNvSpPr>
          <p:nvPr>
            <p:ph type="sldNum" sz="quarter" idx="4"/>
          </p:nvPr>
        </p:nvSpPr>
        <p:spPr/>
        <p:txBody>
          <a:bodyPr/>
          <a:lstStyle/>
          <a:p>
            <a:fld id="{1C0F28CC-480F-4892-9176-EFF8AA5DE8FB}" type="slidenum">
              <a:rPr lang="en-CA" smtClean="0"/>
              <a:t>44</a:t>
            </a:fld>
            <a:endParaRPr lang="en-CA"/>
          </a:p>
        </p:txBody>
      </p:sp>
      <p:sp>
        <p:nvSpPr>
          <p:cNvPr id="8" name="Content Placeholder 4">
            <a:extLst>
              <a:ext uri="{FF2B5EF4-FFF2-40B4-BE49-F238E27FC236}">
                <a16:creationId xmlns:a16="http://schemas.microsoft.com/office/drawing/2014/main" id="{022E189C-602B-4C36-86E0-859447710542}"/>
              </a:ext>
            </a:extLst>
          </p:cNvPr>
          <p:cNvSpPr txBox="1">
            <a:spLocks/>
          </p:cNvSpPr>
          <p:nvPr/>
        </p:nvSpPr>
        <p:spPr>
          <a:xfrm>
            <a:off x="719572" y="1413910"/>
            <a:ext cx="7704856" cy="32877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81000"/>
              </a:lnSpc>
            </a:pPr>
            <a:r>
              <a:rPr lang="en-GB" altLang="fr-FR" sz="2400"/>
              <a:t>AU allocation is not an exact science</a:t>
            </a:r>
          </a:p>
          <a:p>
            <a:pPr lvl="1">
              <a:lnSpc>
                <a:spcPct val="81000"/>
              </a:lnSpc>
            </a:pPr>
            <a:r>
              <a:rPr lang="en-GB" altLang="fr-FR" sz="1800"/>
              <a:t>When reviewing course information and materials, consider whether AU allocations are </a:t>
            </a:r>
            <a:r>
              <a:rPr lang="en-GB" altLang="fr-FR" sz="1800" i="1"/>
              <a:t>reasonable?</a:t>
            </a:r>
            <a:endParaRPr lang="en-GB" altLang="fr-FR" sz="1800"/>
          </a:p>
          <a:p>
            <a:pPr>
              <a:lnSpc>
                <a:spcPct val="81000"/>
              </a:lnSpc>
            </a:pPr>
            <a:endParaRPr lang="en-GB" altLang="fr-FR" sz="1000"/>
          </a:p>
          <a:p>
            <a:pPr>
              <a:lnSpc>
                <a:spcPct val="81000"/>
              </a:lnSpc>
            </a:pPr>
            <a:r>
              <a:rPr lang="en-GB" altLang="fr-FR" sz="2400"/>
              <a:t>All AU re-allocations are discussed with the visiting team </a:t>
            </a:r>
          </a:p>
          <a:p>
            <a:pPr lvl="1">
              <a:lnSpc>
                <a:spcPct val="81000"/>
              </a:lnSpc>
            </a:pPr>
            <a:r>
              <a:rPr lang="en-GB" altLang="fr-FR" sz="1800"/>
              <a:t>An ongoing discussion on Sunday and Monday evening</a:t>
            </a:r>
          </a:p>
          <a:p>
            <a:pPr>
              <a:lnSpc>
                <a:spcPct val="81000"/>
              </a:lnSpc>
            </a:pPr>
            <a:endParaRPr lang="en-GB" altLang="fr-FR" sz="1000"/>
          </a:p>
          <a:p>
            <a:pPr>
              <a:lnSpc>
                <a:spcPct val="81000"/>
              </a:lnSpc>
            </a:pPr>
            <a:r>
              <a:rPr lang="en-GB" altLang="fr-FR" sz="2400"/>
              <a:t>You may discuss AU allocations with the responsible faculty member(s), but no need to argue</a:t>
            </a:r>
          </a:p>
          <a:p>
            <a:pPr lvl="1">
              <a:lnSpc>
                <a:spcPct val="81000"/>
              </a:lnSpc>
            </a:pPr>
            <a:r>
              <a:rPr lang="en-US" altLang="fr-FR" sz="1800"/>
              <a:t>Agree to disagree</a:t>
            </a:r>
          </a:p>
          <a:p>
            <a:pPr marL="0" indent="0">
              <a:lnSpc>
                <a:spcPct val="120000"/>
              </a:lnSpc>
              <a:spcBef>
                <a:spcPts val="0"/>
              </a:spcBef>
              <a:buNone/>
            </a:pPr>
            <a:endParaRPr lang="en-GB" altLang="fr-FR" sz="2400"/>
          </a:p>
        </p:txBody>
      </p:sp>
    </p:spTree>
    <p:extLst>
      <p:ext uri="{BB962C8B-B14F-4D97-AF65-F5344CB8AC3E}">
        <p14:creationId xmlns:p14="http://schemas.microsoft.com/office/powerpoint/2010/main" val="151795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09B7B62-FEF5-4856-AB91-EAFC1C810A24}"/>
              </a:ext>
            </a:extLst>
          </p:cNvPr>
          <p:cNvSpPr txBox="1">
            <a:spLocks noChangeArrowheads="1"/>
          </p:cNvSpPr>
          <p:nvPr/>
        </p:nvSpPr>
        <p:spPr>
          <a:xfrm>
            <a:off x="210312" y="426374"/>
            <a:ext cx="8229600" cy="857250"/>
          </a:xfrm>
          <a:prstGeom prst="rect">
            <a:avLst/>
          </a:prstGeom>
        </p:spPr>
        <p:txBody>
          <a:bodyPr vert="horz" lIns="91440" tIns="45720" rIns="91440" bIns="45720" rtlCol="0" anchor="b" anchorCtr="0">
            <a:normAutofit fontScale="975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Criteria highlights:</a:t>
            </a:r>
            <a:br>
              <a:rPr lang="en-CA">
                <a:solidFill>
                  <a:srgbClr val="003C71"/>
                </a:solidFill>
              </a:rPr>
            </a:br>
            <a:r>
              <a:rPr lang="en-CA" sz="2200">
                <a:solidFill>
                  <a:srgbClr val="003C71"/>
                </a:solidFill>
              </a:rPr>
              <a:t>Professional licensure</a:t>
            </a:r>
            <a:endParaRPr lang="en-US" altLang="en-US">
              <a:solidFill>
                <a:srgbClr val="003C71"/>
              </a:solidFill>
            </a:endParaRPr>
          </a:p>
        </p:txBody>
      </p:sp>
      <p:sp>
        <p:nvSpPr>
          <p:cNvPr id="7" name="Content Placeholder 4">
            <a:extLst>
              <a:ext uri="{FF2B5EF4-FFF2-40B4-BE49-F238E27FC236}">
                <a16:creationId xmlns:a16="http://schemas.microsoft.com/office/drawing/2014/main" id="{2DBDC50A-9048-4D4C-AB1A-F95E3080F29E}"/>
              </a:ext>
            </a:extLst>
          </p:cNvPr>
          <p:cNvSpPr txBox="1">
            <a:spLocks/>
          </p:cNvSpPr>
          <p:nvPr/>
        </p:nvSpPr>
        <p:spPr>
          <a:xfrm>
            <a:off x="1059396" y="1448216"/>
            <a:ext cx="7025208" cy="31437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800"/>
              </a:spcBef>
            </a:pPr>
            <a:r>
              <a:rPr lang="en-GB" altLang="fr-FR" sz="2000"/>
              <a:t>Dean, Department Chairs, and faculty members teaching courses that are primarily </a:t>
            </a:r>
            <a:r>
              <a:rPr lang="en-GB" altLang="fr-FR" sz="2000" b="1"/>
              <a:t>engineering science </a:t>
            </a:r>
            <a:r>
              <a:rPr lang="en-GB" altLang="fr-FR" sz="2000"/>
              <a:t>or </a:t>
            </a:r>
            <a:r>
              <a:rPr lang="en-GB" altLang="fr-FR" sz="2000" b="1"/>
              <a:t>engineering design </a:t>
            </a:r>
            <a:r>
              <a:rPr lang="en-GB" altLang="fr-FR" sz="2000"/>
              <a:t>are expected to be licensed to practice engineering in Canada</a:t>
            </a:r>
          </a:p>
          <a:p>
            <a:pPr lvl="1">
              <a:lnSpc>
                <a:spcPct val="90000"/>
              </a:lnSpc>
              <a:spcBef>
                <a:spcPct val="0"/>
              </a:spcBef>
            </a:pPr>
            <a:r>
              <a:rPr lang="en-GB" altLang="fr-FR" sz="1600"/>
              <a:t>Criterion 3.4.4.4 minimum of 225AU of ED to be instructed by P.Eng./ing.</a:t>
            </a:r>
          </a:p>
          <a:p>
            <a:pPr lvl="1">
              <a:lnSpc>
                <a:spcPct val="90000"/>
              </a:lnSpc>
              <a:spcBef>
                <a:spcPct val="0"/>
              </a:spcBef>
            </a:pPr>
            <a:r>
              <a:rPr lang="en-GB" altLang="fr-FR" sz="1600"/>
              <a:t>Criterion 3.4.4.1 minimum of 600 AU of ES+ED to be instructed by P.Eng., ing., EIT, ing jr., other</a:t>
            </a:r>
          </a:p>
          <a:p>
            <a:pPr>
              <a:lnSpc>
                <a:spcPct val="90000"/>
              </a:lnSpc>
              <a:spcBef>
                <a:spcPts val="800"/>
              </a:spcBef>
            </a:pPr>
            <a:r>
              <a:rPr lang="en-GB" altLang="fr-FR" sz="2000"/>
              <a:t>Curriculum development and control should be in the hands of persons licensed to practice engineering in Canada</a:t>
            </a:r>
            <a:endParaRPr lang="en-US" altLang="fr-FR" sz="2000"/>
          </a:p>
          <a:p>
            <a:pPr marL="0" indent="0">
              <a:lnSpc>
                <a:spcPct val="120000"/>
              </a:lnSpc>
              <a:spcBef>
                <a:spcPts val="0"/>
              </a:spcBef>
              <a:buNone/>
            </a:pPr>
            <a:endParaRPr lang="en-GB" altLang="fr-FR" sz="2000"/>
          </a:p>
        </p:txBody>
      </p:sp>
      <p:sp>
        <p:nvSpPr>
          <p:cNvPr id="4" name="Slide Number Placeholder 3">
            <a:extLst>
              <a:ext uri="{FF2B5EF4-FFF2-40B4-BE49-F238E27FC236}">
                <a16:creationId xmlns:a16="http://schemas.microsoft.com/office/drawing/2014/main" id="{A89A7BED-1115-47C7-8E1E-97C9E574C3A7}"/>
              </a:ext>
            </a:extLst>
          </p:cNvPr>
          <p:cNvSpPr>
            <a:spLocks noGrp="1"/>
          </p:cNvSpPr>
          <p:nvPr>
            <p:ph type="sldNum" sz="quarter" idx="4"/>
          </p:nvPr>
        </p:nvSpPr>
        <p:spPr/>
        <p:txBody>
          <a:bodyPr/>
          <a:lstStyle/>
          <a:p>
            <a:fld id="{35919C68-0A9B-4907-84E0-832EA68EF267}" type="slidenum">
              <a:rPr lang="en-CA" smtClean="0"/>
              <a:t>45</a:t>
            </a:fld>
            <a:endParaRPr lang="en-CA"/>
          </a:p>
        </p:txBody>
      </p:sp>
    </p:spTree>
    <p:extLst>
      <p:ext uri="{BB962C8B-B14F-4D97-AF65-F5344CB8AC3E}">
        <p14:creationId xmlns:p14="http://schemas.microsoft.com/office/powerpoint/2010/main" val="983004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nvSpPr>
        <p:spPr>
          <a:xfrm>
            <a:off x="179832" y="398942"/>
            <a:ext cx="8229600" cy="857250"/>
          </a:xfrm>
          <a:prstGeom prst="rect">
            <a:avLst/>
          </a:prstGeom>
        </p:spPr>
        <p:txBody>
          <a:bodyPr vert="horz" lIns="91440" tIns="45720" rIns="91440" bIns="45720" rtlCol="0" anchor="b" anchorCtr="0">
            <a:normAutofit fontScale="975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Criteria highlights:</a:t>
            </a:r>
            <a:br>
              <a:rPr lang="en-CA">
                <a:solidFill>
                  <a:srgbClr val="003C71"/>
                </a:solidFill>
              </a:rPr>
            </a:br>
            <a:r>
              <a:rPr lang="en-GB" altLang="fr-FR" sz="2100">
                <a:solidFill>
                  <a:srgbClr val="003C71"/>
                </a:solidFill>
              </a:rPr>
              <a:t>Qualitative Evaluation – Curriculum Considerations</a:t>
            </a:r>
            <a:endParaRPr lang="en-US" altLang="en-US" sz="2100">
              <a:solidFill>
                <a:srgbClr val="003C71"/>
              </a:solidFill>
            </a:endParaRPr>
          </a:p>
        </p:txBody>
      </p:sp>
      <p:sp>
        <p:nvSpPr>
          <p:cNvPr id="7" name="Content Placeholder 4">
            <a:extLst>
              <a:ext uri="{FF2B5EF4-FFF2-40B4-BE49-F238E27FC236}">
                <a16:creationId xmlns:a16="http://schemas.microsoft.com/office/drawing/2014/main" id="{FA9B3222-100A-480B-AA28-0E14D49710F8}"/>
              </a:ext>
            </a:extLst>
          </p:cNvPr>
          <p:cNvSpPr txBox="1">
            <a:spLocks/>
          </p:cNvSpPr>
          <p:nvPr/>
        </p:nvSpPr>
        <p:spPr>
          <a:xfrm>
            <a:off x="1059396" y="1468858"/>
            <a:ext cx="7025208" cy="26870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80000"/>
              </a:lnSpc>
              <a:spcBef>
                <a:spcPct val="0"/>
              </a:spcBef>
              <a:spcAft>
                <a:spcPts val="1750"/>
              </a:spcAft>
            </a:pPr>
            <a:r>
              <a:rPr lang="en-GB" altLang="fr-FR" sz="2000"/>
              <a:t>Curriculum must include the application of computers and appropriate laboratory experience and safety procedures</a:t>
            </a:r>
          </a:p>
          <a:p>
            <a:pPr>
              <a:lnSpc>
                <a:spcPct val="80000"/>
              </a:lnSpc>
              <a:spcBef>
                <a:spcPct val="0"/>
              </a:spcBef>
              <a:spcAft>
                <a:spcPts val="1750"/>
              </a:spcAft>
            </a:pPr>
            <a:r>
              <a:rPr lang="en-GB" altLang="fr-FR" sz="2000"/>
              <a:t>Students must be exposed to material dealing with professionalism, ethics, equity, public and worker safety and health considerations, concepts of sustainable development, environmental stewardship </a:t>
            </a:r>
          </a:p>
          <a:p>
            <a:pPr>
              <a:lnSpc>
                <a:spcPct val="80000"/>
              </a:lnSpc>
              <a:spcBef>
                <a:spcPct val="0"/>
              </a:spcBef>
              <a:spcAft>
                <a:spcPts val="1750"/>
              </a:spcAft>
            </a:pPr>
            <a:r>
              <a:rPr lang="en-GB" altLang="fr-FR" sz="2000"/>
              <a:t>The curriculum must prepare students to learn independently and to work as an effective member of a team</a:t>
            </a:r>
            <a:endParaRPr lang="en-US" altLang="fr-FR" sz="2000"/>
          </a:p>
          <a:p>
            <a:pPr marL="0" indent="0">
              <a:lnSpc>
                <a:spcPct val="120000"/>
              </a:lnSpc>
              <a:spcBef>
                <a:spcPts val="0"/>
              </a:spcBef>
              <a:buNone/>
            </a:pPr>
            <a:endParaRPr lang="en-GB" altLang="fr-FR" sz="2000"/>
          </a:p>
        </p:txBody>
      </p:sp>
      <p:sp>
        <p:nvSpPr>
          <p:cNvPr id="4" name="Slide Number Placeholder 3">
            <a:extLst>
              <a:ext uri="{FF2B5EF4-FFF2-40B4-BE49-F238E27FC236}">
                <a16:creationId xmlns:a16="http://schemas.microsoft.com/office/drawing/2014/main" id="{D1A6FA0D-B513-4DCC-96ED-1A80D0DC7E26}"/>
              </a:ext>
            </a:extLst>
          </p:cNvPr>
          <p:cNvSpPr>
            <a:spLocks noGrp="1"/>
          </p:cNvSpPr>
          <p:nvPr>
            <p:ph type="sldNum" sz="quarter" idx="4"/>
          </p:nvPr>
        </p:nvSpPr>
        <p:spPr/>
        <p:txBody>
          <a:bodyPr/>
          <a:lstStyle/>
          <a:p>
            <a:fld id="{D4A05758-491E-4F50-9C61-C5C9E066969A}" type="slidenum">
              <a:rPr lang="en-CA" smtClean="0"/>
              <a:t>46</a:t>
            </a:fld>
            <a:endParaRPr lang="en-CA"/>
          </a:p>
        </p:txBody>
      </p:sp>
    </p:spTree>
    <p:extLst>
      <p:ext uri="{BB962C8B-B14F-4D97-AF65-F5344CB8AC3E}">
        <p14:creationId xmlns:p14="http://schemas.microsoft.com/office/powerpoint/2010/main" val="42711674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nvSpPr>
        <p:spPr>
          <a:xfrm>
            <a:off x="225552" y="381780"/>
            <a:ext cx="8229600" cy="857250"/>
          </a:xfrm>
          <a:prstGeom prst="rect">
            <a:avLst/>
          </a:prstGeom>
        </p:spPr>
        <p:txBody>
          <a:bodyPr vert="horz" lIns="91440" tIns="45720" rIns="91440" bIns="45720" rtlCol="0" anchor="b" anchorCtr="0">
            <a:normAutofit fontScale="975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Criteria highlights:</a:t>
            </a:r>
            <a:br>
              <a:rPr lang="en-CA">
                <a:solidFill>
                  <a:srgbClr val="003C71"/>
                </a:solidFill>
              </a:rPr>
            </a:br>
            <a:r>
              <a:rPr lang="en-GB" altLang="fr-FR" sz="2100">
                <a:solidFill>
                  <a:srgbClr val="003C71"/>
                </a:solidFill>
              </a:rPr>
              <a:t>Qualitative Evaluation – Curriculum Considerations</a:t>
            </a:r>
            <a:endParaRPr lang="en-US" altLang="en-US" sz="2100">
              <a:solidFill>
                <a:srgbClr val="003C71"/>
              </a:solidFill>
            </a:endParaRPr>
          </a:p>
        </p:txBody>
      </p:sp>
      <p:sp>
        <p:nvSpPr>
          <p:cNvPr id="7" name="Content Placeholder 4">
            <a:extLst>
              <a:ext uri="{FF2B5EF4-FFF2-40B4-BE49-F238E27FC236}">
                <a16:creationId xmlns:a16="http://schemas.microsoft.com/office/drawing/2014/main" id="{FA9B3222-100A-480B-AA28-0E14D49710F8}"/>
              </a:ext>
            </a:extLst>
          </p:cNvPr>
          <p:cNvSpPr txBox="1">
            <a:spLocks/>
          </p:cNvSpPr>
          <p:nvPr/>
        </p:nvSpPr>
        <p:spPr>
          <a:xfrm>
            <a:off x="1043608" y="1275606"/>
            <a:ext cx="7272808" cy="32403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ltLang="fr-FR" sz="2400"/>
              <a:t>Curriculum must include studies in:</a:t>
            </a:r>
          </a:p>
          <a:p>
            <a:pPr lvl="1"/>
            <a:r>
              <a:rPr lang="en-GB" altLang="fr-FR" sz="2400"/>
              <a:t>communication skills</a:t>
            </a:r>
          </a:p>
          <a:p>
            <a:pPr lvl="1"/>
            <a:r>
              <a:rPr lang="en-GB" altLang="fr-FR" sz="2400"/>
              <a:t>engineering economics </a:t>
            </a:r>
          </a:p>
          <a:p>
            <a:pPr lvl="1"/>
            <a:r>
              <a:rPr lang="en-GB" altLang="fr-FR" sz="2400"/>
              <a:t>impact of technology on society </a:t>
            </a:r>
          </a:p>
          <a:p>
            <a:pPr lvl="1"/>
            <a:r>
              <a:rPr lang="en-GB" altLang="fr-FR" sz="2400"/>
              <a:t>subject matter that deals with central issues, methodologies and thought processes of humanities and social sciences, and; </a:t>
            </a:r>
          </a:p>
          <a:p>
            <a:pPr marL="0" indent="0">
              <a:lnSpc>
                <a:spcPct val="120000"/>
              </a:lnSpc>
              <a:spcBef>
                <a:spcPts val="0"/>
              </a:spcBef>
              <a:buNone/>
            </a:pPr>
            <a:endParaRPr lang="en-GB" altLang="fr-FR" sz="2000"/>
          </a:p>
        </p:txBody>
      </p:sp>
      <p:sp>
        <p:nvSpPr>
          <p:cNvPr id="4" name="Slide Number Placeholder 3">
            <a:extLst>
              <a:ext uri="{FF2B5EF4-FFF2-40B4-BE49-F238E27FC236}">
                <a16:creationId xmlns:a16="http://schemas.microsoft.com/office/drawing/2014/main" id="{CFBD26C9-4EA6-4433-BCB5-90FFFF7B49D3}"/>
              </a:ext>
            </a:extLst>
          </p:cNvPr>
          <p:cNvSpPr>
            <a:spLocks noGrp="1"/>
          </p:cNvSpPr>
          <p:nvPr>
            <p:ph type="sldNum" sz="quarter" idx="4"/>
          </p:nvPr>
        </p:nvSpPr>
        <p:spPr/>
        <p:txBody>
          <a:bodyPr/>
          <a:lstStyle/>
          <a:p>
            <a:fld id="{4F7340D4-CAD6-4EF9-9C4C-5DC404F3C300}" type="slidenum">
              <a:rPr lang="en-CA" smtClean="0"/>
              <a:t>47</a:t>
            </a:fld>
            <a:endParaRPr lang="en-CA"/>
          </a:p>
        </p:txBody>
      </p:sp>
    </p:spTree>
    <p:extLst>
      <p:ext uri="{BB962C8B-B14F-4D97-AF65-F5344CB8AC3E}">
        <p14:creationId xmlns:p14="http://schemas.microsoft.com/office/powerpoint/2010/main" val="256599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nvSpPr>
        <p:spPr>
          <a:xfrm>
            <a:off x="216408" y="353222"/>
            <a:ext cx="8229600" cy="857250"/>
          </a:xfrm>
          <a:prstGeom prst="rect">
            <a:avLst/>
          </a:prstGeom>
        </p:spPr>
        <p:txBody>
          <a:bodyPr vert="horz" lIns="91440" tIns="45720" rIns="91440" bIns="45720" rtlCol="0" anchor="b" anchorCtr="0">
            <a:normAutofit fontScale="975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Criteria highlights:</a:t>
            </a:r>
            <a:br>
              <a:rPr lang="en-CA">
                <a:solidFill>
                  <a:srgbClr val="003C71"/>
                </a:solidFill>
              </a:rPr>
            </a:br>
            <a:r>
              <a:rPr lang="en-GB" altLang="fr-FR" sz="2100">
                <a:solidFill>
                  <a:srgbClr val="003C71"/>
                </a:solidFill>
              </a:rPr>
              <a:t>Qualitative Evaluation – Curriculum Considerations</a:t>
            </a:r>
            <a:endParaRPr lang="en-US" altLang="en-US" sz="2100">
              <a:solidFill>
                <a:srgbClr val="003C71"/>
              </a:solidFill>
            </a:endParaRPr>
          </a:p>
        </p:txBody>
      </p:sp>
      <p:sp>
        <p:nvSpPr>
          <p:cNvPr id="7" name="Content Placeholder 4">
            <a:extLst>
              <a:ext uri="{FF2B5EF4-FFF2-40B4-BE49-F238E27FC236}">
                <a16:creationId xmlns:a16="http://schemas.microsoft.com/office/drawing/2014/main" id="{FA9B3222-100A-480B-AA28-0E14D49710F8}"/>
              </a:ext>
            </a:extLst>
          </p:cNvPr>
          <p:cNvSpPr txBox="1">
            <a:spLocks/>
          </p:cNvSpPr>
          <p:nvPr/>
        </p:nvSpPr>
        <p:spPr>
          <a:xfrm>
            <a:off x="791580" y="1367589"/>
            <a:ext cx="7560840" cy="35283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725"/>
              </a:spcBef>
            </a:pPr>
            <a:r>
              <a:rPr lang="en-GB" altLang="fr-FR" sz="2000"/>
              <a:t>Engineering Design:</a:t>
            </a:r>
          </a:p>
          <a:p>
            <a:pPr lvl="1">
              <a:lnSpc>
                <a:spcPct val="90000"/>
              </a:lnSpc>
              <a:spcBef>
                <a:spcPts val="725"/>
              </a:spcBef>
            </a:pPr>
            <a:r>
              <a:rPr lang="en-GB" altLang="fr-FR" sz="2000"/>
              <a:t>integration of curriculum elements </a:t>
            </a:r>
          </a:p>
          <a:p>
            <a:pPr lvl="1">
              <a:lnSpc>
                <a:spcPct val="90000"/>
              </a:lnSpc>
              <a:spcBef>
                <a:spcPts val="725"/>
              </a:spcBef>
            </a:pPr>
            <a:r>
              <a:rPr lang="en-GB" altLang="fr-FR" sz="2000"/>
              <a:t>creative, iterative and open-ended</a:t>
            </a:r>
          </a:p>
          <a:p>
            <a:pPr lvl="1">
              <a:lnSpc>
                <a:spcPct val="90000"/>
              </a:lnSpc>
              <a:spcBef>
                <a:spcPts val="725"/>
              </a:spcBef>
            </a:pPr>
            <a:r>
              <a:rPr lang="en-GB" altLang="fr-FR" sz="2000"/>
              <a:t>subject to constraints imposed by legislation or standards</a:t>
            </a:r>
          </a:p>
          <a:p>
            <a:pPr lvl="1">
              <a:lnSpc>
                <a:spcPct val="90000"/>
              </a:lnSpc>
              <a:spcBef>
                <a:spcPts val="725"/>
              </a:spcBef>
            </a:pPr>
            <a:r>
              <a:rPr lang="en-GB" altLang="fr-FR" sz="2000"/>
              <a:t>to satisfy specification using optimization</a:t>
            </a:r>
          </a:p>
          <a:p>
            <a:pPr lvl="1">
              <a:lnSpc>
                <a:spcPct val="90000"/>
              </a:lnSpc>
              <a:spcBef>
                <a:spcPts val="725"/>
              </a:spcBef>
            </a:pPr>
            <a:r>
              <a:rPr lang="en-GB" altLang="fr-FR" sz="2000"/>
              <a:t>economics should be part of the design experience</a:t>
            </a:r>
          </a:p>
          <a:p>
            <a:pPr lvl="1">
              <a:lnSpc>
                <a:spcPct val="90000"/>
              </a:lnSpc>
              <a:spcBef>
                <a:spcPts val="725"/>
              </a:spcBef>
            </a:pPr>
            <a:r>
              <a:rPr lang="en-US" altLang="fr-FR" sz="2000"/>
              <a:t>to be supervised by licensed engineers</a:t>
            </a:r>
            <a:endParaRPr lang="en-GB" altLang="fr-FR" sz="2000"/>
          </a:p>
          <a:p>
            <a:pPr lvl="1">
              <a:lnSpc>
                <a:spcPct val="90000"/>
              </a:lnSpc>
              <a:spcBef>
                <a:spcPts val="625"/>
              </a:spcBef>
            </a:pPr>
            <a:endParaRPr lang="en-GB" altLang="fr-FR" sz="2000" i="1" u="sng"/>
          </a:p>
          <a:p>
            <a:pPr>
              <a:lnSpc>
                <a:spcPct val="90000"/>
              </a:lnSpc>
              <a:spcBef>
                <a:spcPts val="725"/>
              </a:spcBef>
              <a:buFont typeface="Times" pitchFamily="18" charset="0"/>
              <a:buNone/>
            </a:pPr>
            <a:r>
              <a:rPr lang="en-GB" altLang="fr-FR" sz="2000" i="1"/>
              <a:t>	</a:t>
            </a:r>
            <a:r>
              <a:rPr lang="en-GB" altLang="fr-FR" sz="2000" i="1" u="sng"/>
              <a:t>Every program must culminate in a significant design experience</a:t>
            </a:r>
            <a:endParaRPr lang="en-US" altLang="fr-FR" sz="2000" i="1" u="sng"/>
          </a:p>
          <a:p>
            <a:pPr marL="0" indent="0">
              <a:lnSpc>
                <a:spcPct val="120000"/>
              </a:lnSpc>
              <a:spcBef>
                <a:spcPts val="0"/>
              </a:spcBef>
              <a:buNone/>
            </a:pPr>
            <a:endParaRPr lang="en-GB" altLang="fr-FR" sz="1900"/>
          </a:p>
        </p:txBody>
      </p:sp>
      <p:sp>
        <p:nvSpPr>
          <p:cNvPr id="4" name="Slide Number Placeholder 3">
            <a:extLst>
              <a:ext uri="{FF2B5EF4-FFF2-40B4-BE49-F238E27FC236}">
                <a16:creationId xmlns:a16="http://schemas.microsoft.com/office/drawing/2014/main" id="{553BDACE-50DD-4B05-A4BF-504A6D26DA2A}"/>
              </a:ext>
            </a:extLst>
          </p:cNvPr>
          <p:cNvSpPr>
            <a:spLocks noGrp="1"/>
          </p:cNvSpPr>
          <p:nvPr>
            <p:ph type="sldNum" sz="quarter" idx="4"/>
          </p:nvPr>
        </p:nvSpPr>
        <p:spPr/>
        <p:txBody>
          <a:bodyPr/>
          <a:lstStyle/>
          <a:p>
            <a:fld id="{30C91FB0-256E-44E6-8AD9-E07962EEE0C8}" type="slidenum">
              <a:rPr lang="en-CA" smtClean="0"/>
              <a:t>48</a:t>
            </a:fld>
            <a:endParaRPr lang="en-CA"/>
          </a:p>
        </p:txBody>
      </p:sp>
    </p:spTree>
    <p:extLst>
      <p:ext uri="{BB962C8B-B14F-4D97-AF65-F5344CB8AC3E}">
        <p14:creationId xmlns:p14="http://schemas.microsoft.com/office/powerpoint/2010/main" val="3290228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44E5195-DD5D-44CB-B9E7-F869C1D5C0C6}"/>
              </a:ext>
            </a:extLst>
          </p:cNvPr>
          <p:cNvSpPr txBox="1">
            <a:spLocks noChangeArrowheads="1"/>
          </p:cNvSpPr>
          <p:nvPr/>
        </p:nvSpPr>
        <p:spPr>
          <a:xfrm>
            <a:off x="182880" y="152333"/>
            <a:ext cx="8229600" cy="857250"/>
          </a:xfrm>
          <a:prstGeom prst="rect">
            <a:avLst/>
          </a:prstGeom>
        </p:spPr>
        <p:txBody>
          <a:bodyPr vert="horz" lIns="91440" tIns="45720" rIns="91440" bIns="45720" rtlCol="0" anchor="b" anchorCtr="0">
            <a:normAutofit fontScale="975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Criteria highlights:</a:t>
            </a:r>
            <a:br>
              <a:rPr lang="en-CA">
                <a:solidFill>
                  <a:srgbClr val="003C71"/>
                </a:solidFill>
              </a:rPr>
            </a:br>
            <a:r>
              <a:rPr lang="en-CA" altLang="en-US" sz="2200">
                <a:solidFill>
                  <a:srgbClr val="003C71"/>
                </a:solidFill>
              </a:rPr>
              <a:t>Graduate attributes</a:t>
            </a:r>
            <a:endParaRPr lang="en-US" altLang="en-US">
              <a:solidFill>
                <a:srgbClr val="003C71"/>
              </a:solidFill>
            </a:endParaRPr>
          </a:p>
        </p:txBody>
      </p:sp>
      <p:sp>
        <p:nvSpPr>
          <p:cNvPr id="8" name="Content Placeholder 4">
            <a:extLst>
              <a:ext uri="{FF2B5EF4-FFF2-40B4-BE49-F238E27FC236}">
                <a16:creationId xmlns:a16="http://schemas.microsoft.com/office/drawing/2014/main" id="{2B403D97-E40C-4A4A-A957-2D547B0EDF04}"/>
              </a:ext>
            </a:extLst>
          </p:cNvPr>
          <p:cNvSpPr txBox="1">
            <a:spLocks/>
          </p:cNvSpPr>
          <p:nvPr/>
        </p:nvSpPr>
        <p:spPr>
          <a:xfrm>
            <a:off x="278952" y="1086023"/>
            <a:ext cx="4464496" cy="29714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None/>
            </a:pPr>
            <a:r>
              <a:rPr lang="en-CA" altLang="fr-FR" sz="2000"/>
              <a:t>Two components</a:t>
            </a:r>
          </a:p>
          <a:p>
            <a:pPr>
              <a:lnSpc>
                <a:spcPct val="90000"/>
              </a:lnSpc>
            </a:pPr>
            <a:endParaRPr lang="en-CA" altLang="fr-FR" sz="2000" u="sng"/>
          </a:p>
          <a:p>
            <a:pPr marL="0" indent="0">
              <a:lnSpc>
                <a:spcPct val="90000"/>
              </a:lnSpc>
              <a:buNone/>
            </a:pPr>
            <a:r>
              <a:rPr lang="en-CA" altLang="fr-FR" sz="2000" u="sng"/>
              <a:t>Attributes (criterion 3.1)</a:t>
            </a:r>
            <a:r>
              <a:rPr lang="en-CA" altLang="fr-FR" sz="2000"/>
              <a:t>:</a:t>
            </a:r>
          </a:p>
          <a:p>
            <a:pPr marL="622300" lvl="1">
              <a:lnSpc>
                <a:spcPct val="90000"/>
              </a:lnSpc>
            </a:pPr>
            <a:r>
              <a:rPr lang="en-CA" altLang="fr-FR" sz="1600"/>
              <a:t>Interpreted at time of graduation</a:t>
            </a:r>
          </a:p>
          <a:p>
            <a:pPr marL="622300" lvl="1">
              <a:lnSpc>
                <a:spcPct val="90000"/>
              </a:lnSpc>
            </a:pPr>
            <a:r>
              <a:rPr lang="en-CA" altLang="fr-FR" sz="1600"/>
              <a:t>Recognized that achievement does not end there</a:t>
            </a:r>
          </a:p>
          <a:p>
            <a:pPr marL="622300" lvl="1">
              <a:lnSpc>
                <a:spcPct val="90000"/>
              </a:lnSpc>
            </a:pPr>
            <a:r>
              <a:rPr lang="en-CA" altLang="fr-FR" sz="1600"/>
              <a:t>Program visitors evaluate the evidence and actions used to demonstrate the level of achievement of each graduate attribute</a:t>
            </a:r>
          </a:p>
          <a:p>
            <a:pPr lvl="1">
              <a:lnSpc>
                <a:spcPct val="90000"/>
              </a:lnSpc>
            </a:pPr>
            <a:endParaRPr lang="en-CA" altLang="fr-FR" sz="2000"/>
          </a:p>
          <a:p>
            <a:pPr marL="0" indent="0">
              <a:lnSpc>
                <a:spcPct val="120000"/>
              </a:lnSpc>
              <a:spcBef>
                <a:spcPts val="0"/>
              </a:spcBef>
              <a:buNone/>
            </a:pPr>
            <a:endParaRPr lang="en-GB" altLang="fr-FR" sz="2000"/>
          </a:p>
        </p:txBody>
      </p:sp>
      <p:sp>
        <p:nvSpPr>
          <p:cNvPr id="9" name="Content Placeholder 4">
            <a:extLst>
              <a:ext uri="{FF2B5EF4-FFF2-40B4-BE49-F238E27FC236}">
                <a16:creationId xmlns:a16="http://schemas.microsoft.com/office/drawing/2014/main" id="{D3251280-3EFF-428B-BD70-46161F8A5504}"/>
              </a:ext>
            </a:extLst>
          </p:cNvPr>
          <p:cNvSpPr txBox="1">
            <a:spLocks/>
          </p:cNvSpPr>
          <p:nvPr/>
        </p:nvSpPr>
        <p:spPr>
          <a:xfrm>
            <a:off x="4572000" y="1767316"/>
            <a:ext cx="4464496" cy="29714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buNone/>
            </a:pPr>
            <a:r>
              <a:rPr lang="en-CA" altLang="fr-FR" sz="2000" u="sng"/>
              <a:t>Continual Improvement (criterion 3.2)</a:t>
            </a:r>
            <a:r>
              <a:rPr lang="en-CA" altLang="fr-FR" sz="2000"/>
              <a:t>:</a:t>
            </a:r>
          </a:p>
          <a:p>
            <a:pPr marL="622300" lvl="1" indent="-273050">
              <a:lnSpc>
                <a:spcPct val="90000"/>
              </a:lnSpc>
            </a:pPr>
            <a:r>
              <a:rPr lang="en-CA" altLang="fr-FR" sz="1600"/>
              <a:t>Ongoing evolution of engineering programs </a:t>
            </a:r>
          </a:p>
          <a:p>
            <a:pPr marL="622300" lvl="1" indent="-273050">
              <a:lnSpc>
                <a:spcPct val="90000"/>
              </a:lnSpc>
            </a:pPr>
            <a:r>
              <a:rPr lang="en-CA" altLang="fr-FR" sz="1600"/>
              <a:t>Processes needed:</a:t>
            </a:r>
          </a:p>
          <a:p>
            <a:pPr marL="982663" lvl="2" indent="-273050">
              <a:lnSpc>
                <a:spcPct val="90000"/>
              </a:lnSpc>
            </a:pPr>
            <a:r>
              <a:rPr lang="en-CA" altLang="fr-FR"/>
              <a:t>Assessment of attribute achievement</a:t>
            </a:r>
          </a:p>
          <a:p>
            <a:pPr marL="982663" lvl="2" indent="-273050">
              <a:lnSpc>
                <a:spcPct val="90000"/>
              </a:lnSpc>
            </a:pPr>
            <a:r>
              <a:rPr lang="en-CA" altLang="fr-FR"/>
              <a:t>Results used to improve program</a:t>
            </a:r>
          </a:p>
          <a:p>
            <a:pPr marL="622300" lvl="1" indent="-273050">
              <a:lnSpc>
                <a:spcPct val="90000"/>
              </a:lnSpc>
            </a:pPr>
            <a:r>
              <a:rPr lang="en-CA" altLang="fr-FR" sz="1600"/>
              <a:t>Program visitors evaluate the evidence and actions used to demonstrate the continual improvement achievement</a:t>
            </a:r>
          </a:p>
          <a:p>
            <a:pPr marL="0" indent="0">
              <a:lnSpc>
                <a:spcPct val="120000"/>
              </a:lnSpc>
              <a:spcBef>
                <a:spcPts val="0"/>
              </a:spcBef>
              <a:buNone/>
            </a:pPr>
            <a:endParaRPr lang="en-GB" altLang="fr-FR" sz="2000"/>
          </a:p>
        </p:txBody>
      </p:sp>
      <p:sp>
        <p:nvSpPr>
          <p:cNvPr id="4" name="Slide Number Placeholder 3">
            <a:extLst>
              <a:ext uri="{FF2B5EF4-FFF2-40B4-BE49-F238E27FC236}">
                <a16:creationId xmlns:a16="http://schemas.microsoft.com/office/drawing/2014/main" id="{89DC01A2-EF46-4F11-AE4B-66E34030D95F}"/>
              </a:ext>
            </a:extLst>
          </p:cNvPr>
          <p:cNvSpPr>
            <a:spLocks noGrp="1"/>
          </p:cNvSpPr>
          <p:nvPr>
            <p:ph type="sldNum" sz="quarter" idx="4"/>
          </p:nvPr>
        </p:nvSpPr>
        <p:spPr/>
        <p:txBody>
          <a:bodyPr/>
          <a:lstStyle/>
          <a:p>
            <a:fld id="{D4658A70-BDC6-44E1-AF82-AA01A2396301}" type="slidenum">
              <a:rPr lang="en-CA" smtClean="0"/>
              <a:t>49</a:t>
            </a:fld>
            <a:endParaRPr lang="en-CA"/>
          </a:p>
        </p:txBody>
      </p:sp>
    </p:spTree>
    <p:extLst>
      <p:ext uri="{BB962C8B-B14F-4D97-AF65-F5344CB8AC3E}">
        <p14:creationId xmlns:p14="http://schemas.microsoft.com/office/powerpoint/2010/main" val="1892296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C2EE39-F189-4C40-BB74-8AEB813E6DF3}"/>
              </a:ext>
            </a:extLst>
          </p:cNvPr>
          <p:cNvSpPr>
            <a:spLocks noGrp="1"/>
          </p:cNvSpPr>
          <p:nvPr>
            <p:ph type="sldNum" sz="quarter" idx="4"/>
          </p:nvPr>
        </p:nvSpPr>
        <p:spPr/>
        <p:txBody>
          <a:bodyPr/>
          <a:lstStyle/>
          <a:p>
            <a:fld id="{DB0A0ADA-54B2-4943-B559-0A0B50BED87C}" type="slidenum">
              <a:rPr lang="en-CA" smtClean="0"/>
              <a:t>50</a:t>
            </a:fld>
            <a:endParaRPr lang="en-CA"/>
          </a:p>
        </p:txBody>
      </p:sp>
      <p:sp>
        <p:nvSpPr>
          <p:cNvPr id="5" name="Content Placeholder 2">
            <a:extLst>
              <a:ext uri="{FF2B5EF4-FFF2-40B4-BE49-F238E27FC236}">
                <a16:creationId xmlns:a16="http://schemas.microsoft.com/office/drawing/2014/main" id="{0ADA61E4-923C-4ADB-A76A-3205072D1705}"/>
              </a:ext>
            </a:extLst>
          </p:cNvPr>
          <p:cNvSpPr txBox="1">
            <a:spLocks/>
          </p:cNvSpPr>
          <p:nvPr/>
        </p:nvSpPr>
        <p:spPr>
          <a:xfrm>
            <a:off x="547269" y="3312903"/>
            <a:ext cx="8345211" cy="761479"/>
          </a:xfrm>
          <a:prstGeom prst="rect">
            <a:avLst/>
          </a:prstGeom>
        </p:spPr>
        <p:txBody>
          <a:bodyPr numCol="1"/>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CA" b="1"/>
              <a:t>Criteria 3.2.1 – 3.2.3 - </a:t>
            </a:r>
            <a:r>
              <a:rPr lang="en-US"/>
              <a:t>Used to assess the institution’s continual improvement processes.</a:t>
            </a:r>
            <a:endParaRPr lang="en-CA" sz="800" b="1"/>
          </a:p>
          <a:p>
            <a:pPr marL="182563" indent="0">
              <a:buNone/>
            </a:pPr>
            <a:endParaRPr lang="en-CA"/>
          </a:p>
        </p:txBody>
      </p:sp>
      <p:sp>
        <p:nvSpPr>
          <p:cNvPr id="7" name="Content Placeholder 2">
            <a:extLst>
              <a:ext uri="{FF2B5EF4-FFF2-40B4-BE49-F238E27FC236}">
                <a16:creationId xmlns:a16="http://schemas.microsoft.com/office/drawing/2014/main" id="{10F8ED32-A682-4C95-8A5F-0F5EE1DA2285}"/>
              </a:ext>
            </a:extLst>
          </p:cNvPr>
          <p:cNvSpPr txBox="1">
            <a:spLocks/>
          </p:cNvSpPr>
          <p:nvPr/>
        </p:nvSpPr>
        <p:spPr>
          <a:xfrm>
            <a:off x="403252" y="126259"/>
            <a:ext cx="8633243" cy="725857"/>
          </a:xfrm>
          <a:prstGeom prst="rect">
            <a:avLst/>
          </a:prstGeom>
        </p:spPr>
        <p:txBody>
          <a:bodyPr numCol="1"/>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563" indent="0">
              <a:buNone/>
            </a:pPr>
            <a:r>
              <a:rPr lang="en-US" b="1"/>
              <a:t>Criterion 3.1</a:t>
            </a:r>
            <a:r>
              <a:rPr lang="en-US"/>
              <a:t> - “The institution must demonstrate that the graduates of a program possess the [12] attributes.”</a:t>
            </a:r>
          </a:p>
          <a:p>
            <a:pPr marL="182563" indent="0">
              <a:buNone/>
            </a:pPr>
            <a:endParaRPr lang="en-US"/>
          </a:p>
          <a:p>
            <a:pPr marL="182563" indent="0">
              <a:buNone/>
            </a:pPr>
            <a:endParaRPr lang="en-US" sz="900"/>
          </a:p>
          <a:p>
            <a:pPr marL="182563" indent="0">
              <a:buNone/>
            </a:pPr>
            <a:r>
              <a:rPr lang="en-US" b="1"/>
              <a:t>Criteria 3.1.1 - 3.1.5 - </a:t>
            </a:r>
            <a:r>
              <a:rPr lang="en-US"/>
              <a:t>Used to assess the suitability of a program for developing the graduate attributes.</a:t>
            </a:r>
          </a:p>
          <a:p>
            <a:pPr marL="182563" indent="0">
              <a:buNone/>
            </a:pPr>
            <a:endParaRPr lang="en-US"/>
          </a:p>
          <a:p>
            <a:pPr marL="182563" indent="0">
              <a:buNone/>
            </a:pPr>
            <a:endParaRPr lang="en-US"/>
          </a:p>
          <a:p>
            <a:pPr marL="182563" indent="0">
              <a:buNone/>
            </a:pPr>
            <a:endParaRPr lang="en-CA"/>
          </a:p>
        </p:txBody>
      </p:sp>
      <p:sp>
        <p:nvSpPr>
          <p:cNvPr id="8" name="Content Placeholder 2">
            <a:extLst>
              <a:ext uri="{FF2B5EF4-FFF2-40B4-BE49-F238E27FC236}">
                <a16:creationId xmlns:a16="http://schemas.microsoft.com/office/drawing/2014/main" id="{1A3F4F3A-7413-444E-8371-CCFDCDF47AA8}"/>
              </a:ext>
            </a:extLst>
          </p:cNvPr>
          <p:cNvSpPr txBox="1">
            <a:spLocks/>
          </p:cNvSpPr>
          <p:nvPr/>
        </p:nvSpPr>
        <p:spPr>
          <a:xfrm>
            <a:off x="403252" y="1694709"/>
            <a:ext cx="8633243" cy="1265642"/>
          </a:xfrm>
          <a:prstGeom prst="rect">
            <a:avLst/>
          </a:prstGeom>
        </p:spPr>
        <p:txBody>
          <a:bodyPr numCol="2"/>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563" indent="0">
              <a:buNone/>
            </a:pPr>
            <a:endParaRPr lang="en-US" sz="1000" b="1"/>
          </a:p>
          <a:p>
            <a:pPr marL="182563" indent="0">
              <a:buNone/>
            </a:pPr>
            <a:r>
              <a:rPr lang="en-CA"/>
              <a:t>3.1.1 Organization and engagement</a:t>
            </a:r>
          </a:p>
          <a:p>
            <a:pPr marL="182563" indent="0">
              <a:buNone/>
            </a:pPr>
            <a:r>
              <a:rPr lang="en-CA"/>
              <a:t>3.1.2 Curriculum maps</a:t>
            </a:r>
          </a:p>
          <a:p>
            <a:pPr marL="182563" indent="0">
              <a:buNone/>
            </a:pPr>
            <a:r>
              <a:rPr lang="en-CA"/>
              <a:t>3.1.3 Indicators</a:t>
            </a:r>
          </a:p>
          <a:p>
            <a:pPr marL="182563" indent="0">
              <a:buNone/>
            </a:pPr>
            <a:endParaRPr lang="en-CA" sz="1400"/>
          </a:p>
          <a:p>
            <a:pPr marL="182563" indent="0">
              <a:buNone/>
            </a:pPr>
            <a:r>
              <a:rPr lang="en-CA"/>
              <a:t>3.1.4 Assessment tools</a:t>
            </a:r>
          </a:p>
          <a:p>
            <a:pPr marL="182563" indent="0">
              <a:buNone/>
            </a:pPr>
            <a:r>
              <a:rPr lang="en-CA"/>
              <a:t>3.1.5 Assessment results</a:t>
            </a:r>
          </a:p>
          <a:p>
            <a:pPr marL="182563" indent="0">
              <a:buNone/>
            </a:pPr>
            <a:endParaRPr lang="en-CA"/>
          </a:p>
        </p:txBody>
      </p:sp>
      <p:sp>
        <p:nvSpPr>
          <p:cNvPr id="9" name="Content Placeholder 2">
            <a:extLst>
              <a:ext uri="{FF2B5EF4-FFF2-40B4-BE49-F238E27FC236}">
                <a16:creationId xmlns:a16="http://schemas.microsoft.com/office/drawing/2014/main" id="{0CE483F7-8488-49C5-85E2-7A8DAA2B211D}"/>
              </a:ext>
            </a:extLst>
          </p:cNvPr>
          <p:cNvSpPr txBox="1">
            <a:spLocks/>
          </p:cNvSpPr>
          <p:nvPr/>
        </p:nvSpPr>
        <p:spPr>
          <a:xfrm>
            <a:off x="380015" y="4014261"/>
            <a:ext cx="8633243" cy="1265642"/>
          </a:xfrm>
          <a:prstGeom prst="rect">
            <a:avLst/>
          </a:prstGeom>
        </p:spPr>
        <p:txBody>
          <a:bodyPr numCol="2"/>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563" indent="0">
              <a:buNone/>
            </a:pPr>
            <a:r>
              <a:rPr lang="en-CA"/>
              <a:t>3.2.1 Improvement process</a:t>
            </a:r>
          </a:p>
          <a:p>
            <a:pPr marL="182563" indent="0">
              <a:buNone/>
            </a:pPr>
            <a:r>
              <a:rPr lang="en-CA"/>
              <a:t>3.2.2 Stakeholder engagement</a:t>
            </a:r>
          </a:p>
          <a:p>
            <a:pPr marL="182563" indent="0">
              <a:buNone/>
            </a:pPr>
            <a:endParaRPr lang="en-CA"/>
          </a:p>
          <a:p>
            <a:pPr marL="182563" indent="0">
              <a:buNone/>
            </a:pPr>
            <a:r>
              <a:rPr lang="en-CA"/>
              <a:t>3.2.3 Improvement actions</a:t>
            </a:r>
          </a:p>
        </p:txBody>
      </p:sp>
      <p:grpSp>
        <p:nvGrpSpPr>
          <p:cNvPr id="16" name="Group 15">
            <a:extLst>
              <a:ext uri="{FF2B5EF4-FFF2-40B4-BE49-F238E27FC236}">
                <a16:creationId xmlns:a16="http://schemas.microsoft.com/office/drawing/2014/main" id="{AC33C576-1438-4D24-99C8-99C4B83F8EAF}"/>
              </a:ext>
            </a:extLst>
          </p:cNvPr>
          <p:cNvGrpSpPr/>
          <p:nvPr/>
        </p:nvGrpSpPr>
        <p:grpSpPr>
          <a:xfrm>
            <a:off x="3772194" y="961996"/>
            <a:ext cx="1267857" cy="242672"/>
            <a:chOff x="3995936" y="915411"/>
            <a:chExt cx="1267857" cy="242672"/>
          </a:xfrm>
        </p:grpSpPr>
        <p:sp>
          <p:nvSpPr>
            <p:cNvPr id="6" name="Arrow: Down 5">
              <a:extLst>
                <a:ext uri="{FF2B5EF4-FFF2-40B4-BE49-F238E27FC236}">
                  <a16:creationId xmlns:a16="http://schemas.microsoft.com/office/drawing/2014/main" id="{7733C31B-3C80-462B-AAC4-1A1BCD1922DE}"/>
                </a:ext>
              </a:extLst>
            </p:cNvPr>
            <p:cNvSpPr/>
            <p:nvPr/>
          </p:nvSpPr>
          <p:spPr>
            <a:xfrm>
              <a:off x="3995936" y="915411"/>
              <a:ext cx="216024" cy="242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Arrow: Down 9">
              <a:extLst>
                <a:ext uri="{FF2B5EF4-FFF2-40B4-BE49-F238E27FC236}">
                  <a16:creationId xmlns:a16="http://schemas.microsoft.com/office/drawing/2014/main" id="{FE777DC4-685D-467C-BCD0-8545279CE032}"/>
                </a:ext>
              </a:extLst>
            </p:cNvPr>
            <p:cNvSpPr/>
            <p:nvPr/>
          </p:nvSpPr>
          <p:spPr>
            <a:xfrm>
              <a:off x="4572000" y="915411"/>
              <a:ext cx="216024" cy="242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Arrow: Down 10">
              <a:extLst>
                <a:ext uri="{FF2B5EF4-FFF2-40B4-BE49-F238E27FC236}">
                  <a16:creationId xmlns:a16="http://schemas.microsoft.com/office/drawing/2014/main" id="{FB915789-20C4-461C-AA67-240CD974628C}"/>
                </a:ext>
              </a:extLst>
            </p:cNvPr>
            <p:cNvSpPr/>
            <p:nvPr/>
          </p:nvSpPr>
          <p:spPr>
            <a:xfrm>
              <a:off x="5047769" y="915411"/>
              <a:ext cx="216024" cy="242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5" name="Group 14">
            <a:extLst>
              <a:ext uri="{FF2B5EF4-FFF2-40B4-BE49-F238E27FC236}">
                <a16:creationId xmlns:a16="http://schemas.microsoft.com/office/drawing/2014/main" id="{10EA75A0-98B0-4B25-8DCA-5BB48D78DF35}"/>
              </a:ext>
            </a:extLst>
          </p:cNvPr>
          <p:cNvGrpSpPr/>
          <p:nvPr/>
        </p:nvGrpSpPr>
        <p:grpSpPr>
          <a:xfrm>
            <a:off x="3830059" y="2960351"/>
            <a:ext cx="1267857" cy="242672"/>
            <a:chOff x="3887924" y="2833027"/>
            <a:chExt cx="1267857" cy="242672"/>
          </a:xfrm>
        </p:grpSpPr>
        <p:sp>
          <p:nvSpPr>
            <p:cNvPr id="12" name="Arrow: Down 11">
              <a:extLst>
                <a:ext uri="{FF2B5EF4-FFF2-40B4-BE49-F238E27FC236}">
                  <a16:creationId xmlns:a16="http://schemas.microsoft.com/office/drawing/2014/main" id="{DFED665B-72A1-4334-8E0F-D2BA3177165B}"/>
                </a:ext>
              </a:extLst>
            </p:cNvPr>
            <p:cNvSpPr/>
            <p:nvPr/>
          </p:nvSpPr>
          <p:spPr>
            <a:xfrm>
              <a:off x="3887924" y="2833027"/>
              <a:ext cx="216024" cy="242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Arrow: Down 12">
              <a:extLst>
                <a:ext uri="{FF2B5EF4-FFF2-40B4-BE49-F238E27FC236}">
                  <a16:creationId xmlns:a16="http://schemas.microsoft.com/office/drawing/2014/main" id="{57D2FA46-B82C-4771-AD9F-65B34E431586}"/>
                </a:ext>
              </a:extLst>
            </p:cNvPr>
            <p:cNvSpPr/>
            <p:nvPr/>
          </p:nvSpPr>
          <p:spPr>
            <a:xfrm>
              <a:off x="4463988" y="2833027"/>
              <a:ext cx="216024" cy="242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Arrow: Down 13">
              <a:extLst>
                <a:ext uri="{FF2B5EF4-FFF2-40B4-BE49-F238E27FC236}">
                  <a16:creationId xmlns:a16="http://schemas.microsoft.com/office/drawing/2014/main" id="{28A69BFF-94C4-47DC-8612-EDCB2EF3D844}"/>
                </a:ext>
              </a:extLst>
            </p:cNvPr>
            <p:cNvSpPr/>
            <p:nvPr/>
          </p:nvSpPr>
          <p:spPr>
            <a:xfrm>
              <a:off x="4939757" y="2833027"/>
              <a:ext cx="216024" cy="2426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973209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C7AA6161-18C0-4152-9A19-726F08185C3D}"/>
              </a:ext>
            </a:extLst>
          </p:cNvPr>
          <p:cNvSpPr>
            <a:spLocks noGrp="1" noChangeArrowheads="1"/>
          </p:cNvSpPr>
          <p:nvPr>
            <p:ph type="title"/>
          </p:nvPr>
        </p:nvSpPr>
        <p:spPr>
          <a:xfrm>
            <a:off x="237744" y="462950"/>
            <a:ext cx="8229600" cy="857250"/>
          </a:xfrm>
        </p:spPr>
        <p:txBody>
          <a:bodyPr>
            <a:normAutofit/>
          </a:bodyPr>
          <a:lstStyle/>
          <a:p>
            <a:r>
              <a:rPr lang="en-CA">
                <a:solidFill>
                  <a:srgbClr val="003C71"/>
                </a:solidFill>
              </a:rPr>
              <a:t>Criteria highlights:</a:t>
            </a:r>
            <a:br>
              <a:rPr lang="en-CA">
                <a:solidFill>
                  <a:srgbClr val="003C71"/>
                </a:solidFill>
              </a:rPr>
            </a:br>
            <a:r>
              <a:rPr lang="en-CA" altLang="en-US" sz="2200">
                <a:solidFill>
                  <a:srgbClr val="003C71"/>
                </a:solidFill>
              </a:rPr>
              <a:t>Graduate Attributes</a:t>
            </a:r>
            <a:endParaRPr lang="en-US" altLang="en-US">
              <a:solidFill>
                <a:srgbClr val="003C71"/>
              </a:solidFill>
            </a:endParaRPr>
          </a:p>
        </p:txBody>
      </p:sp>
      <p:sp>
        <p:nvSpPr>
          <p:cNvPr id="3" name="Content Placeholder 2"/>
          <p:cNvSpPr>
            <a:spLocks noGrp="1"/>
          </p:cNvSpPr>
          <p:nvPr>
            <p:ph sz="half" idx="1"/>
          </p:nvPr>
        </p:nvSpPr>
        <p:spPr>
          <a:xfrm>
            <a:off x="70928" y="1491630"/>
            <a:ext cx="4038600" cy="2545556"/>
          </a:xfrm>
        </p:spPr>
        <p:txBody>
          <a:bodyPr vert="horz" lIns="91440" tIns="45720" rIns="91440" bIns="45720" rtlCol="0" anchor="t">
            <a:normAutofit fontScale="92500" lnSpcReduction="10000"/>
          </a:bodyPr>
          <a:lstStyle/>
          <a:p>
            <a:pPr marL="514350" indent="-514350">
              <a:buClrTx/>
              <a:buFont typeface="+mj-lt"/>
              <a:buAutoNum type="arabicPeriod"/>
            </a:pPr>
            <a:r>
              <a:rPr lang="en-CA" sz="2000"/>
              <a:t>A knowledge base for engineering</a:t>
            </a:r>
          </a:p>
          <a:p>
            <a:pPr marL="514350" indent="-514350">
              <a:buClrTx/>
              <a:buFont typeface="+mj-lt"/>
              <a:buAutoNum type="arabicPeriod"/>
            </a:pPr>
            <a:r>
              <a:rPr lang="en-CA" sz="2000"/>
              <a:t>Problem analysis</a:t>
            </a:r>
          </a:p>
          <a:p>
            <a:pPr marL="514350" indent="-514350">
              <a:buClrTx/>
              <a:buFont typeface="+mj-lt"/>
              <a:buAutoNum type="arabicPeriod"/>
            </a:pPr>
            <a:r>
              <a:rPr lang="en-CA" sz="2000"/>
              <a:t>Investigation</a:t>
            </a:r>
          </a:p>
          <a:p>
            <a:pPr marL="514350" indent="-514350">
              <a:buClrTx/>
              <a:buFont typeface="+mj-lt"/>
              <a:buAutoNum type="arabicPeriod"/>
            </a:pPr>
            <a:r>
              <a:rPr lang="en-CA" sz="2000"/>
              <a:t>Design</a:t>
            </a:r>
          </a:p>
          <a:p>
            <a:pPr marL="514350" indent="-514350">
              <a:buClrTx/>
              <a:buFont typeface="+mj-lt"/>
              <a:buAutoNum type="arabicPeriod"/>
            </a:pPr>
            <a:r>
              <a:rPr lang="en-CA" sz="2000"/>
              <a:t>Use of engineering tools</a:t>
            </a:r>
          </a:p>
          <a:p>
            <a:pPr marL="514350" indent="-514350">
              <a:buClrTx/>
              <a:buFont typeface="+mj-lt"/>
              <a:buAutoNum type="arabicPeriod"/>
            </a:pPr>
            <a:r>
              <a:rPr lang="en-CA" sz="2000"/>
              <a:t>Individual and team work</a:t>
            </a:r>
          </a:p>
        </p:txBody>
      </p:sp>
      <p:sp>
        <p:nvSpPr>
          <p:cNvPr id="5" name="Slide Number Placeholder 4">
            <a:extLst>
              <a:ext uri="{FF2B5EF4-FFF2-40B4-BE49-F238E27FC236}">
                <a16:creationId xmlns:a16="http://schemas.microsoft.com/office/drawing/2014/main" id="{1737B093-ACBC-4D7C-B16A-AAE47A0609B4}"/>
              </a:ext>
            </a:extLst>
          </p:cNvPr>
          <p:cNvSpPr>
            <a:spLocks noGrp="1"/>
          </p:cNvSpPr>
          <p:nvPr>
            <p:ph type="sldNum" sz="quarter" idx="4"/>
          </p:nvPr>
        </p:nvSpPr>
        <p:spPr/>
        <p:txBody>
          <a:bodyPr/>
          <a:lstStyle/>
          <a:p>
            <a:fld id="{097ABA0E-788A-49B9-98C1-3FA5352F342F}" type="slidenum">
              <a:rPr lang="en-CA" smtClean="0"/>
              <a:t>51</a:t>
            </a:fld>
            <a:endParaRPr lang="en-CA"/>
          </a:p>
        </p:txBody>
      </p:sp>
      <p:sp>
        <p:nvSpPr>
          <p:cNvPr id="9" name="Content Placeholder 2"/>
          <p:cNvSpPr txBox="1">
            <a:spLocks/>
          </p:cNvSpPr>
          <p:nvPr/>
        </p:nvSpPr>
        <p:spPr>
          <a:xfrm>
            <a:off x="3995936" y="1491630"/>
            <a:ext cx="5148064" cy="252560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schemeClr val="tx1"/>
              </a:buClr>
              <a:buAutoNum type="arabicPeriod" startAt="7"/>
            </a:pPr>
            <a:r>
              <a:rPr lang="en-CA" sz="2000">
                <a:solidFill>
                  <a:srgbClr val="34302C"/>
                </a:solidFill>
              </a:rPr>
              <a:t>Communication skills</a:t>
            </a:r>
            <a:endParaRPr lang="en-US">
              <a:solidFill>
                <a:srgbClr val="34302C"/>
              </a:solidFill>
              <a:cs typeface="Arial"/>
            </a:endParaRPr>
          </a:p>
          <a:p>
            <a:pPr marL="514350" indent="-514350">
              <a:buClr>
                <a:schemeClr val="tx1"/>
              </a:buClr>
              <a:buFont typeface="+mj-lt"/>
              <a:buAutoNum type="arabicPeriod" startAt="7"/>
            </a:pPr>
            <a:r>
              <a:rPr lang="en-CA" sz="2000">
                <a:solidFill>
                  <a:srgbClr val="34302C"/>
                </a:solidFill>
              </a:rPr>
              <a:t>Professionalism</a:t>
            </a:r>
            <a:endParaRPr lang="en-CA" sz="2000">
              <a:solidFill>
                <a:srgbClr val="34302C"/>
              </a:solidFill>
              <a:cs typeface="Arial"/>
            </a:endParaRPr>
          </a:p>
          <a:p>
            <a:pPr marL="514350" indent="-514350">
              <a:buClr>
                <a:schemeClr val="tx1"/>
              </a:buClr>
              <a:buFont typeface="+mj-lt"/>
              <a:buAutoNum type="arabicPeriod" startAt="7"/>
            </a:pPr>
            <a:r>
              <a:rPr lang="en-CA" sz="2000">
                <a:solidFill>
                  <a:srgbClr val="34302C"/>
                </a:solidFill>
              </a:rPr>
              <a:t>Impact of engineering on society and the environment</a:t>
            </a:r>
            <a:endParaRPr lang="en-CA" sz="2000">
              <a:solidFill>
                <a:srgbClr val="34302C"/>
              </a:solidFill>
              <a:cs typeface="Arial"/>
            </a:endParaRPr>
          </a:p>
          <a:p>
            <a:pPr marL="514350" indent="-514350">
              <a:buClr>
                <a:schemeClr val="tx1"/>
              </a:buClr>
              <a:buFont typeface="+mj-lt"/>
              <a:buAutoNum type="arabicPeriod" startAt="7"/>
            </a:pPr>
            <a:r>
              <a:rPr lang="en-CA" sz="2000">
                <a:solidFill>
                  <a:srgbClr val="34302C"/>
                </a:solidFill>
              </a:rPr>
              <a:t>Ethics and equity</a:t>
            </a:r>
            <a:endParaRPr lang="en-CA" sz="2000">
              <a:solidFill>
                <a:srgbClr val="34302C"/>
              </a:solidFill>
              <a:cs typeface="Arial"/>
            </a:endParaRPr>
          </a:p>
          <a:p>
            <a:pPr marL="514350" indent="-514350">
              <a:buClr>
                <a:schemeClr val="tx1"/>
              </a:buClr>
              <a:buFont typeface="+mj-lt"/>
              <a:buAutoNum type="arabicPeriod" startAt="7"/>
            </a:pPr>
            <a:r>
              <a:rPr lang="en-CA" sz="2000">
                <a:solidFill>
                  <a:srgbClr val="34302C"/>
                </a:solidFill>
              </a:rPr>
              <a:t>Economics and project management</a:t>
            </a:r>
            <a:endParaRPr lang="en-CA" sz="2000">
              <a:solidFill>
                <a:srgbClr val="34302C"/>
              </a:solidFill>
              <a:cs typeface="Arial"/>
            </a:endParaRPr>
          </a:p>
          <a:p>
            <a:pPr marL="514350" indent="-514350">
              <a:buClr>
                <a:schemeClr val="tx1"/>
              </a:buClr>
              <a:buFont typeface="+mj-lt"/>
              <a:buAutoNum type="arabicPeriod" startAt="7"/>
            </a:pPr>
            <a:r>
              <a:rPr lang="en-CA" sz="2000">
                <a:solidFill>
                  <a:srgbClr val="34302C"/>
                </a:solidFill>
              </a:rPr>
              <a:t>Life-long learning</a:t>
            </a:r>
            <a:endParaRPr lang="en-CA" sz="2000">
              <a:solidFill>
                <a:srgbClr val="34302C"/>
              </a:solidFill>
              <a:cs typeface="Arial"/>
            </a:endParaRPr>
          </a:p>
        </p:txBody>
      </p:sp>
    </p:spTree>
    <p:extLst>
      <p:ext uri="{BB962C8B-B14F-4D97-AF65-F5344CB8AC3E}">
        <p14:creationId xmlns:p14="http://schemas.microsoft.com/office/powerpoint/2010/main" val="31911311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ED322345-DEBF-4794-807F-5DEEE412DF02}"/>
              </a:ext>
            </a:extLst>
          </p:cNvPr>
          <p:cNvSpPr txBox="1">
            <a:spLocks noChangeArrowheads="1"/>
          </p:cNvSpPr>
          <p:nvPr/>
        </p:nvSpPr>
        <p:spPr>
          <a:xfrm>
            <a:off x="228600" y="24475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Graduate Attributes:</a:t>
            </a:r>
            <a:br>
              <a:rPr lang="en-CA">
                <a:solidFill>
                  <a:srgbClr val="003C71"/>
                </a:solidFill>
              </a:rPr>
            </a:br>
            <a:r>
              <a:rPr lang="en-CA" sz="2300">
                <a:solidFill>
                  <a:srgbClr val="003C71"/>
                </a:solidFill>
              </a:rPr>
              <a:t>Evaluation by the visiting team</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2EBA6CA2-03FF-4249-94B4-38930D8E062A}"/>
              </a:ext>
            </a:extLst>
          </p:cNvPr>
          <p:cNvSpPr txBox="1">
            <a:spLocks/>
          </p:cNvSpPr>
          <p:nvPr/>
        </p:nvSpPr>
        <p:spPr>
          <a:xfrm>
            <a:off x="676424" y="1260750"/>
            <a:ext cx="8003232" cy="34563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fr-FR" sz="1600"/>
              <a:t>Program Visitors can expect to see:</a:t>
            </a:r>
          </a:p>
          <a:p>
            <a:pPr lvl="1"/>
            <a:r>
              <a:rPr lang="en-US" altLang="fr-FR" sz="1600"/>
              <a:t>Graduate Attributes (Accreditation Criteria)</a:t>
            </a:r>
          </a:p>
          <a:p>
            <a:pPr lvl="1"/>
            <a:r>
              <a:rPr lang="en-US" altLang="fr-FR" sz="1600"/>
              <a:t>Learning outcomes that support Graduate Attributes</a:t>
            </a:r>
          </a:p>
          <a:p>
            <a:pPr lvl="1"/>
            <a:r>
              <a:rPr lang="en-US" altLang="fr-FR" sz="1600"/>
              <a:t>Indicators </a:t>
            </a:r>
          </a:p>
          <a:p>
            <a:pPr lvl="1"/>
            <a:r>
              <a:rPr lang="en-US" altLang="fr-FR" sz="1600"/>
              <a:t>Acceptable level of student (graduate) performance</a:t>
            </a:r>
          </a:p>
          <a:p>
            <a:pPr lvl="1"/>
            <a:r>
              <a:rPr lang="en-US" altLang="fr-FR" sz="1600"/>
              <a:t>Feedback mechanism</a:t>
            </a:r>
          </a:p>
          <a:p>
            <a:pPr marL="96837" lvl="0" indent="0">
              <a:lnSpc>
                <a:spcPct val="120000"/>
              </a:lnSpc>
              <a:spcBef>
                <a:spcPts val="0"/>
              </a:spcBef>
              <a:buClrTx/>
              <a:buSzPct val="45000"/>
              <a:buNone/>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endParaRPr lang="en-US" altLang="fr-FR" sz="600">
              <a:solidFill>
                <a:srgbClr val="34302C"/>
              </a:solidFill>
            </a:endParaRPr>
          </a:p>
          <a:p>
            <a:pPr marL="96837" lvl="0" indent="0">
              <a:lnSpc>
                <a:spcPct val="120000"/>
              </a:lnSpc>
              <a:spcBef>
                <a:spcPts val="0"/>
              </a:spcBef>
              <a:buClrTx/>
              <a:buSzPct val="45000"/>
              <a:buNone/>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altLang="fr-FR" sz="1600"/>
              <a:t>A reminder that programs:</a:t>
            </a:r>
          </a:p>
          <a:p>
            <a:pPr lvl="1"/>
            <a:r>
              <a:rPr lang="en-US" altLang="fr-FR" sz="1600"/>
              <a:t>Are assessed, not the </a:t>
            </a:r>
            <a:r>
              <a:rPr lang="en-US" altLang="fr-FR" sz="1600" i="1"/>
              <a:t>students</a:t>
            </a:r>
          </a:p>
          <a:p>
            <a:pPr lvl="1"/>
            <a:r>
              <a:rPr lang="en-US" altLang="fr-FR" sz="1600">
                <a:solidFill>
                  <a:srgbClr val="34302C"/>
                </a:solidFill>
              </a:rPr>
              <a:t>Are not required to assess every student, in every course, in every year</a:t>
            </a:r>
          </a:p>
          <a:p>
            <a:pPr marL="0" lvl="1" indent="0">
              <a:buNone/>
            </a:pPr>
            <a:endParaRPr lang="en-US" altLang="fr-FR" sz="600">
              <a:solidFill>
                <a:srgbClr val="34302C"/>
              </a:solidFill>
            </a:endParaRPr>
          </a:p>
          <a:p>
            <a:pPr marL="0" lvl="1" indent="0">
              <a:buNone/>
            </a:pPr>
            <a:r>
              <a:rPr lang="en-US" altLang="fr-FR" sz="1600">
                <a:solidFill>
                  <a:srgbClr val="34302C"/>
                </a:solidFill>
              </a:rPr>
              <a:t>Use the </a:t>
            </a:r>
            <a:r>
              <a:rPr lang="en-US" altLang="fr-FR" sz="1600">
                <a:solidFill>
                  <a:srgbClr val="0070C0"/>
                </a:solidFill>
                <a:hlinkClick r:id="rId3"/>
              </a:rPr>
              <a:t>Graduate Attributes/Continual Improvement </a:t>
            </a:r>
            <a:r>
              <a:rPr lang="en-US" altLang="fr-FR" sz="1600">
                <a:solidFill>
                  <a:srgbClr val="34302C"/>
                </a:solidFill>
              </a:rPr>
              <a:t>rubrics </a:t>
            </a:r>
            <a:r>
              <a:rPr lang="en-US" altLang="fr-FR" sz="1600"/>
              <a:t>in your evaluation</a:t>
            </a:r>
          </a:p>
          <a:p>
            <a:pPr marL="0" indent="0">
              <a:buNone/>
            </a:pPr>
            <a:endParaRPr lang="en-US" altLang="fr-FR" sz="1600">
              <a:solidFill>
                <a:srgbClr val="34302C"/>
              </a:solidFill>
            </a:endParaRPr>
          </a:p>
          <a:p>
            <a:endParaRPr lang="en-US" altLang="fr-FR" sz="1600">
              <a:solidFill>
                <a:srgbClr val="34302C"/>
              </a:solidFill>
            </a:endParaRPr>
          </a:p>
          <a:p>
            <a:pPr lvl="1"/>
            <a:endParaRPr lang="en-US" altLang="fr-FR" sz="1600">
              <a:solidFill>
                <a:srgbClr val="34302C"/>
              </a:solidFill>
            </a:endParaRPr>
          </a:p>
          <a:p>
            <a:pPr marL="390525" indent="-293688">
              <a:buSzPct val="45000"/>
              <a:buFont typeface="Symbol"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endParaRPr lang="en-US" altLang="fr-FR" sz="1600"/>
          </a:p>
          <a:p>
            <a:pPr marL="0" indent="0">
              <a:lnSpc>
                <a:spcPct val="120000"/>
              </a:lnSpc>
              <a:spcBef>
                <a:spcPts val="0"/>
              </a:spcBef>
              <a:buNone/>
            </a:pPr>
            <a:endParaRPr lang="en-GB" altLang="fr-FR" sz="1600"/>
          </a:p>
        </p:txBody>
      </p:sp>
      <p:sp>
        <p:nvSpPr>
          <p:cNvPr id="10" name="Content Placeholder 4">
            <a:extLst>
              <a:ext uri="{FF2B5EF4-FFF2-40B4-BE49-F238E27FC236}">
                <a16:creationId xmlns:a16="http://schemas.microsoft.com/office/drawing/2014/main" id="{EFC61E24-582B-4303-851F-23C8DA4BF977}"/>
              </a:ext>
            </a:extLst>
          </p:cNvPr>
          <p:cNvSpPr txBox="1">
            <a:spLocks/>
          </p:cNvSpPr>
          <p:nvPr/>
        </p:nvSpPr>
        <p:spPr>
          <a:xfrm>
            <a:off x="4788024" y="1347614"/>
            <a:ext cx="4824536" cy="30243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4" name="Slide Number Placeholder 3">
            <a:extLst>
              <a:ext uri="{FF2B5EF4-FFF2-40B4-BE49-F238E27FC236}">
                <a16:creationId xmlns:a16="http://schemas.microsoft.com/office/drawing/2014/main" id="{C4990093-C25B-421D-BD21-60E7F679FD7E}"/>
              </a:ext>
            </a:extLst>
          </p:cNvPr>
          <p:cNvSpPr>
            <a:spLocks noGrp="1"/>
          </p:cNvSpPr>
          <p:nvPr>
            <p:ph type="sldNum" sz="quarter" idx="4"/>
          </p:nvPr>
        </p:nvSpPr>
        <p:spPr/>
        <p:txBody>
          <a:bodyPr/>
          <a:lstStyle/>
          <a:p>
            <a:fld id="{0F1E0274-FC92-4841-8FCD-7CA80AB55372}" type="slidenum">
              <a:rPr lang="en-CA" smtClean="0"/>
              <a:t>52</a:t>
            </a:fld>
            <a:endParaRPr lang="en-CA"/>
          </a:p>
        </p:txBody>
      </p:sp>
    </p:spTree>
    <p:extLst>
      <p:ext uri="{BB962C8B-B14F-4D97-AF65-F5344CB8AC3E}">
        <p14:creationId xmlns:p14="http://schemas.microsoft.com/office/powerpoint/2010/main" val="704049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Organization and engagement:</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260368" y="1347614"/>
            <a:ext cx="3600395" cy="2616101"/>
          </a:xfrm>
          <a:prstGeom prst="rect">
            <a:avLst/>
          </a:prstGeom>
          <a:noFill/>
        </p:spPr>
        <p:txBody>
          <a:bodyPr wrap="square" rtlCol="0">
            <a:spAutoFit/>
          </a:bodyPr>
          <a:lstStyle/>
          <a:p>
            <a:r>
              <a:rPr lang="en-US" sz="1600" b="1">
                <a:solidFill>
                  <a:srgbClr val="003C71"/>
                </a:solidFill>
              </a:rPr>
              <a:t>3.1.1</a:t>
            </a:r>
          </a:p>
          <a:p>
            <a:r>
              <a:rPr lang="en-US" sz="1600">
                <a:solidFill>
                  <a:srgbClr val="003C71"/>
                </a:solidFill>
              </a:rPr>
              <a:t>There must be demonstration that an organizational structure is in place to assure the sustainable development and measurement of graduate attributes. </a:t>
            </a:r>
          </a:p>
          <a:p>
            <a:endParaRPr lang="en-US" sz="400">
              <a:solidFill>
                <a:srgbClr val="003C71"/>
              </a:solidFill>
            </a:endParaRPr>
          </a:p>
          <a:p>
            <a:r>
              <a:rPr lang="en-US" sz="1600">
                <a:solidFill>
                  <a:srgbClr val="003C71"/>
                </a:solidFill>
              </a:rPr>
              <a:t>There must be demonstrated engagement in the process by faculty members and engineering </a:t>
            </a:r>
          </a:p>
          <a:p>
            <a:r>
              <a:rPr lang="en-US" sz="1600">
                <a:solidFill>
                  <a:srgbClr val="003C71"/>
                </a:solidFill>
              </a:rPr>
              <a:t>leadership.</a:t>
            </a:r>
            <a:endParaRPr lang="en-CA" sz="1600"/>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421EEA2-88AB-443B-9BBA-D041BACE5F00}"/>
              </a:ext>
            </a:extLst>
          </p:cNvPr>
          <p:cNvSpPr>
            <a:spLocks noGrp="1"/>
          </p:cNvSpPr>
          <p:nvPr>
            <p:ph type="sldNum" sz="quarter" idx="4"/>
          </p:nvPr>
        </p:nvSpPr>
        <p:spPr/>
        <p:txBody>
          <a:bodyPr/>
          <a:lstStyle/>
          <a:p>
            <a:fld id="{72906AD9-F18F-4E1F-BF79-EE24616343A5}" type="slidenum">
              <a:rPr lang="en-CA" smtClean="0"/>
              <a:t>53</a:t>
            </a:fld>
            <a:endParaRPr lang="en-CA"/>
          </a:p>
        </p:txBody>
      </p:sp>
      <p:graphicFrame>
        <p:nvGraphicFramePr>
          <p:cNvPr id="2" name="Table 1">
            <a:extLst>
              <a:ext uri="{FF2B5EF4-FFF2-40B4-BE49-F238E27FC236}">
                <a16:creationId xmlns:a16="http://schemas.microsoft.com/office/drawing/2014/main" id="{0A5EC658-4428-43D2-B40A-45CF62A9CB87}"/>
              </a:ext>
            </a:extLst>
          </p:cNvPr>
          <p:cNvGraphicFramePr>
            <a:graphicFrameLocks noGrp="1"/>
          </p:cNvGraphicFramePr>
          <p:nvPr>
            <p:extLst>
              <p:ext uri="{D42A27DB-BD31-4B8C-83A1-F6EECF244321}">
                <p14:modId xmlns:p14="http://schemas.microsoft.com/office/powerpoint/2010/main" val="865798719"/>
              </p:ext>
            </p:extLst>
          </p:nvPr>
        </p:nvGraphicFramePr>
        <p:xfrm>
          <a:off x="3994258" y="815310"/>
          <a:ext cx="4692542" cy="3916680"/>
        </p:xfrm>
        <a:graphic>
          <a:graphicData uri="http://schemas.openxmlformats.org/drawingml/2006/table">
            <a:tbl>
              <a:tblPr firstRow="1" bandRow="1">
                <a:tableStyleId>{5C22544A-7EE6-4342-B048-85BDC9FD1C3A}</a:tableStyleId>
              </a:tblPr>
              <a:tblGrid>
                <a:gridCol w="372073">
                  <a:extLst>
                    <a:ext uri="{9D8B030D-6E8A-4147-A177-3AD203B41FA5}">
                      <a16:colId xmlns:a16="http://schemas.microsoft.com/office/drawing/2014/main" val="1501768299"/>
                    </a:ext>
                  </a:extLst>
                </a:gridCol>
                <a:gridCol w="4320469">
                  <a:extLst>
                    <a:ext uri="{9D8B030D-6E8A-4147-A177-3AD203B41FA5}">
                      <a16:colId xmlns:a16="http://schemas.microsoft.com/office/drawing/2014/main" val="4226973572"/>
                    </a:ext>
                  </a:extLst>
                </a:gridCol>
              </a:tblGrid>
              <a:tr h="1056345">
                <a:tc>
                  <a:txBody>
                    <a:bodyPr/>
                    <a:lstStyle/>
                    <a:p>
                      <a:r>
                        <a:rPr lang="en-CA" sz="2400" b="1">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750" b="0">
                          <a:solidFill>
                            <a:schemeClr val="tx1"/>
                          </a:solidFill>
                        </a:rPr>
                        <a:t>Strong organizational structures and processes are in place that demonstrate the sustainable collection and assessment of GA data.</a:t>
                      </a:r>
                    </a:p>
                    <a:p>
                      <a:pPr marL="0" indent="0"/>
                      <a:r>
                        <a:rPr lang="en-CA" sz="1750" b="1">
                          <a:solidFill>
                            <a:schemeClr val="tx1"/>
                          </a:solidFill>
                        </a:rPr>
                        <a:t>AND</a:t>
                      </a:r>
                      <a:r>
                        <a:rPr lang="en-CA" sz="1750" b="0">
                          <a:solidFill>
                            <a:schemeClr val="tx1"/>
                          </a:solidFill>
                        </a:rPr>
                        <a:t> clear evidence of engagement by most full-time faculty members and engineering leadership.</a:t>
                      </a:r>
                      <a:endParaRPr lang="en-CA" sz="175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291275">
                <a:tc>
                  <a:txBody>
                    <a:bodyPr/>
                    <a:lstStyle/>
                    <a:p>
                      <a:r>
                        <a:rPr lang="en-US" sz="2400">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750" b="0" kern="1200">
                          <a:solidFill>
                            <a:schemeClr val="tx1"/>
                          </a:solidFill>
                          <a:latin typeface="+mn-lt"/>
                          <a:ea typeface="+mn-ea"/>
                          <a:cs typeface="+mn-cs"/>
                        </a:rPr>
                        <a:t>Weak or limited organizational structures and processes are in place.</a:t>
                      </a:r>
                    </a:p>
                    <a:p>
                      <a:pPr marL="0" indent="0"/>
                      <a:r>
                        <a:rPr lang="en-CA" sz="1750" b="1" kern="1200">
                          <a:solidFill>
                            <a:schemeClr val="tx1"/>
                          </a:solidFill>
                          <a:latin typeface="+mn-lt"/>
                          <a:ea typeface="+mn-ea"/>
                          <a:cs typeface="+mn-cs"/>
                        </a:rPr>
                        <a:t>AND/OR </a:t>
                      </a:r>
                      <a:r>
                        <a:rPr lang="en-CA" sz="1750" b="0" kern="1200">
                          <a:solidFill>
                            <a:schemeClr val="tx1"/>
                          </a:solidFill>
                          <a:latin typeface="+mn-lt"/>
                          <a:ea typeface="+mn-ea"/>
                          <a:cs typeface="+mn-cs"/>
                        </a:rPr>
                        <a:t>no organizational structures and processes are in place.</a:t>
                      </a:r>
                    </a:p>
                    <a:p>
                      <a:pPr marL="0" indent="0"/>
                      <a:r>
                        <a:rPr lang="en-CA" sz="1750" b="1" kern="1200">
                          <a:solidFill>
                            <a:schemeClr val="tx1"/>
                          </a:solidFill>
                          <a:latin typeface="+mn-lt"/>
                          <a:ea typeface="+mn-ea"/>
                          <a:cs typeface="+mn-cs"/>
                        </a:rPr>
                        <a:t>AND/OR </a:t>
                      </a:r>
                      <a:r>
                        <a:rPr lang="en-CA" sz="1750" b="0" kern="1200">
                          <a:solidFill>
                            <a:schemeClr val="tx1"/>
                          </a:solidFill>
                          <a:latin typeface="+mn-lt"/>
                          <a:ea typeface="+mn-ea"/>
                          <a:cs typeface="+mn-cs"/>
                        </a:rPr>
                        <a:t>limited or absent engagement of full-time faculty members and/or engineering leadership.</a:t>
                      </a:r>
                      <a:endParaRPr lang="en-CA" sz="175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150201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Curriculum maps:</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179512" y="1491630"/>
            <a:ext cx="3600395" cy="2000548"/>
          </a:xfrm>
          <a:prstGeom prst="rect">
            <a:avLst/>
          </a:prstGeom>
          <a:noFill/>
        </p:spPr>
        <p:txBody>
          <a:bodyPr wrap="square" rtlCol="0">
            <a:spAutoFit/>
          </a:bodyPr>
          <a:lstStyle/>
          <a:p>
            <a:r>
              <a:rPr lang="en-US" sz="1600" b="1">
                <a:solidFill>
                  <a:srgbClr val="003C71"/>
                </a:solidFill>
              </a:rPr>
              <a:t>3.1.2</a:t>
            </a:r>
          </a:p>
          <a:p>
            <a:r>
              <a:rPr lang="en-US">
                <a:solidFill>
                  <a:srgbClr val="003C71"/>
                </a:solidFill>
              </a:rPr>
              <a:t>There must be documented curriculum maps showing the relationship between learning activities for each of the attributes </a:t>
            </a:r>
          </a:p>
          <a:p>
            <a:r>
              <a:rPr lang="en-US">
                <a:solidFill>
                  <a:srgbClr val="003C71"/>
                </a:solidFill>
              </a:rPr>
              <a:t>and the semesters in which these take place.</a:t>
            </a:r>
            <a:endParaRPr lang="en-CA" sz="1600">
              <a:solidFill>
                <a:srgbClr val="003C71"/>
              </a:solidFill>
            </a:endParaRPr>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E2C7649-7978-4C8B-98BE-747AD461BE28}"/>
              </a:ext>
            </a:extLst>
          </p:cNvPr>
          <p:cNvSpPr>
            <a:spLocks noGrp="1"/>
          </p:cNvSpPr>
          <p:nvPr>
            <p:ph type="sldNum" sz="quarter" idx="4"/>
          </p:nvPr>
        </p:nvSpPr>
        <p:spPr/>
        <p:txBody>
          <a:bodyPr/>
          <a:lstStyle/>
          <a:p>
            <a:fld id="{C75563D5-68EC-418D-BF71-913714A29103}" type="slidenum">
              <a:rPr lang="en-CA" smtClean="0"/>
              <a:t>54</a:t>
            </a:fld>
            <a:endParaRPr lang="en-CA"/>
          </a:p>
        </p:txBody>
      </p:sp>
      <p:graphicFrame>
        <p:nvGraphicFramePr>
          <p:cNvPr id="9" name="Table 8">
            <a:extLst>
              <a:ext uri="{FF2B5EF4-FFF2-40B4-BE49-F238E27FC236}">
                <a16:creationId xmlns:a16="http://schemas.microsoft.com/office/drawing/2014/main" id="{E92E8071-4EA0-4CCE-BC30-2709A51ED06E}"/>
              </a:ext>
            </a:extLst>
          </p:cNvPr>
          <p:cNvGraphicFramePr>
            <a:graphicFrameLocks noGrp="1"/>
          </p:cNvGraphicFramePr>
          <p:nvPr>
            <p:extLst>
              <p:ext uri="{D42A27DB-BD31-4B8C-83A1-F6EECF244321}">
                <p14:modId xmlns:p14="http://schemas.microsoft.com/office/powerpoint/2010/main" val="1881113783"/>
              </p:ext>
            </p:extLst>
          </p:nvPr>
        </p:nvGraphicFramePr>
        <p:xfrm>
          <a:off x="3994258" y="974289"/>
          <a:ext cx="4692542" cy="3616665"/>
        </p:xfrm>
        <a:graphic>
          <a:graphicData uri="http://schemas.openxmlformats.org/drawingml/2006/table">
            <a:tbl>
              <a:tblPr firstRow="1" bandRow="1">
                <a:tableStyleId>{5C22544A-7EE6-4342-B048-85BDC9FD1C3A}</a:tableStyleId>
              </a:tblPr>
              <a:tblGrid>
                <a:gridCol w="372073">
                  <a:extLst>
                    <a:ext uri="{9D8B030D-6E8A-4147-A177-3AD203B41FA5}">
                      <a16:colId xmlns:a16="http://schemas.microsoft.com/office/drawing/2014/main" val="1501768299"/>
                    </a:ext>
                  </a:extLst>
                </a:gridCol>
                <a:gridCol w="4320469">
                  <a:extLst>
                    <a:ext uri="{9D8B030D-6E8A-4147-A177-3AD203B41FA5}">
                      <a16:colId xmlns:a16="http://schemas.microsoft.com/office/drawing/2014/main" val="4226973572"/>
                    </a:ext>
                  </a:extLst>
                </a:gridCol>
              </a:tblGrid>
              <a:tr h="1056345">
                <a:tc>
                  <a:txBody>
                    <a:bodyPr/>
                    <a:lstStyle/>
                    <a:p>
                      <a:r>
                        <a:rPr lang="en-CA" sz="2400" b="1">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800" b="0">
                          <a:solidFill>
                            <a:schemeClr val="tx1"/>
                          </a:solidFill>
                        </a:rPr>
                        <a:t>At least three learning activities for most graduate attributes are mapped.</a:t>
                      </a:r>
                    </a:p>
                    <a:p>
                      <a:pPr marL="0" indent="0"/>
                      <a:r>
                        <a:rPr lang="en-CA" sz="1800" b="1">
                          <a:solidFill>
                            <a:schemeClr val="tx1"/>
                          </a:solidFill>
                        </a:rPr>
                        <a:t>AND</a:t>
                      </a:r>
                      <a:r>
                        <a:rPr lang="en-CA" sz="1800" b="0">
                          <a:solidFill>
                            <a:schemeClr val="tx1"/>
                          </a:solidFill>
                        </a:rPr>
                        <a:t> distributed across multiple semesters.</a:t>
                      </a:r>
                      <a:endParaRPr lang="en-CA" sz="6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291275">
                <a:tc>
                  <a:txBody>
                    <a:bodyPr/>
                    <a:lstStyle/>
                    <a:p>
                      <a:r>
                        <a:rPr lang="en-US" sz="2400">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800"/>
                        <a:t>Less than three learning activities are mapped for many or most graduate attributes.</a:t>
                      </a:r>
                    </a:p>
                    <a:p>
                      <a:pPr marL="0" indent="0"/>
                      <a:r>
                        <a:rPr lang="en-CA" sz="1800" b="1"/>
                        <a:t>AND/OR </a:t>
                      </a:r>
                      <a:r>
                        <a:rPr lang="en-CA" sz="1800"/>
                        <a:t>many graduate attributes are mapped over a limited number of semesters.</a:t>
                      </a:r>
                    </a:p>
                    <a:p>
                      <a:pPr marL="0" indent="0"/>
                      <a:r>
                        <a:rPr lang="en-CA" sz="1800" b="1"/>
                        <a:t>AND/OR </a:t>
                      </a:r>
                      <a:r>
                        <a:rPr lang="en-CA" sz="1800"/>
                        <a:t>there are limited processes in place to evaluate the effectiveness of the mapping procedures</a:t>
                      </a:r>
                      <a:endParaRPr lang="en-US" sz="1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9246176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Indicators:</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179512" y="1491630"/>
            <a:ext cx="3600395" cy="2000548"/>
          </a:xfrm>
          <a:prstGeom prst="rect">
            <a:avLst/>
          </a:prstGeom>
          <a:noFill/>
        </p:spPr>
        <p:txBody>
          <a:bodyPr wrap="square" rtlCol="0">
            <a:spAutoFit/>
          </a:bodyPr>
          <a:lstStyle/>
          <a:p>
            <a:r>
              <a:rPr lang="en-US" sz="1600" b="1">
                <a:solidFill>
                  <a:srgbClr val="003C71"/>
                </a:solidFill>
              </a:rPr>
              <a:t>3.1.3</a:t>
            </a:r>
          </a:p>
          <a:p>
            <a:r>
              <a:rPr lang="en-US">
                <a:solidFill>
                  <a:srgbClr val="003C71"/>
                </a:solidFill>
              </a:rPr>
              <a:t>For each attribute, there must be a set of measurable, documented indicators that describe what students must achieve in order to be considered competent in the </a:t>
            </a:r>
          </a:p>
          <a:p>
            <a:r>
              <a:rPr lang="en-US">
                <a:solidFill>
                  <a:srgbClr val="003C71"/>
                </a:solidFill>
              </a:rPr>
              <a:t>corresponding attribute.</a:t>
            </a:r>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30BB4515-550E-49A7-98F0-69F0BABC8D9E}"/>
              </a:ext>
            </a:extLst>
          </p:cNvPr>
          <p:cNvSpPr>
            <a:spLocks noGrp="1"/>
          </p:cNvSpPr>
          <p:nvPr>
            <p:ph type="sldNum" sz="quarter" idx="4"/>
          </p:nvPr>
        </p:nvSpPr>
        <p:spPr/>
        <p:txBody>
          <a:bodyPr/>
          <a:lstStyle/>
          <a:p>
            <a:fld id="{D9D5300E-BA06-45DA-A79C-B3AE8FEBD8E1}" type="slidenum">
              <a:rPr lang="en-CA" smtClean="0"/>
              <a:t>55</a:t>
            </a:fld>
            <a:endParaRPr lang="en-CA"/>
          </a:p>
        </p:txBody>
      </p:sp>
      <p:graphicFrame>
        <p:nvGraphicFramePr>
          <p:cNvPr id="9" name="Table 8">
            <a:extLst>
              <a:ext uri="{FF2B5EF4-FFF2-40B4-BE49-F238E27FC236}">
                <a16:creationId xmlns:a16="http://schemas.microsoft.com/office/drawing/2014/main" id="{CC7F1FD1-F85E-40E4-B0D5-F0768747D760}"/>
              </a:ext>
            </a:extLst>
          </p:cNvPr>
          <p:cNvGraphicFramePr>
            <a:graphicFrameLocks noGrp="1"/>
          </p:cNvGraphicFramePr>
          <p:nvPr>
            <p:extLst>
              <p:ext uri="{D42A27DB-BD31-4B8C-83A1-F6EECF244321}">
                <p14:modId xmlns:p14="http://schemas.microsoft.com/office/powerpoint/2010/main" val="1522681719"/>
              </p:ext>
            </p:extLst>
          </p:nvPr>
        </p:nvGraphicFramePr>
        <p:xfrm>
          <a:off x="3994258" y="843558"/>
          <a:ext cx="4692511" cy="3395780"/>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597460">
                <a:tc>
                  <a:txBody>
                    <a:bodyPr/>
                    <a:lstStyle/>
                    <a:p>
                      <a:r>
                        <a:rPr lang="en-CA" sz="2400" b="1">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400" b="0">
                          <a:solidFill>
                            <a:schemeClr val="tx1"/>
                          </a:solidFill>
                        </a:rPr>
                        <a:t>Measurable indicators describe and span the compliance requirements for each graduate attribute.</a:t>
                      </a:r>
                    </a:p>
                    <a:p>
                      <a:pPr marL="0" indent="0"/>
                      <a:r>
                        <a:rPr lang="en-CA" sz="1400" b="1">
                          <a:solidFill>
                            <a:schemeClr val="tx1"/>
                          </a:solidFill>
                        </a:rPr>
                        <a:t>AND</a:t>
                      </a:r>
                      <a:r>
                        <a:rPr lang="en-CA" sz="1400" b="0">
                          <a:solidFill>
                            <a:schemeClr val="tx1"/>
                          </a:solidFill>
                        </a:rPr>
                        <a:t> are consistent with expected compliance learning levels for each graduate attribute.</a:t>
                      </a:r>
                    </a:p>
                    <a:p>
                      <a:pPr marL="0" indent="0"/>
                      <a:r>
                        <a:rPr lang="en-CA" sz="1400" b="1">
                          <a:solidFill>
                            <a:schemeClr val="tx1"/>
                          </a:solidFill>
                        </a:rPr>
                        <a:t>AND</a:t>
                      </a:r>
                      <a:r>
                        <a:rPr lang="en-CA" sz="1400" b="0">
                          <a:solidFill>
                            <a:schemeClr val="tx1"/>
                          </a:solidFill>
                        </a:rPr>
                        <a:t> the number of indicators is consistent with a sustainable data collection program for each graduate attribute.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400">
                          <a:solidFill>
                            <a:schemeClr val="tx1"/>
                          </a:solidFill>
                        </a:rPr>
                        <a:t>*</a:t>
                      </a:r>
                      <a:endParaRPr lang="en-CA" sz="24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400"/>
                        <a:t>Measurable indicators do not adequately describe or span the compliance requirements of several or most graduate attributes.</a:t>
                      </a:r>
                    </a:p>
                    <a:p>
                      <a:pPr marL="0" indent="0"/>
                      <a:r>
                        <a:rPr lang="en-CA" sz="1400" b="1"/>
                        <a:t>AND/OR </a:t>
                      </a:r>
                      <a:r>
                        <a:rPr lang="en-CA" sz="1400"/>
                        <a:t>are not consistent with expected compliance learning levels for several or most graduate attributes.</a:t>
                      </a:r>
                    </a:p>
                    <a:p>
                      <a:pPr marL="0" indent="0"/>
                      <a:r>
                        <a:rPr lang="en-CA" sz="1400" b="1"/>
                        <a:t>AND/OR </a:t>
                      </a:r>
                      <a:r>
                        <a:rPr lang="en-CA" sz="1400"/>
                        <a:t>the number of indicators is not consistent with a sustainable data collection program for many or most graduate attributes. </a:t>
                      </a:r>
                      <a:endParaRPr lang="en-US" sz="14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1883097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Assessment tools:</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179512" y="1491630"/>
            <a:ext cx="3600395" cy="2277547"/>
          </a:xfrm>
          <a:prstGeom prst="rect">
            <a:avLst/>
          </a:prstGeom>
          <a:noFill/>
        </p:spPr>
        <p:txBody>
          <a:bodyPr wrap="square" rtlCol="0">
            <a:spAutoFit/>
          </a:bodyPr>
          <a:lstStyle/>
          <a:p>
            <a:r>
              <a:rPr lang="en-US" sz="1600" b="1">
                <a:solidFill>
                  <a:srgbClr val="003C71"/>
                </a:solidFill>
              </a:rPr>
              <a:t>3.1.4</a:t>
            </a:r>
          </a:p>
          <a:p>
            <a:r>
              <a:rPr lang="en-US">
                <a:solidFill>
                  <a:srgbClr val="003C71"/>
                </a:solidFill>
              </a:rPr>
              <a:t>There must be documented assessment tools that are appropriate to the attribute and used as the basis for obtaining data on student learning with respect to all twelve attributes over a cycle of six years or less.</a:t>
            </a:r>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3A358B52-2D09-4554-8D2A-1479AA5DE4FF}"/>
              </a:ext>
            </a:extLst>
          </p:cNvPr>
          <p:cNvSpPr>
            <a:spLocks noGrp="1"/>
          </p:cNvSpPr>
          <p:nvPr>
            <p:ph type="sldNum" sz="quarter" idx="4"/>
          </p:nvPr>
        </p:nvSpPr>
        <p:spPr/>
        <p:txBody>
          <a:bodyPr/>
          <a:lstStyle/>
          <a:p>
            <a:fld id="{CC8FAF86-6C21-4CDB-975A-C6960F33A36F}" type="slidenum">
              <a:rPr lang="en-CA" smtClean="0"/>
              <a:t>56</a:t>
            </a:fld>
            <a:endParaRPr lang="en-CA"/>
          </a:p>
        </p:txBody>
      </p:sp>
      <p:graphicFrame>
        <p:nvGraphicFramePr>
          <p:cNvPr id="9" name="Table 8">
            <a:extLst>
              <a:ext uri="{FF2B5EF4-FFF2-40B4-BE49-F238E27FC236}">
                <a16:creationId xmlns:a16="http://schemas.microsoft.com/office/drawing/2014/main" id="{8F56C98A-17B0-4FB5-9097-B00369583BE2}"/>
              </a:ext>
            </a:extLst>
          </p:cNvPr>
          <p:cNvGraphicFramePr>
            <a:graphicFrameLocks noGrp="1"/>
          </p:cNvGraphicFramePr>
          <p:nvPr>
            <p:extLst>
              <p:ext uri="{D42A27DB-BD31-4B8C-83A1-F6EECF244321}">
                <p14:modId xmlns:p14="http://schemas.microsoft.com/office/powerpoint/2010/main" val="1373232903"/>
              </p:ext>
            </p:extLst>
          </p:nvPr>
        </p:nvGraphicFramePr>
        <p:xfrm>
          <a:off x="3983514" y="1102820"/>
          <a:ext cx="4692511" cy="2960991"/>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24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500" b="0">
                          <a:solidFill>
                            <a:schemeClr val="tx1"/>
                          </a:solidFill>
                        </a:rPr>
                        <a:t>The nature and number of selected assessment tools for the learning levels for each graduate attribute is reasonable.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500" b="1">
                          <a:solidFill>
                            <a:schemeClr val="tx1"/>
                          </a:solidFill>
                        </a:rPr>
                        <a:t>AND</a:t>
                      </a:r>
                      <a:r>
                        <a:rPr lang="en-CA" sz="1500" b="0">
                          <a:solidFill>
                            <a:schemeClr val="tx1"/>
                          </a:solidFill>
                        </a:rPr>
                        <a:t> the rationale for their selection is well documented.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800">
                          <a:solidFill>
                            <a:schemeClr val="tx1"/>
                          </a:solidFill>
                        </a:rPr>
                        <a:t>*</a:t>
                      </a:r>
                      <a:endParaRPr lang="en-CA" sz="28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500"/>
                        <a:t>The nature and number of selected assessment tools for the learning levels for several or most attributes is not reasonable.</a:t>
                      </a:r>
                    </a:p>
                    <a:p>
                      <a:pPr marL="0" indent="0"/>
                      <a:r>
                        <a:rPr lang="en-CA" sz="1500" b="1"/>
                        <a:t>AND/OR </a:t>
                      </a:r>
                      <a:r>
                        <a:rPr lang="en-CA" sz="1500"/>
                        <a:t>the rationale for the selection of the assessment tools is not well documented.</a:t>
                      </a:r>
                    </a:p>
                    <a:p>
                      <a:pPr marL="0" indent="0"/>
                      <a:r>
                        <a:rPr lang="en-CA" sz="1500" b="1"/>
                        <a:t>AND/OR </a:t>
                      </a:r>
                      <a:r>
                        <a:rPr lang="en-CA" sz="1500"/>
                        <a:t>the rationale for the selection of the assessment tools is not documented.</a:t>
                      </a:r>
                      <a:endParaRPr lang="en-US" sz="1500" b="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17659698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70823" y="1142222"/>
            <a:ext cx="4258816" cy="3353405"/>
          </a:xfrm>
          <a:prstGeom prst="rect">
            <a:avLst/>
          </a:prstGeom>
        </p:spPr>
        <p:txBody>
          <a:bodyPr vert="horz" lIns="91440" tIns="45720" rIns="91440" bIns="45720" rtlCol="0" anchor="t"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pPr marL="285750" indent="-285750" algn="l">
              <a:buFont typeface="Arial" panose="020B0604020202020204" pitchFamily="34" charset="0"/>
              <a:buChar char="•"/>
            </a:pPr>
            <a:r>
              <a:rPr lang="en-CA" altLang="fr-FR" sz="1800" b="0">
                <a:solidFill>
                  <a:srgbClr val="000000"/>
                </a:solidFill>
                <a:latin typeface="Arial" panose="020B0604020202020204" pitchFamily="34" charset="0"/>
                <a:cs typeface="Arial" panose="020B0604020202020204" pitchFamily="34" charset="0"/>
              </a:rPr>
              <a:t>Examinations</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Final</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Mid-term</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Entry and exit</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Standardized (PPE, FE)</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Oral</a:t>
            </a:r>
          </a:p>
          <a:p>
            <a:pPr marL="712788" lvl="3" indent="-285750">
              <a:buFont typeface="Arial" panose="020B0604020202020204" pitchFamily="34" charset="0"/>
              <a:buChar char="−"/>
            </a:pPr>
            <a:r>
              <a:rPr lang="en-CA" altLang="fr-FR" sz="1600" b="0">
                <a:solidFill>
                  <a:srgbClr val="000000"/>
                </a:solidFill>
                <a:latin typeface="Arial" panose="020B0604020202020204" pitchFamily="34" charset="0"/>
                <a:cs typeface="Arial" panose="020B0604020202020204" pitchFamily="34" charset="0"/>
              </a:rPr>
              <a:t>Embedded questions</a:t>
            </a:r>
          </a:p>
          <a:p>
            <a:pPr algn="l"/>
            <a:endParaRPr lang="en-CA" altLang="fr-FR" sz="1600" b="0">
              <a:solidFill>
                <a:srgbClr val="00000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CA" altLang="fr-FR" sz="1800" b="0">
                <a:solidFill>
                  <a:srgbClr val="000000"/>
                </a:solidFill>
                <a:latin typeface="Arial" panose="020B0604020202020204" pitchFamily="34" charset="0"/>
                <a:cs typeface="Arial" panose="020B0604020202020204" pitchFamily="34" charset="0"/>
              </a:rPr>
              <a:t>Portfolios</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Culminating design experience</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Projects</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Laboratories</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Internship/stage</a:t>
            </a:r>
          </a:p>
          <a:p>
            <a:pPr marL="712788" lvl="3" indent="-285750">
              <a:buFont typeface="Arial" panose="020B0604020202020204" pitchFamily="34" charset="0"/>
              <a:buChar char="−"/>
            </a:pPr>
            <a:r>
              <a:rPr lang="en-CA" altLang="fr-FR" sz="1600">
                <a:solidFill>
                  <a:srgbClr val="000000"/>
                </a:solidFill>
                <a:latin typeface="Arial" panose="020B0604020202020204" pitchFamily="34" charset="0"/>
                <a:cs typeface="Arial" panose="020B0604020202020204" pitchFamily="34" charset="0"/>
              </a:rPr>
              <a:t>Co-op</a:t>
            </a:r>
          </a:p>
          <a:p>
            <a:pPr algn="l"/>
            <a:endParaRPr lang="en-CA" altLang="fr-FR" sz="1400" b="0">
              <a:solidFill>
                <a:srgbClr val="000000"/>
              </a:solidFill>
              <a:latin typeface="Arial" panose="020B0604020202020204" pitchFamily="34" charset="0"/>
              <a:cs typeface="Arial" panose="020B0604020202020204" pitchFamily="34" charset="0"/>
            </a:endParaRPr>
          </a:p>
        </p:txBody>
      </p:sp>
      <p:sp>
        <p:nvSpPr>
          <p:cNvPr id="7" name="Title 1"/>
          <p:cNvSpPr txBox="1">
            <a:spLocks/>
          </p:cNvSpPr>
          <p:nvPr/>
        </p:nvSpPr>
        <p:spPr>
          <a:xfrm>
            <a:off x="4644008" y="1142223"/>
            <a:ext cx="4258816" cy="3353405"/>
          </a:xfrm>
          <a:prstGeom prst="rect">
            <a:avLst/>
          </a:prstGeom>
        </p:spPr>
        <p:txBody>
          <a:bodyPr vert="horz" lIns="91440" tIns="45720" rIns="91440" bIns="45720" rtlCol="0" anchor="t" anchorCtr="0">
            <a:normAutofit fontScale="90000" lnSpcReduction="2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pPr marL="285750" indent="-285750" algn="l">
              <a:buFont typeface="Arial" panose="020B0604020202020204" pitchFamily="34" charset="0"/>
              <a:buChar char="•"/>
            </a:pPr>
            <a:r>
              <a:rPr lang="en-CA" altLang="fr-FR" sz="2200" b="0">
                <a:solidFill>
                  <a:srgbClr val="000000"/>
                </a:solidFill>
                <a:latin typeface="Arial" panose="020B0604020202020204" pitchFamily="34" charset="0"/>
                <a:cs typeface="Arial" panose="020B0604020202020204" pitchFamily="34" charset="0"/>
              </a:rPr>
              <a:t>Surveys</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Exit</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Alumni</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Employers</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Self</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Course Evaluations</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Advisory Board</a:t>
            </a:r>
          </a:p>
          <a:p>
            <a:pPr algn="l"/>
            <a:endParaRPr lang="en-CA" altLang="fr-FR" sz="1800" b="0">
              <a:solidFill>
                <a:srgbClr val="00000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CA" altLang="fr-FR" sz="2200" b="0">
                <a:solidFill>
                  <a:srgbClr val="000000"/>
                </a:solidFill>
                <a:latin typeface="Arial" panose="020B0604020202020204" pitchFamily="34" charset="0"/>
                <a:cs typeface="Arial" panose="020B0604020202020204" pitchFamily="34" charset="0"/>
              </a:rPr>
              <a:t>Student Work</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Reports</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Peer Reviews</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Reviews/critiques</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Presentations</a:t>
            </a:r>
          </a:p>
          <a:p>
            <a:pPr marL="627063" lvl="3" indent="-285750">
              <a:buFont typeface="Arial" panose="020B0604020202020204" pitchFamily="34" charset="0"/>
              <a:buChar char="−"/>
            </a:pPr>
            <a:r>
              <a:rPr lang="en-CA" altLang="fr-FR" sz="1900" b="0">
                <a:solidFill>
                  <a:srgbClr val="000000"/>
                </a:solidFill>
                <a:latin typeface="Arial" panose="020B0604020202020204" pitchFamily="34" charset="0"/>
                <a:cs typeface="Arial" panose="020B0604020202020204" pitchFamily="34" charset="0"/>
              </a:rPr>
              <a:t>Posters</a:t>
            </a:r>
          </a:p>
          <a:p>
            <a:pPr algn="l"/>
            <a:endParaRPr lang="en-CA" altLang="fr-FR" sz="1600" b="0">
              <a:solidFill>
                <a:srgbClr val="000000"/>
              </a:solidFill>
              <a:latin typeface="Arial" panose="020B0604020202020204" pitchFamily="34" charset="0"/>
              <a:cs typeface="Arial" panose="020B0604020202020204" pitchFamily="34" charset="0"/>
            </a:endParaRPr>
          </a:p>
          <a:p>
            <a:pPr algn="l"/>
            <a:endParaRPr lang="en-CA" altLang="fr-FR" sz="1600" b="0">
              <a:solidFill>
                <a:srgbClr val="000000"/>
              </a:solidFill>
              <a:latin typeface="Arial" panose="020B0604020202020204" pitchFamily="34" charset="0"/>
              <a:cs typeface="Arial" panose="020B0604020202020204" pitchFamily="34" charset="0"/>
            </a:endParaRPr>
          </a:p>
        </p:txBody>
      </p:sp>
      <p:sp>
        <p:nvSpPr>
          <p:cNvPr id="8" name="Rectangle 2">
            <a:extLst>
              <a:ext uri="{FF2B5EF4-FFF2-40B4-BE49-F238E27FC236}">
                <a16:creationId xmlns:a16="http://schemas.microsoft.com/office/drawing/2014/main" id="{D6459FE7-7D66-466C-A0E7-7455057D8DFF}"/>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Assessment tools:</a:t>
            </a:r>
            <a:br>
              <a:rPr lang="en-CA">
                <a:solidFill>
                  <a:srgbClr val="003C71"/>
                </a:solidFill>
              </a:rPr>
            </a:br>
            <a:r>
              <a:rPr lang="en-CA" sz="2300">
                <a:solidFill>
                  <a:srgbClr val="003C71"/>
                </a:solidFill>
              </a:rPr>
              <a:t>Examples</a:t>
            </a:r>
            <a:endParaRPr lang="en-US" altLang="en-US" sz="2300">
              <a:solidFill>
                <a:srgbClr val="003C71"/>
              </a:solidFill>
            </a:endParaRPr>
          </a:p>
        </p:txBody>
      </p:sp>
      <p:sp>
        <p:nvSpPr>
          <p:cNvPr id="4" name="Slide Number Placeholder 3">
            <a:extLst>
              <a:ext uri="{FF2B5EF4-FFF2-40B4-BE49-F238E27FC236}">
                <a16:creationId xmlns:a16="http://schemas.microsoft.com/office/drawing/2014/main" id="{D79301A7-808A-42F3-97E3-8CFC9468BC34}"/>
              </a:ext>
            </a:extLst>
          </p:cNvPr>
          <p:cNvSpPr>
            <a:spLocks noGrp="1"/>
          </p:cNvSpPr>
          <p:nvPr>
            <p:ph type="sldNum" sz="quarter" idx="4"/>
          </p:nvPr>
        </p:nvSpPr>
        <p:spPr/>
        <p:txBody>
          <a:bodyPr/>
          <a:lstStyle/>
          <a:p>
            <a:fld id="{6A66FE22-4E6F-470F-A7C0-E245307E1995}" type="slidenum">
              <a:rPr lang="en-CA" smtClean="0"/>
              <a:t>57</a:t>
            </a:fld>
            <a:endParaRPr lang="en-CA"/>
          </a:p>
        </p:txBody>
      </p:sp>
    </p:spTree>
    <p:extLst>
      <p:ext uri="{BB962C8B-B14F-4D97-AF65-F5344CB8AC3E}">
        <p14:creationId xmlns:p14="http://schemas.microsoft.com/office/powerpoint/2010/main" val="20836616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Assessment results:</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260368" y="1358126"/>
            <a:ext cx="3600395" cy="2554545"/>
          </a:xfrm>
          <a:prstGeom prst="rect">
            <a:avLst/>
          </a:prstGeom>
          <a:noFill/>
        </p:spPr>
        <p:txBody>
          <a:bodyPr wrap="square" rtlCol="0">
            <a:spAutoFit/>
          </a:bodyPr>
          <a:lstStyle/>
          <a:p>
            <a:r>
              <a:rPr lang="en-US" sz="1600" b="1">
                <a:solidFill>
                  <a:srgbClr val="003C71"/>
                </a:solidFill>
              </a:rPr>
              <a:t>3.1.5</a:t>
            </a:r>
          </a:p>
          <a:p>
            <a:r>
              <a:rPr lang="en-US">
                <a:solidFill>
                  <a:srgbClr val="003C71"/>
                </a:solidFill>
              </a:rPr>
              <a:t>At least one set of assessment results must be obtained for all twelve attributes over a period of six years or less. The results should provide clear evidence that the graduates of a program possess the attributes or that </a:t>
            </a:r>
          </a:p>
          <a:p>
            <a:r>
              <a:rPr lang="en-US">
                <a:solidFill>
                  <a:srgbClr val="003C71"/>
                </a:solidFill>
              </a:rPr>
              <a:t>remedial action is in progress.</a:t>
            </a:r>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D6A3F896-96D8-49F3-AE7C-9DAB913F3A17}"/>
              </a:ext>
            </a:extLst>
          </p:cNvPr>
          <p:cNvSpPr>
            <a:spLocks noGrp="1"/>
          </p:cNvSpPr>
          <p:nvPr>
            <p:ph type="sldNum" sz="quarter" idx="4"/>
          </p:nvPr>
        </p:nvSpPr>
        <p:spPr/>
        <p:txBody>
          <a:bodyPr/>
          <a:lstStyle/>
          <a:p>
            <a:fld id="{0482EF45-AD0B-42FA-AF83-DEA8F009E31C}" type="slidenum">
              <a:rPr lang="en-CA" smtClean="0"/>
              <a:t>58</a:t>
            </a:fld>
            <a:endParaRPr lang="en-CA"/>
          </a:p>
        </p:txBody>
      </p:sp>
      <p:graphicFrame>
        <p:nvGraphicFramePr>
          <p:cNvPr id="9" name="Table 8">
            <a:extLst>
              <a:ext uri="{FF2B5EF4-FFF2-40B4-BE49-F238E27FC236}">
                <a16:creationId xmlns:a16="http://schemas.microsoft.com/office/drawing/2014/main" id="{B8383A09-AC6D-4F66-81A3-EF65B3CC79FB}"/>
              </a:ext>
            </a:extLst>
          </p:cNvPr>
          <p:cNvGraphicFramePr>
            <a:graphicFrameLocks noGrp="1"/>
          </p:cNvGraphicFramePr>
          <p:nvPr>
            <p:extLst>
              <p:ext uri="{D42A27DB-BD31-4B8C-83A1-F6EECF244321}">
                <p14:modId xmlns:p14="http://schemas.microsoft.com/office/powerpoint/2010/main" val="3973060529"/>
              </p:ext>
            </p:extLst>
          </p:nvPr>
        </p:nvGraphicFramePr>
        <p:xfrm>
          <a:off x="4027478" y="771550"/>
          <a:ext cx="4692511" cy="3535680"/>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24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100" b="0">
                          <a:solidFill>
                            <a:schemeClr val="tx1"/>
                          </a:solidFill>
                        </a:rPr>
                        <a:t>Assessment results are compiled and documented for all graduate attributes over a period of six years or less.</a:t>
                      </a:r>
                    </a:p>
                    <a:p>
                      <a:pPr marL="0" indent="0"/>
                      <a:r>
                        <a:rPr lang="en-CA" sz="1100" b="1">
                          <a:solidFill>
                            <a:schemeClr val="tx1"/>
                          </a:solidFill>
                        </a:rPr>
                        <a:t>AND</a:t>
                      </a:r>
                      <a:r>
                        <a:rPr lang="en-CA" sz="1100" b="0">
                          <a:solidFill>
                            <a:schemeClr val="tx1"/>
                          </a:solidFill>
                        </a:rPr>
                        <a:t> At least three learning activities for most graduate attributes are assessed.</a:t>
                      </a:r>
                    </a:p>
                    <a:p>
                      <a:pPr marL="0" indent="0"/>
                      <a:r>
                        <a:rPr lang="en-CA" sz="1100" b="1">
                          <a:solidFill>
                            <a:schemeClr val="tx1"/>
                          </a:solidFill>
                        </a:rPr>
                        <a:t>AND</a:t>
                      </a:r>
                      <a:r>
                        <a:rPr lang="en-CA" sz="1100" b="0">
                          <a:solidFill>
                            <a:schemeClr val="tx1"/>
                          </a:solidFill>
                        </a:rPr>
                        <a:t> results demonstrate that the graduate cohort has achieved the HEI compliance requirements for most graduate attributes OR that</a:t>
                      </a:r>
                    </a:p>
                    <a:p>
                      <a:pPr marL="0" indent="0"/>
                      <a:r>
                        <a:rPr lang="en-CA" sz="1100" b="0">
                          <a:solidFill>
                            <a:schemeClr val="tx1"/>
                          </a:solidFill>
                        </a:rPr>
                        <a:t>remedial action is in progress. </a:t>
                      </a:r>
                      <a:endParaRPr lang="en-US" sz="11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800">
                          <a:solidFill>
                            <a:schemeClr val="tx1"/>
                          </a:solidFill>
                        </a:rPr>
                        <a:t>*</a:t>
                      </a:r>
                      <a:endParaRPr lang="en-CA" sz="28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100"/>
                        <a:t>Assessment results are compiled and documented for most graduate attributes over a period of six years or less.</a:t>
                      </a:r>
                    </a:p>
                    <a:p>
                      <a:pPr marL="0" indent="0"/>
                      <a:r>
                        <a:rPr lang="en-CA" sz="1100" b="1"/>
                        <a:t>AND/OR </a:t>
                      </a:r>
                      <a:r>
                        <a:rPr lang="en-CA" sz="1100"/>
                        <a:t>assessment results have not been compiled or documented for most attributes over a period of six years or less.</a:t>
                      </a:r>
                    </a:p>
                    <a:p>
                      <a:pPr marL="0" indent="0"/>
                      <a:r>
                        <a:rPr lang="en-CA" sz="1100" b="1"/>
                        <a:t>AND/OR </a:t>
                      </a:r>
                      <a:r>
                        <a:rPr lang="en-CA" sz="1100"/>
                        <a:t>Less than three learning activities for some graduate attributes are assessed.</a:t>
                      </a:r>
                    </a:p>
                    <a:p>
                      <a:pPr marL="0" indent="0"/>
                      <a:r>
                        <a:rPr lang="en-CA" sz="1100" b="1"/>
                        <a:t>AND/OR </a:t>
                      </a:r>
                      <a:r>
                        <a:rPr lang="en-CA" sz="1100"/>
                        <a:t>many graduate attributes are assessed over a limited number of semesters.</a:t>
                      </a:r>
                    </a:p>
                    <a:p>
                      <a:pPr marL="0" indent="0"/>
                      <a:r>
                        <a:rPr lang="en-CA" sz="1100" b="1"/>
                        <a:t>AND/OR </a:t>
                      </a:r>
                      <a:r>
                        <a:rPr lang="en-CA" sz="1100"/>
                        <a:t>results demonstrate that the graduate cohort has not achieved the HEI compliance requirements for most graduate attributes OR no</a:t>
                      </a:r>
                    </a:p>
                    <a:p>
                      <a:pPr marL="0" indent="0"/>
                      <a:r>
                        <a:rPr lang="en-CA" sz="1100"/>
                        <a:t>remedial actions are being taken.</a:t>
                      </a:r>
                    </a:p>
                    <a:p>
                      <a:pPr marL="0" indent="0"/>
                      <a:r>
                        <a:rPr lang="en-CA" sz="1100" b="1"/>
                        <a:t>AND/OR </a:t>
                      </a:r>
                      <a:r>
                        <a:rPr lang="en-CA" sz="1100"/>
                        <a:t>the processes are in place but not consistently applied by all participants in the process.</a:t>
                      </a:r>
                      <a:endParaRPr lang="en-US" sz="11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890354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Continual improvement:</a:t>
            </a:r>
            <a:br>
              <a:rPr lang="en-CA">
                <a:solidFill>
                  <a:srgbClr val="003C71"/>
                </a:solidFill>
              </a:rPr>
            </a:br>
            <a:r>
              <a:rPr lang="en-CA" sz="2300">
                <a:solidFill>
                  <a:srgbClr val="003C71"/>
                </a:solidFill>
              </a:rPr>
              <a:t>The big picture</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742599" y="1059582"/>
            <a:ext cx="7931224" cy="36724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449263">
              <a:spcBef>
                <a:spcPts val="800"/>
              </a:spcBef>
              <a:buClr>
                <a:srgbClr val="000000"/>
              </a:buClr>
              <a:buSzPct val="100000"/>
              <a:defRPr/>
            </a:pPr>
            <a:r>
              <a:rPr lang="en-US" sz="2400"/>
              <a:t>At a high-level, programs are expected to continually evaluate and improve where necessary;</a:t>
            </a:r>
          </a:p>
          <a:p>
            <a:pPr defTabSz="449263">
              <a:spcBef>
                <a:spcPts val="800"/>
              </a:spcBef>
              <a:buClr>
                <a:srgbClr val="000000"/>
              </a:buClr>
              <a:buSzPct val="100000"/>
              <a:defRPr/>
            </a:pPr>
            <a:r>
              <a:rPr lang="en-US" altLang="fr-FR" sz="2400"/>
              <a:t>There must be processes in place that demonstrates that program outcomes are being assessed in the context of the graduate attributes</a:t>
            </a:r>
          </a:p>
          <a:p>
            <a:pPr lvl="1" defTabSz="449263">
              <a:spcBef>
                <a:spcPts val="800"/>
              </a:spcBef>
              <a:buClr>
                <a:srgbClr val="000000"/>
              </a:buClr>
              <a:buSzPct val="100000"/>
              <a:defRPr/>
            </a:pPr>
            <a:r>
              <a:rPr lang="en-US" sz="1700"/>
              <a:t>Are students meeting expectations?</a:t>
            </a:r>
          </a:p>
          <a:p>
            <a:pPr lvl="1" defTabSz="449263">
              <a:spcBef>
                <a:spcPts val="800"/>
              </a:spcBef>
              <a:buClr>
                <a:srgbClr val="000000"/>
              </a:buClr>
              <a:buSzPct val="100000"/>
              <a:defRPr/>
            </a:pPr>
            <a:r>
              <a:rPr lang="en-US" sz="1700"/>
              <a:t>In what areas are students successful</a:t>
            </a:r>
            <a:r>
              <a:rPr lang="en-CA" sz="1700"/>
              <a:t>?</a:t>
            </a:r>
          </a:p>
          <a:p>
            <a:pPr lvl="1" defTabSz="449263">
              <a:spcBef>
                <a:spcPts val="800"/>
              </a:spcBef>
              <a:buClr>
                <a:srgbClr val="000000"/>
              </a:buClr>
              <a:buSzPct val="100000"/>
              <a:defRPr/>
            </a:pPr>
            <a:r>
              <a:rPr lang="en-US" sz="1700"/>
              <a:t>What areas of the program require improvement?</a:t>
            </a:r>
            <a:endParaRPr lang="en-GB" altLang="fr-FR" sz="1600"/>
          </a:p>
        </p:txBody>
      </p:sp>
      <p:sp>
        <p:nvSpPr>
          <p:cNvPr id="4" name="Slide Number Placeholder 3">
            <a:extLst>
              <a:ext uri="{FF2B5EF4-FFF2-40B4-BE49-F238E27FC236}">
                <a16:creationId xmlns:a16="http://schemas.microsoft.com/office/drawing/2014/main" id="{52EF7B73-8D02-499A-A4AD-5389BCF1AF23}"/>
              </a:ext>
            </a:extLst>
          </p:cNvPr>
          <p:cNvSpPr>
            <a:spLocks noGrp="1"/>
          </p:cNvSpPr>
          <p:nvPr>
            <p:ph type="sldNum" sz="quarter" idx="4"/>
          </p:nvPr>
        </p:nvSpPr>
        <p:spPr/>
        <p:txBody>
          <a:bodyPr/>
          <a:lstStyle/>
          <a:p>
            <a:fld id="{5EB23D57-689F-4C24-8EAF-0FC0AB1BB9F8}" type="slidenum">
              <a:rPr lang="en-CA" smtClean="0"/>
              <a:t>59</a:t>
            </a:fld>
            <a:endParaRPr lang="en-CA"/>
          </a:p>
        </p:txBody>
      </p:sp>
    </p:spTree>
    <p:extLst>
      <p:ext uri="{BB962C8B-B14F-4D97-AF65-F5344CB8AC3E}">
        <p14:creationId xmlns:p14="http://schemas.microsoft.com/office/powerpoint/2010/main" val="17003401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3856939B-76A4-4058-90F8-47CCB5487AB0}"/>
              </a:ext>
            </a:extLst>
          </p:cNvPr>
          <p:cNvSpPr>
            <a:spLocks noGrp="1"/>
          </p:cNvSpPr>
          <p:nvPr>
            <p:ph type="title"/>
          </p:nvPr>
        </p:nvSpPr>
        <p:spPr>
          <a:xfrm>
            <a:off x="457198" y="51470"/>
            <a:ext cx="8229600" cy="857250"/>
          </a:xfrm>
        </p:spPr>
        <p:txBody>
          <a:bodyPr>
            <a:normAutofit fontScale="90000"/>
          </a:bodyPr>
          <a:lstStyle/>
          <a:p>
            <a:r>
              <a:rPr lang="en-US">
                <a:solidFill>
                  <a:srgbClr val="003C71"/>
                </a:solidFill>
              </a:rPr>
              <a:t>Continual improvement</a:t>
            </a:r>
            <a:br>
              <a:rPr lang="en-US">
                <a:solidFill>
                  <a:srgbClr val="003C71"/>
                </a:solidFill>
              </a:rPr>
            </a:br>
            <a:r>
              <a:rPr lang="en-US" sz="2400">
                <a:solidFill>
                  <a:srgbClr val="003C71"/>
                </a:solidFill>
              </a:rPr>
              <a:t>The feedback loop</a:t>
            </a:r>
            <a:endParaRPr lang="en-CA" sz="2400">
              <a:solidFill>
                <a:srgbClr val="003C71"/>
              </a:solidFill>
            </a:endParaRPr>
          </a:p>
        </p:txBody>
      </p:sp>
      <p:sp>
        <p:nvSpPr>
          <p:cNvPr id="4" name="Slide Number Placeholder 3">
            <a:extLst>
              <a:ext uri="{FF2B5EF4-FFF2-40B4-BE49-F238E27FC236}">
                <a16:creationId xmlns:a16="http://schemas.microsoft.com/office/drawing/2014/main" id="{FB258152-007D-404A-898C-CBE3A66E1BEC}"/>
              </a:ext>
            </a:extLst>
          </p:cNvPr>
          <p:cNvSpPr>
            <a:spLocks noGrp="1"/>
          </p:cNvSpPr>
          <p:nvPr>
            <p:ph type="sldNum" sz="quarter" idx="4"/>
          </p:nvPr>
        </p:nvSpPr>
        <p:spPr/>
        <p:txBody>
          <a:bodyPr/>
          <a:lstStyle/>
          <a:p>
            <a:fld id="{F8269665-0861-4DDA-B5E4-D2F2FAC83D65}" type="slidenum">
              <a:rPr lang="en-CA" smtClean="0"/>
              <a:t>60</a:t>
            </a:fld>
            <a:endParaRPr lang="en-CA"/>
          </a:p>
        </p:txBody>
      </p:sp>
      <p:grpSp>
        <p:nvGrpSpPr>
          <p:cNvPr id="8" name="Group 7">
            <a:extLst>
              <a:ext uri="{FF2B5EF4-FFF2-40B4-BE49-F238E27FC236}">
                <a16:creationId xmlns:a16="http://schemas.microsoft.com/office/drawing/2014/main" id="{4FCF59BE-E20F-4F84-81AA-3D0C43F9D026}"/>
              </a:ext>
            </a:extLst>
          </p:cNvPr>
          <p:cNvGrpSpPr/>
          <p:nvPr/>
        </p:nvGrpSpPr>
        <p:grpSpPr>
          <a:xfrm>
            <a:off x="3424914" y="1092580"/>
            <a:ext cx="5308415" cy="3208818"/>
            <a:chOff x="2835786" y="671169"/>
            <a:chExt cx="5308415" cy="3208818"/>
          </a:xfrm>
        </p:grpSpPr>
        <p:graphicFrame>
          <p:nvGraphicFramePr>
            <p:cNvPr id="9" name="Diagram 8">
              <a:extLst>
                <a:ext uri="{FF2B5EF4-FFF2-40B4-BE49-F238E27FC236}">
                  <a16:creationId xmlns:a16="http://schemas.microsoft.com/office/drawing/2014/main" id="{A5DF6F61-AECE-4BE2-905A-39AFE213C85F}"/>
                </a:ext>
              </a:extLst>
            </p:cNvPr>
            <p:cNvGraphicFramePr/>
            <p:nvPr>
              <p:extLst>
                <p:ext uri="{D42A27DB-BD31-4B8C-83A1-F6EECF244321}">
                  <p14:modId xmlns:p14="http://schemas.microsoft.com/office/powerpoint/2010/main" val="3610062217"/>
                </p:ext>
              </p:extLst>
            </p:nvPr>
          </p:nvGraphicFramePr>
          <p:xfrm>
            <a:off x="2835786" y="671169"/>
            <a:ext cx="5308415" cy="3208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Group 9">
              <a:extLst>
                <a:ext uri="{FF2B5EF4-FFF2-40B4-BE49-F238E27FC236}">
                  <a16:creationId xmlns:a16="http://schemas.microsoft.com/office/drawing/2014/main" id="{4117B9FA-B498-4F64-8EAE-22C106E65426}"/>
                </a:ext>
              </a:extLst>
            </p:cNvPr>
            <p:cNvGrpSpPr/>
            <p:nvPr/>
          </p:nvGrpSpPr>
          <p:grpSpPr>
            <a:xfrm>
              <a:off x="4542586" y="1268980"/>
              <a:ext cx="1894814" cy="1921628"/>
              <a:chOff x="4458931" y="1452104"/>
              <a:chExt cx="3299949" cy="3299949"/>
            </a:xfrm>
          </p:grpSpPr>
          <p:grpSp>
            <p:nvGrpSpPr>
              <p:cNvPr id="11" name="Group 10">
                <a:extLst>
                  <a:ext uri="{FF2B5EF4-FFF2-40B4-BE49-F238E27FC236}">
                    <a16:creationId xmlns:a16="http://schemas.microsoft.com/office/drawing/2014/main" id="{B7CE853A-CF19-4603-BCBF-9EAF7622B72F}"/>
                  </a:ext>
                </a:extLst>
              </p:cNvPr>
              <p:cNvGrpSpPr/>
              <p:nvPr/>
            </p:nvGrpSpPr>
            <p:grpSpPr>
              <a:xfrm>
                <a:off x="4458931" y="2770240"/>
                <a:ext cx="3299949" cy="663678"/>
                <a:chOff x="4645743" y="2757948"/>
                <a:chExt cx="3299949" cy="663678"/>
              </a:xfrm>
              <a:scene3d>
                <a:camera prst="orthographicFront">
                  <a:rot lat="0" lon="0" rev="0"/>
                </a:camera>
                <a:lightRig rig="contrasting" dir="t">
                  <a:rot lat="0" lon="0" rev="7800000"/>
                </a:lightRig>
              </a:scene3d>
            </p:grpSpPr>
            <p:sp>
              <p:nvSpPr>
                <p:cNvPr id="28" name="Rectangle: Rounded Corners 27">
                  <a:extLst>
                    <a:ext uri="{FF2B5EF4-FFF2-40B4-BE49-F238E27FC236}">
                      <a16:creationId xmlns:a16="http://schemas.microsoft.com/office/drawing/2014/main" id="{4C790A87-B27F-4C57-B9B6-26E707368B08}"/>
                    </a:ext>
                  </a:extLst>
                </p:cNvPr>
                <p:cNvSpPr/>
                <p:nvPr/>
              </p:nvSpPr>
              <p:spPr>
                <a:xfrm>
                  <a:off x="4645743" y="2757948"/>
                  <a:ext cx="1460090" cy="663678"/>
                </a:xfrm>
                <a:prstGeom prst="roundRect">
                  <a:avLst>
                    <a:gd name="adj" fmla="val 50000"/>
                  </a:avLst>
                </a:prstGeom>
                <a:solidFill>
                  <a:srgbClr val="9E652E">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9" name="Rectangle: Rounded Corners 28">
                  <a:extLst>
                    <a:ext uri="{FF2B5EF4-FFF2-40B4-BE49-F238E27FC236}">
                      <a16:creationId xmlns:a16="http://schemas.microsoft.com/office/drawing/2014/main" id="{75B574EE-604C-4999-8C70-6B49801D01C7}"/>
                    </a:ext>
                  </a:extLst>
                </p:cNvPr>
                <p:cNvSpPr/>
                <p:nvPr/>
              </p:nvSpPr>
              <p:spPr>
                <a:xfrm>
                  <a:off x="6485602" y="2757948"/>
                  <a:ext cx="1460090" cy="663678"/>
                </a:xfrm>
                <a:prstGeom prst="roundRect">
                  <a:avLst>
                    <a:gd name="adj" fmla="val 50000"/>
                  </a:avLst>
                </a:prstGeom>
                <a:solidFill>
                  <a:srgbClr val="9D2235">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30" name="Oval 29">
                  <a:extLst>
                    <a:ext uri="{FF2B5EF4-FFF2-40B4-BE49-F238E27FC236}">
                      <a16:creationId xmlns:a16="http://schemas.microsoft.com/office/drawing/2014/main" id="{55766884-85C1-4600-881D-8310783346DA}"/>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31" name="Oval 30">
                  <a:extLst>
                    <a:ext uri="{FF2B5EF4-FFF2-40B4-BE49-F238E27FC236}">
                      <a16:creationId xmlns:a16="http://schemas.microsoft.com/office/drawing/2014/main" id="{6D93DEB3-144B-42D0-8C7A-AC4C45316882}"/>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12" name="Group 11">
                <a:extLst>
                  <a:ext uri="{FF2B5EF4-FFF2-40B4-BE49-F238E27FC236}">
                    <a16:creationId xmlns:a16="http://schemas.microsoft.com/office/drawing/2014/main" id="{369DE22E-0D5C-40F9-8281-0F2F5ABB99E7}"/>
                  </a:ext>
                </a:extLst>
              </p:cNvPr>
              <p:cNvGrpSpPr/>
              <p:nvPr/>
            </p:nvGrpSpPr>
            <p:grpSpPr>
              <a:xfrm rot="54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24" name="Rectangle: Rounded Corners 23">
                  <a:extLst>
                    <a:ext uri="{FF2B5EF4-FFF2-40B4-BE49-F238E27FC236}">
                      <a16:creationId xmlns:a16="http://schemas.microsoft.com/office/drawing/2014/main" id="{24CDB078-1BB9-494E-B73F-5044FB27D2FA}"/>
                    </a:ext>
                  </a:extLst>
                </p:cNvPr>
                <p:cNvSpPr/>
                <p:nvPr/>
              </p:nvSpPr>
              <p:spPr>
                <a:xfrm>
                  <a:off x="4645743" y="2757948"/>
                  <a:ext cx="1460090" cy="663678"/>
                </a:xfrm>
                <a:prstGeom prst="roundRect">
                  <a:avLst>
                    <a:gd name="adj" fmla="val 50000"/>
                  </a:avLst>
                </a:prstGeom>
                <a:solidFill>
                  <a:srgbClr val="003C71">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5" name="Rectangle: Rounded Corners 24">
                  <a:extLst>
                    <a:ext uri="{FF2B5EF4-FFF2-40B4-BE49-F238E27FC236}">
                      <a16:creationId xmlns:a16="http://schemas.microsoft.com/office/drawing/2014/main" id="{164CD763-3D50-4109-AA9A-6282BA9D8C38}"/>
                    </a:ext>
                  </a:extLst>
                </p:cNvPr>
                <p:cNvSpPr/>
                <p:nvPr/>
              </p:nvSpPr>
              <p:spPr>
                <a:xfrm>
                  <a:off x="6485602" y="2757948"/>
                  <a:ext cx="1460090" cy="663678"/>
                </a:xfrm>
                <a:prstGeom prst="roundRect">
                  <a:avLst>
                    <a:gd name="adj" fmla="val 50000"/>
                  </a:avLst>
                </a:prstGeom>
                <a:solidFill>
                  <a:srgbClr val="653165">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6" name="Oval 25">
                  <a:extLst>
                    <a:ext uri="{FF2B5EF4-FFF2-40B4-BE49-F238E27FC236}">
                      <a16:creationId xmlns:a16="http://schemas.microsoft.com/office/drawing/2014/main" id="{4496D8E0-4C1E-4259-A8C1-B5CB961EC540}"/>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27" name="Oval 26">
                  <a:extLst>
                    <a:ext uri="{FF2B5EF4-FFF2-40B4-BE49-F238E27FC236}">
                      <a16:creationId xmlns:a16="http://schemas.microsoft.com/office/drawing/2014/main" id="{492A19CB-FA2C-45B6-B28E-27949ACF7911}"/>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13" name="Group 12">
                <a:extLst>
                  <a:ext uri="{FF2B5EF4-FFF2-40B4-BE49-F238E27FC236}">
                    <a16:creationId xmlns:a16="http://schemas.microsoft.com/office/drawing/2014/main" id="{25F52F9C-A810-4E43-B8F2-3C9AB84F2C51}"/>
                  </a:ext>
                </a:extLst>
              </p:cNvPr>
              <p:cNvGrpSpPr/>
              <p:nvPr/>
            </p:nvGrpSpPr>
            <p:grpSpPr>
              <a:xfrm rot="27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20" name="Rectangle: Rounded Corners 19">
                  <a:extLst>
                    <a:ext uri="{FF2B5EF4-FFF2-40B4-BE49-F238E27FC236}">
                      <a16:creationId xmlns:a16="http://schemas.microsoft.com/office/drawing/2014/main" id="{43013648-FA33-4448-A481-AAB4DDEB35CD}"/>
                    </a:ext>
                  </a:extLst>
                </p:cNvPr>
                <p:cNvSpPr/>
                <p:nvPr/>
              </p:nvSpPr>
              <p:spPr>
                <a:xfrm>
                  <a:off x="4645743" y="2757948"/>
                  <a:ext cx="1460090" cy="663678"/>
                </a:xfrm>
                <a:prstGeom prst="roundRect">
                  <a:avLst>
                    <a:gd name="adj" fmla="val 50000"/>
                  </a:avLst>
                </a:prstGeom>
                <a:solidFill>
                  <a:srgbClr val="B7C9D3">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1" name="Rectangle: Rounded Corners 20">
                  <a:extLst>
                    <a:ext uri="{FF2B5EF4-FFF2-40B4-BE49-F238E27FC236}">
                      <a16:creationId xmlns:a16="http://schemas.microsoft.com/office/drawing/2014/main" id="{42D65204-6804-467C-8D17-53AFE2DF06F8}"/>
                    </a:ext>
                  </a:extLst>
                </p:cNvPr>
                <p:cNvSpPr/>
                <p:nvPr/>
              </p:nvSpPr>
              <p:spPr>
                <a:xfrm>
                  <a:off x="6485602" y="2757948"/>
                  <a:ext cx="1460090" cy="663678"/>
                </a:xfrm>
                <a:prstGeom prst="roundRect">
                  <a:avLst>
                    <a:gd name="adj" fmla="val 50000"/>
                  </a:avLst>
                </a:prstGeom>
                <a:solidFill>
                  <a:srgbClr val="CF7F00">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22" name="Oval 21">
                  <a:extLst>
                    <a:ext uri="{FF2B5EF4-FFF2-40B4-BE49-F238E27FC236}">
                      <a16:creationId xmlns:a16="http://schemas.microsoft.com/office/drawing/2014/main" id="{A3E9D999-E7E4-4C56-BE0D-AB8481F8B19E}"/>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23" name="Oval 22">
                  <a:extLst>
                    <a:ext uri="{FF2B5EF4-FFF2-40B4-BE49-F238E27FC236}">
                      <a16:creationId xmlns:a16="http://schemas.microsoft.com/office/drawing/2014/main" id="{EFF3E46C-AD0E-4C0C-8DAB-384AED839613}"/>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grpSp>
            <p:nvGrpSpPr>
              <p:cNvPr id="14" name="Group 13">
                <a:extLst>
                  <a:ext uri="{FF2B5EF4-FFF2-40B4-BE49-F238E27FC236}">
                    <a16:creationId xmlns:a16="http://schemas.microsoft.com/office/drawing/2014/main" id="{9967D166-0B4B-472D-87B5-3BAC363E6F44}"/>
                  </a:ext>
                </a:extLst>
              </p:cNvPr>
              <p:cNvGrpSpPr/>
              <p:nvPr/>
            </p:nvGrpSpPr>
            <p:grpSpPr>
              <a:xfrm rot="8100000">
                <a:off x="4458931" y="2770240"/>
                <a:ext cx="3299949" cy="663678"/>
                <a:chOff x="4645743" y="2757948"/>
                <a:chExt cx="3299949" cy="663678"/>
              </a:xfrm>
              <a:scene3d>
                <a:camera prst="orthographicFront">
                  <a:rot lat="0" lon="0" rev="0"/>
                </a:camera>
                <a:lightRig rig="contrasting" dir="t">
                  <a:rot lat="0" lon="0" rev="7800000"/>
                </a:lightRig>
              </a:scene3d>
            </p:grpSpPr>
            <p:sp>
              <p:nvSpPr>
                <p:cNvPr id="16" name="Rectangle: Rounded Corners 15">
                  <a:extLst>
                    <a:ext uri="{FF2B5EF4-FFF2-40B4-BE49-F238E27FC236}">
                      <a16:creationId xmlns:a16="http://schemas.microsoft.com/office/drawing/2014/main" id="{2FB3E6BF-03E9-4C96-B9B8-3BB5DFEB35B1}"/>
                    </a:ext>
                  </a:extLst>
                </p:cNvPr>
                <p:cNvSpPr/>
                <p:nvPr/>
              </p:nvSpPr>
              <p:spPr>
                <a:xfrm>
                  <a:off x="4645743" y="2757948"/>
                  <a:ext cx="1460090" cy="663678"/>
                </a:xfrm>
                <a:prstGeom prst="roundRect">
                  <a:avLst>
                    <a:gd name="adj" fmla="val 50000"/>
                  </a:avLst>
                </a:prstGeom>
                <a:solidFill>
                  <a:srgbClr val="67823A">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17" name="Rectangle: Rounded Corners 16">
                  <a:extLst>
                    <a:ext uri="{FF2B5EF4-FFF2-40B4-BE49-F238E27FC236}">
                      <a16:creationId xmlns:a16="http://schemas.microsoft.com/office/drawing/2014/main" id="{9E2078DB-AE92-4E27-A262-D5A232390548}"/>
                    </a:ext>
                  </a:extLst>
                </p:cNvPr>
                <p:cNvSpPr/>
                <p:nvPr/>
              </p:nvSpPr>
              <p:spPr>
                <a:xfrm>
                  <a:off x="6485602" y="2757948"/>
                  <a:ext cx="1460090" cy="663678"/>
                </a:xfrm>
                <a:prstGeom prst="roundRect">
                  <a:avLst>
                    <a:gd name="adj" fmla="val 50000"/>
                  </a:avLst>
                </a:prstGeom>
                <a:solidFill>
                  <a:srgbClr val="696158">
                    <a:alpha val="49804"/>
                  </a:srgbClr>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tx1"/>
                      </a:solidFill>
                    </a:ln>
                  </a:endParaRPr>
                </a:p>
              </p:txBody>
            </p:sp>
            <p:sp>
              <p:nvSpPr>
                <p:cNvPr id="18" name="Oval 17">
                  <a:extLst>
                    <a:ext uri="{FF2B5EF4-FFF2-40B4-BE49-F238E27FC236}">
                      <a16:creationId xmlns:a16="http://schemas.microsoft.com/office/drawing/2014/main" id="{70CCCA5F-878D-4D10-949C-01F52306E63A}"/>
                    </a:ext>
                  </a:extLst>
                </p:cNvPr>
                <p:cNvSpPr/>
                <p:nvPr/>
              </p:nvSpPr>
              <p:spPr>
                <a:xfrm>
                  <a:off x="7610166"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sp>
              <p:nvSpPr>
                <p:cNvPr id="19" name="Oval 18">
                  <a:extLst>
                    <a:ext uri="{FF2B5EF4-FFF2-40B4-BE49-F238E27FC236}">
                      <a16:creationId xmlns:a16="http://schemas.microsoft.com/office/drawing/2014/main" id="{2B206C8A-F4C1-433C-81E4-4BE2B265FE32}"/>
                    </a:ext>
                  </a:extLst>
                </p:cNvPr>
                <p:cNvSpPr/>
                <p:nvPr/>
              </p:nvSpPr>
              <p:spPr>
                <a:xfrm>
                  <a:off x="4731772" y="2968113"/>
                  <a:ext cx="243348" cy="243348"/>
                </a:xfrm>
                <a:prstGeom prst="ellipse">
                  <a:avLst/>
                </a:prstGeom>
                <a:solidFill>
                  <a:schemeClr val="bg1"/>
                </a:solidFill>
                <a:ln>
                  <a:noFill/>
                </a:ln>
                <a:effectLst/>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n>
                      <a:solidFill>
                        <a:schemeClr val="bg1"/>
                      </a:solidFill>
                    </a:ln>
                    <a:solidFill>
                      <a:schemeClr val="bg1"/>
                    </a:solidFill>
                  </a:endParaRPr>
                </a:p>
              </p:txBody>
            </p:sp>
          </p:grpSp>
          <p:sp>
            <p:nvSpPr>
              <p:cNvPr id="15" name="Oval 14">
                <a:extLst>
                  <a:ext uri="{FF2B5EF4-FFF2-40B4-BE49-F238E27FC236}">
                    <a16:creationId xmlns:a16="http://schemas.microsoft.com/office/drawing/2014/main" id="{69E9E12F-B3B9-4D36-982C-0849D3BA906C}"/>
                  </a:ext>
                </a:extLst>
              </p:cNvPr>
              <p:cNvSpPr/>
              <p:nvPr/>
            </p:nvSpPr>
            <p:spPr>
              <a:xfrm>
                <a:off x="5781410" y="2754346"/>
                <a:ext cx="663678" cy="663678"/>
              </a:xfrm>
              <a:prstGeom prst="ellipse">
                <a:avLst/>
              </a:prstGeo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32" name="Content Placeholder 2">
            <a:extLst>
              <a:ext uri="{FF2B5EF4-FFF2-40B4-BE49-F238E27FC236}">
                <a16:creationId xmlns:a16="http://schemas.microsoft.com/office/drawing/2014/main" id="{627B1B65-DD12-4D2E-AAFD-62230C499CB7}"/>
              </a:ext>
            </a:extLst>
          </p:cNvPr>
          <p:cNvSpPr txBox="1">
            <a:spLocks/>
          </p:cNvSpPr>
          <p:nvPr/>
        </p:nvSpPr>
        <p:spPr>
          <a:xfrm>
            <a:off x="4628542" y="4423466"/>
            <a:ext cx="3014247" cy="24872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1200"/>
              </a:spcAft>
              <a:buNone/>
            </a:pPr>
            <a:r>
              <a:rPr lang="en-US" sz="1200" i="1">
                <a:solidFill>
                  <a:srgbClr val="003C71"/>
                </a:solidFill>
                <a:latin typeface="+mj-lt"/>
                <a:ea typeface="+mj-ea"/>
                <a:cs typeface="+mj-cs"/>
              </a:rPr>
              <a:t>Plan. Do. Check. Act</a:t>
            </a:r>
            <a:endParaRPr lang="en-US" sz="1800" i="1">
              <a:solidFill>
                <a:schemeClr val="tx2"/>
              </a:solidFill>
            </a:endParaRPr>
          </a:p>
        </p:txBody>
      </p:sp>
      <p:sp>
        <p:nvSpPr>
          <p:cNvPr id="33" name="Content Placeholder 4">
            <a:extLst>
              <a:ext uri="{FF2B5EF4-FFF2-40B4-BE49-F238E27FC236}">
                <a16:creationId xmlns:a16="http://schemas.microsoft.com/office/drawing/2014/main" id="{DD6281E5-61C4-435D-B3BA-37703875FEE0}"/>
              </a:ext>
            </a:extLst>
          </p:cNvPr>
          <p:cNvSpPr txBox="1">
            <a:spLocks/>
          </p:cNvSpPr>
          <p:nvPr/>
        </p:nvSpPr>
        <p:spPr>
          <a:xfrm>
            <a:off x="305238" y="1153509"/>
            <a:ext cx="3906168" cy="336335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449263">
              <a:spcBef>
                <a:spcPts val="800"/>
              </a:spcBef>
              <a:buClr>
                <a:srgbClr val="000000"/>
              </a:buClr>
              <a:buSzPct val="100000"/>
              <a:buNone/>
              <a:defRPr/>
            </a:pPr>
            <a:endParaRPr lang="en-US" altLang="fr-FR" sz="1500"/>
          </a:p>
          <a:p>
            <a:pPr marL="0" indent="0" defTabSz="449263">
              <a:spcBef>
                <a:spcPts val="800"/>
              </a:spcBef>
              <a:buClr>
                <a:srgbClr val="000000"/>
              </a:buClr>
              <a:buSzPct val="100000"/>
              <a:buNone/>
              <a:defRPr/>
            </a:pPr>
            <a:r>
              <a:rPr lang="en-US" altLang="fr-FR" sz="2400"/>
              <a:t>If observed outcomes are not consistent with expected attributes, then system inputs and/or process must be adjusted.</a:t>
            </a:r>
          </a:p>
          <a:p>
            <a:pPr>
              <a:defRPr/>
            </a:pPr>
            <a:endParaRPr lang="en-US" sz="1600"/>
          </a:p>
          <a:p>
            <a:pPr marL="0" indent="0">
              <a:lnSpc>
                <a:spcPct val="120000"/>
              </a:lnSpc>
              <a:spcBef>
                <a:spcPts val="0"/>
              </a:spcBef>
              <a:buNone/>
            </a:pPr>
            <a:endParaRPr lang="en-GB" altLang="fr-FR" sz="1600"/>
          </a:p>
        </p:txBody>
      </p:sp>
    </p:spTree>
    <p:extLst>
      <p:ext uri="{BB962C8B-B14F-4D97-AF65-F5344CB8AC3E}">
        <p14:creationId xmlns:p14="http://schemas.microsoft.com/office/powerpoint/2010/main" val="38583327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Improvement process:</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260368" y="1358126"/>
            <a:ext cx="3600395" cy="2277547"/>
          </a:xfrm>
          <a:prstGeom prst="rect">
            <a:avLst/>
          </a:prstGeom>
          <a:noFill/>
        </p:spPr>
        <p:txBody>
          <a:bodyPr wrap="square" rtlCol="0">
            <a:spAutoFit/>
          </a:bodyPr>
          <a:lstStyle/>
          <a:p>
            <a:r>
              <a:rPr lang="en-US" sz="1600" b="1">
                <a:solidFill>
                  <a:srgbClr val="003C71"/>
                </a:solidFill>
              </a:rPr>
              <a:t>3.2.1</a:t>
            </a:r>
          </a:p>
          <a:p>
            <a:r>
              <a:rPr lang="en-US">
                <a:solidFill>
                  <a:srgbClr val="003C71"/>
                </a:solidFill>
              </a:rPr>
              <a:t>There must be processes in place that demonstrate that program outcomes are being  assessed in the context of graduate attributes and applied to further development of the program.</a:t>
            </a:r>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3975E752-887D-4A4B-B9C2-F7B58DF3EE77}"/>
              </a:ext>
            </a:extLst>
          </p:cNvPr>
          <p:cNvSpPr>
            <a:spLocks noGrp="1"/>
          </p:cNvSpPr>
          <p:nvPr>
            <p:ph type="sldNum" sz="quarter" idx="4"/>
          </p:nvPr>
        </p:nvSpPr>
        <p:spPr/>
        <p:txBody>
          <a:bodyPr/>
          <a:lstStyle/>
          <a:p>
            <a:fld id="{B0B969DF-3593-4351-8083-E4AED1F3FC9B}" type="slidenum">
              <a:rPr lang="en-CA" smtClean="0"/>
              <a:t>61</a:t>
            </a:fld>
            <a:endParaRPr lang="en-CA"/>
          </a:p>
        </p:txBody>
      </p:sp>
      <p:graphicFrame>
        <p:nvGraphicFramePr>
          <p:cNvPr id="9" name="Table 8">
            <a:extLst>
              <a:ext uri="{FF2B5EF4-FFF2-40B4-BE49-F238E27FC236}">
                <a16:creationId xmlns:a16="http://schemas.microsoft.com/office/drawing/2014/main" id="{0606AE7E-B169-44D8-A782-7496352F82E8}"/>
              </a:ext>
            </a:extLst>
          </p:cNvPr>
          <p:cNvGraphicFramePr>
            <a:graphicFrameLocks noGrp="1"/>
          </p:cNvGraphicFramePr>
          <p:nvPr>
            <p:extLst>
              <p:ext uri="{D42A27DB-BD31-4B8C-83A1-F6EECF244321}">
                <p14:modId xmlns:p14="http://schemas.microsoft.com/office/powerpoint/2010/main" val="2611246427"/>
              </p:ext>
            </p:extLst>
          </p:nvPr>
        </p:nvGraphicFramePr>
        <p:xfrm>
          <a:off x="4027478" y="1059582"/>
          <a:ext cx="4692511" cy="3383280"/>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24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400" b="0">
                          <a:solidFill>
                            <a:schemeClr val="tx1"/>
                          </a:solidFill>
                        </a:rPr>
                        <a:t>Adequate continual improvement processes are in place that demonstrate program outcomes are being assessed and applied to</a:t>
                      </a:r>
                    </a:p>
                    <a:p>
                      <a:pPr marL="0" indent="0"/>
                      <a:r>
                        <a:rPr lang="en-CA" sz="1400" b="0">
                          <a:solidFill>
                            <a:schemeClr val="tx1"/>
                          </a:solidFill>
                        </a:rPr>
                        <a:t>the further development of the engineering program</a:t>
                      </a:r>
                    </a:p>
                    <a:p>
                      <a:pPr marL="0" indent="0"/>
                      <a:r>
                        <a:rPr lang="en-CA" sz="1400" b="1">
                          <a:solidFill>
                            <a:schemeClr val="tx1"/>
                          </a:solidFill>
                        </a:rPr>
                        <a:t>AND</a:t>
                      </a:r>
                      <a:r>
                        <a:rPr lang="en-CA" sz="1400" b="0">
                          <a:solidFill>
                            <a:schemeClr val="tx1"/>
                          </a:solidFill>
                        </a:rPr>
                        <a:t> clear evidence of engagement by most full-time faculty members and engineering leadership.</a:t>
                      </a:r>
                    </a:p>
                    <a:p>
                      <a:pPr marL="0" indent="0"/>
                      <a:endParaRPr lang="en-US" sz="14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800">
                          <a:solidFill>
                            <a:schemeClr val="tx1"/>
                          </a:solidFill>
                        </a:rPr>
                        <a:t>*</a:t>
                      </a:r>
                      <a:endParaRPr lang="en-CA" sz="28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400"/>
                        <a:t>Absent or limited continual improvement processes are in place that demonstrates program outcomes are being assessed and</a:t>
                      </a:r>
                    </a:p>
                    <a:p>
                      <a:pPr marL="0" indent="0"/>
                      <a:r>
                        <a:rPr lang="en-CA" sz="1400"/>
                        <a:t>applied to the further development of the engineering program</a:t>
                      </a:r>
                    </a:p>
                    <a:p>
                      <a:pPr marL="0" indent="0"/>
                      <a:r>
                        <a:rPr lang="en-CA" sz="1400" b="1"/>
                        <a:t>AND/OR </a:t>
                      </a:r>
                      <a:r>
                        <a:rPr lang="en-CA" sz="1400"/>
                        <a:t>process is not adequately documented</a:t>
                      </a:r>
                    </a:p>
                    <a:p>
                      <a:pPr marL="0" indent="0"/>
                      <a:r>
                        <a:rPr lang="en-CA" sz="1400" b="1"/>
                        <a:t>AND/OR </a:t>
                      </a:r>
                      <a:r>
                        <a:rPr lang="en-CA" sz="1400"/>
                        <a:t>limited or absent engagement of full-time faculty members and/or engineering leadership.</a:t>
                      </a:r>
                      <a:endParaRPr lang="en-US" sz="14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670497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Stakeholder engagement:</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179512" y="1635646"/>
            <a:ext cx="3600395" cy="1723549"/>
          </a:xfrm>
          <a:prstGeom prst="rect">
            <a:avLst/>
          </a:prstGeom>
          <a:noFill/>
        </p:spPr>
        <p:txBody>
          <a:bodyPr wrap="square" rtlCol="0">
            <a:spAutoFit/>
          </a:bodyPr>
          <a:lstStyle/>
          <a:p>
            <a:r>
              <a:rPr lang="en-US" sz="1600" b="1">
                <a:solidFill>
                  <a:srgbClr val="003C71"/>
                </a:solidFill>
              </a:rPr>
              <a:t>3.2.2</a:t>
            </a:r>
          </a:p>
          <a:p>
            <a:r>
              <a:rPr lang="en-US">
                <a:solidFill>
                  <a:srgbClr val="003C71"/>
                </a:solidFill>
              </a:rPr>
              <a:t>There must be a demonstrated engagement of stakeholders both internal and external to the program in the continual improvement process.</a:t>
            </a:r>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91EE5E18-1C37-4F84-90E1-C803AE0DBCA0}"/>
              </a:ext>
            </a:extLst>
          </p:cNvPr>
          <p:cNvSpPr>
            <a:spLocks noGrp="1"/>
          </p:cNvSpPr>
          <p:nvPr>
            <p:ph type="sldNum" sz="quarter" idx="4"/>
          </p:nvPr>
        </p:nvSpPr>
        <p:spPr/>
        <p:txBody>
          <a:bodyPr/>
          <a:lstStyle/>
          <a:p>
            <a:fld id="{0DD726F4-4D52-4075-B7D9-595784252A6F}" type="slidenum">
              <a:rPr lang="en-CA" smtClean="0"/>
              <a:t>62</a:t>
            </a:fld>
            <a:endParaRPr lang="en-CA"/>
          </a:p>
        </p:txBody>
      </p:sp>
      <p:graphicFrame>
        <p:nvGraphicFramePr>
          <p:cNvPr id="9" name="Table 8">
            <a:extLst>
              <a:ext uri="{FF2B5EF4-FFF2-40B4-BE49-F238E27FC236}">
                <a16:creationId xmlns:a16="http://schemas.microsoft.com/office/drawing/2014/main" id="{08F0646E-AB8B-44E4-96BC-443884F3A67B}"/>
              </a:ext>
            </a:extLst>
          </p:cNvPr>
          <p:cNvGraphicFramePr>
            <a:graphicFrameLocks noGrp="1"/>
          </p:cNvGraphicFramePr>
          <p:nvPr>
            <p:extLst>
              <p:ext uri="{D42A27DB-BD31-4B8C-83A1-F6EECF244321}">
                <p14:modId xmlns:p14="http://schemas.microsoft.com/office/powerpoint/2010/main" val="1783829078"/>
              </p:ext>
            </p:extLst>
          </p:nvPr>
        </p:nvGraphicFramePr>
        <p:xfrm>
          <a:off x="4027478" y="1091616"/>
          <a:ext cx="4692511" cy="3524871"/>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24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600" b="0">
                          <a:solidFill>
                            <a:schemeClr val="tx1"/>
                          </a:solidFill>
                        </a:rPr>
                        <a:t>Internal and external stakeholders are broadly selected (e.g. internal: students, program faculty, engineering and/or </a:t>
                      </a:r>
                      <a:r>
                        <a:rPr lang="en-CA" sz="1600" b="0" err="1">
                          <a:solidFill>
                            <a:schemeClr val="tx1"/>
                          </a:solidFill>
                        </a:rPr>
                        <a:t>nonengineering</a:t>
                      </a:r>
                      <a:r>
                        <a:rPr lang="en-CA" sz="1600" b="0">
                          <a:solidFill>
                            <a:schemeClr val="tx1"/>
                          </a:solidFill>
                        </a:rPr>
                        <a:t> faculty; external: alumni, engineering professionals, other professionals, employers, learned societies, etc.)</a:t>
                      </a:r>
                    </a:p>
                    <a:p>
                      <a:pPr marL="0" indent="0"/>
                      <a:r>
                        <a:rPr lang="en-CA" sz="1600" b="1">
                          <a:solidFill>
                            <a:schemeClr val="tx1"/>
                          </a:solidFill>
                        </a:rPr>
                        <a:t>AND</a:t>
                      </a:r>
                      <a:r>
                        <a:rPr lang="en-CA" sz="1600" b="0">
                          <a:solidFill>
                            <a:schemeClr val="tx1"/>
                          </a:solidFill>
                        </a:rPr>
                        <a:t> stakeholder roles in the improvement process are adequately demonstrated.</a:t>
                      </a:r>
                      <a:endParaRPr lang="en-US" sz="16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2800">
                          <a:solidFill>
                            <a:schemeClr val="tx1"/>
                          </a:solidFill>
                        </a:rPr>
                        <a:t>*</a:t>
                      </a:r>
                      <a:endParaRPr lang="en-CA" sz="28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600"/>
                        <a:t>Internal and external stakeholders are narrowly or insufficiently selected.</a:t>
                      </a:r>
                    </a:p>
                    <a:p>
                      <a:pPr marL="0" indent="0"/>
                      <a:r>
                        <a:rPr lang="en-CA" sz="1600" b="1"/>
                        <a:t>AND/OR </a:t>
                      </a:r>
                      <a:r>
                        <a:rPr lang="en-CA" sz="1600"/>
                        <a:t>stakeholder roles in the improvement process are inadequately demonstrated or are not specified</a:t>
                      </a:r>
                      <a:endParaRPr lang="en-US" sz="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34879936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E7C97D1-767E-40A3-8FFE-3409193D839D}"/>
              </a:ext>
            </a:extLst>
          </p:cNvPr>
          <p:cNvSpPr txBox="1">
            <a:spLocks noChangeArrowheads="1"/>
          </p:cNvSpPr>
          <p:nvPr/>
        </p:nvSpPr>
        <p:spPr>
          <a:xfrm>
            <a:off x="457200" y="51470"/>
            <a:ext cx="8229600" cy="857250"/>
          </a:xfrm>
          <a:prstGeom prst="rect">
            <a:avLst/>
          </a:prstGeom>
        </p:spPr>
        <p:txBody>
          <a:bodyPr vert="horz" lIns="91440" tIns="45720" rIns="91440" bIns="45720" rtlCol="0" anchor="b" anchorCtr="0">
            <a:normAutofit fontScale="97500" lnSpcReduction="1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Improvement actions:</a:t>
            </a:r>
            <a:br>
              <a:rPr lang="en-CA">
                <a:solidFill>
                  <a:srgbClr val="003C71"/>
                </a:solidFill>
              </a:rPr>
            </a:br>
            <a:r>
              <a:rPr lang="en-CA" sz="2300">
                <a:solidFill>
                  <a:srgbClr val="003C71"/>
                </a:solidFill>
              </a:rPr>
              <a:t>Rubric</a:t>
            </a:r>
            <a:endParaRPr lang="en-US" altLang="en-US" sz="2300">
              <a:solidFill>
                <a:srgbClr val="003C71"/>
              </a:solidFill>
            </a:endParaRPr>
          </a:p>
        </p:txBody>
      </p:sp>
      <p:sp>
        <p:nvSpPr>
          <p:cNvPr id="8" name="Content Placeholder 4">
            <a:extLst>
              <a:ext uri="{FF2B5EF4-FFF2-40B4-BE49-F238E27FC236}">
                <a16:creationId xmlns:a16="http://schemas.microsoft.com/office/drawing/2014/main" id="{3273B829-15DB-4FED-9AD3-E79A8BA22899}"/>
              </a:ext>
            </a:extLst>
          </p:cNvPr>
          <p:cNvSpPr txBox="1">
            <a:spLocks/>
          </p:cNvSpPr>
          <p:nvPr/>
        </p:nvSpPr>
        <p:spPr>
          <a:xfrm>
            <a:off x="1187624" y="1347614"/>
            <a:ext cx="633670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None/>
            </a:pPr>
            <a:endParaRPr lang="en-GB" altLang="fr-FR" sz="2000"/>
          </a:p>
        </p:txBody>
      </p:sp>
      <p:sp>
        <p:nvSpPr>
          <p:cNvPr id="3" name="TextBox 2">
            <a:extLst>
              <a:ext uri="{FF2B5EF4-FFF2-40B4-BE49-F238E27FC236}">
                <a16:creationId xmlns:a16="http://schemas.microsoft.com/office/drawing/2014/main" id="{252A724F-9BF7-4379-AED3-87F9C34B2688}"/>
              </a:ext>
            </a:extLst>
          </p:cNvPr>
          <p:cNvSpPr txBox="1"/>
          <p:nvPr/>
        </p:nvSpPr>
        <p:spPr>
          <a:xfrm>
            <a:off x="237189" y="1058999"/>
            <a:ext cx="3600395" cy="3108543"/>
          </a:xfrm>
          <a:prstGeom prst="rect">
            <a:avLst/>
          </a:prstGeom>
          <a:noFill/>
        </p:spPr>
        <p:txBody>
          <a:bodyPr wrap="square" lIns="91440" tIns="45720" rIns="91440" bIns="45720" rtlCol="0" anchor="t">
            <a:spAutoFit/>
          </a:bodyPr>
          <a:lstStyle/>
          <a:p>
            <a:r>
              <a:rPr lang="en-US" sz="1600" b="1">
                <a:solidFill>
                  <a:srgbClr val="003C71"/>
                </a:solidFill>
              </a:rPr>
              <a:t>3.2.3</a:t>
            </a:r>
          </a:p>
          <a:p>
            <a:r>
              <a:rPr lang="en-US">
                <a:solidFill>
                  <a:srgbClr val="003C71"/>
                </a:solidFill>
              </a:rPr>
              <a:t>There must be a demonstration that the continual improvement process has led to consideration of specific actions corresponding to identifiable improvements in the program and/or its assessment process. </a:t>
            </a:r>
            <a:r>
              <a:rPr lang="en-US" b="1">
                <a:solidFill>
                  <a:srgbClr val="003C71"/>
                </a:solidFill>
              </a:rPr>
              <a:t>Note, if the evidence suggests no change is warranted, then no change is necessary. This criterion does not apply to new programs.</a:t>
            </a:r>
            <a:endParaRPr lang="en-US">
              <a:solidFill>
                <a:srgbClr val="003C71"/>
              </a:solidFill>
            </a:endParaRPr>
          </a:p>
        </p:txBody>
      </p:sp>
      <p:cxnSp>
        <p:nvCxnSpPr>
          <p:cNvPr id="6" name="Straight Connector 5">
            <a:extLst>
              <a:ext uri="{FF2B5EF4-FFF2-40B4-BE49-F238E27FC236}">
                <a16:creationId xmlns:a16="http://schemas.microsoft.com/office/drawing/2014/main" id="{D6EDF171-8AAB-49AC-978C-452ECA0F9093}"/>
              </a:ext>
            </a:extLst>
          </p:cNvPr>
          <p:cNvCxnSpPr/>
          <p:nvPr/>
        </p:nvCxnSpPr>
        <p:spPr>
          <a:xfrm>
            <a:off x="3860763" y="987574"/>
            <a:ext cx="0" cy="3528392"/>
          </a:xfrm>
          <a:prstGeom prst="line">
            <a:avLst/>
          </a:prstGeom>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E39A44D-4E04-4130-B632-37938047FE7B}"/>
              </a:ext>
            </a:extLst>
          </p:cNvPr>
          <p:cNvSpPr>
            <a:spLocks noGrp="1"/>
          </p:cNvSpPr>
          <p:nvPr>
            <p:ph type="sldNum" sz="quarter" idx="4"/>
          </p:nvPr>
        </p:nvSpPr>
        <p:spPr/>
        <p:txBody>
          <a:bodyPr/>
          <a:lstStyle/>
          <a:p>
            <a:fld id="{C11E543B-9B51-487E-A817-004C06A5C199}" type="slidenum">
              <a:rPr lang="en-CA" smtClean="0"/>
              <a:t>63</a:t>
            </a:fld>
            <a:endParaRPr lang="en-CA"/>
          </a:p>
        </p:txBody>
      </p:sp>
      <p:graphicFrame>
        <p:nvGraphicFramePr>
          <p:cNvPr id="9" name="Table 8">
            <a:extLst>
              <a:ext uri="{FF2B5EF4-FFF2-40B4-BE49-F238E27FC236}">
                <a16:creationId xmlns:a16="http://schemas.microsoft.com/office/drawing/2014/main" id="{F6D71100-FCB5-427D-AF5C-EF61F7FC67FA}"/>
              </a:ext>
            </a:extLst>
          </p:cNvPr>
          <p:cNvGraphicFramePr>
            <a:graphicFrameLocks noGrp="1"/>
          </p:cNvGraphicFramePr>
          <p:nvPr>
            <p:extLst>
              <p:ext uri="{D42A27DB-BD31-4B8C-83A1-F6EECF244321}">
                <p14:modId xmlns:p14="http://schemas.microsoft.com/office/powerpoint/2010/main" val="3799598983"/>
              </p:ext>
            </p:extLst>
          </p:nvPr>
        </p:nvGraphicFramePr>
        <p:xfrm>
          <a:off x="4027478" y="1091616"/>
          <a:ext cx="4692511" cy="3352800"/>
        </p:xfrm>
        <a:graphic>
          <a:graphicData uri="http://schemas.openxmlformats.org/drawingml/2006/table">
            <a:tbl>
              <a:tblPr firstRow="1" bandRow="1">
                <a:tableStyleId>{5C22544A-7EE6-4342-B048-85BDC9FD1C3A}</a:tableStyleId>
              </a:tblPr>
              <a:tblGrid>
                <a:gridCol w="372071">
                  <a:extLst>
                    <a:ext uri="{9D8B030D-6E8A-4147-A177-3AD203B41FA5}">
                      <a16:colId xmlns:a16="http://schemas.microsoft.com/office/drawing/2014/main" val="1501768299"/>
                    </a:ext>
                  </a:extLst>
                </a:gridCol>
                <a:gridCol w="4320440">
                  <a:extLst>
                    <a:ext uri="{9D8B030D-6E8A-4147-A177-3AD203B41FA5}">
                      <a16:colId xmlns:a16="http://schemas.microsoft.com/office/drawing/2014/main" val="4226973572"/>
                    </a:ext>
                  </a:extLst>
                </a:gridCol>
              </a:tblGrid>
              <a:tr h="1021396">
                <a:tc>
                  <a:txBody>
                    <a:bodyPr/>
                    <a:lstStyle/>
                    <a:p>
                      <a:r>
                        <a:rPr lang="en-CA" sz="1600" b="0">
                          <a:solidFill>
                            <a:schemeClr val="tx1"/>
                          </a:solidFil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r>
                        <a:rPr lang="en-CA" sz="1600" b="0">
                          <a:solidFill>
                            <a:schemeClr val="tx1"/>
                          </a:solidFill>
                        </a:rPr>
                        <a:t>Following decisions for improvement, evidence-based program-level and/or assessment process improvement actions have</a:t>
                      </a:r>
                    </a:p>
                    <a:p>
                      <a:pPr marL="0" indent="0"/>
                      <a:r>
                        <a:rPr lang="en-CA" sz="1600" b="0">
                          <a:solidFill>
                            <a:schemeClr val="tx1"/>
                          </a:solidFill>
                        </a:rPr>
                        <a:t>been implemented (if change was necessary)</a:t>
                      </a:r>
                    </a:p>
                    <a:p>
                      <a:pPr marL="0" indent="0"/>
                      <a:r>
                        <a:rPr lang="en-CA" sz="1600" b="1">
                          <a:solidFill>
                            <a:schemeClr val="tx1"/>
                          </a:solidFill>
                        </a:rPr>
                        <a:t>AND</a:t>
                      </a:r>
                      <a:r>
                        <a:rPr lang="en-CA" sz="1600" b="0">
                          <a:solidFill>
                            <a:schemeClr val="tx1"/>
                          </a:solidFill>
                        </a:rPr>
                        <a:t> timelines and accountability for implementation have been documented.</a:t>
                      </a:r>
                      <a:endParaRPr lang="en-US" sz="16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8674723"/>
                  </a:ext>
                </a:extLst>
              </a:tr>
              <a:tr h="1726551">
                <a:tc>
                  <a:txBody>
                    <a:bodyPr/>
                    <a:lstStyle/>
                    <a:p>
                      <a:pPr algn="l"/>
                      <a:r>
                        <a:rPr lang="en-US" sz="1600">
                          <a:solidFill>
                            <a:schemeClr val="tx1"/>
                          </a:solidFill>
                        </a:rPr>
                        <a:t>*</a:t>
                      </a:r>
                      <a:endParaRPr lang="en-CA"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600"/>
                        <a:t>Despite decisions for change, only a limited number of or no evidence-based program-level and/or assessment process change</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600"/>
                        <a:t>actions have been implemented (if change was necessary).</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600" b="1"/>
                        <a:t>AND/OR </a:t>
                      </a:r>
                      <a:r>
                        <a:rPr lang="en-CA" sz="1600"/>
                        <a:t>no timelines or accountability for implementation have been established.</a:t>
                      </a:r>
                      <a:endParaRPr lang="en-US"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083294"/>
                  </a:ext>
                </a:extLst>
              </a:tr>
            </a:tbl>
          </a:graphicData>
        </a:graphic>
      </p:graphicFrame>
    </p:spTree>
    <p:extLst>
      <p:ext uri="{BB962C8B-B14F-4D97-AF65-F5344CB8AC3E}">
        <p14:creationId xmlns:p14="http://schemas.microsoft.com/office/powerpoint/2010/main" val="12029125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4A942-977C-4AA6-AA01-4E69B082C805}"/>
              </a:ext>
            </a:extLst>
          </p:cNvPr>
          <p:cNvSpPr>
            <a:spLocks noGrp="1"/>
          </p:cNvSpPr>
          <p:nvPr>
            <p:ph type="title"/>
          </p:nvPr>
        </p:nvSpPr>
        <p:spPr/>
        <p:txBody>
          <a:bodyPr/>
          <a:lstStyle/>
          <a:p>
            <a:r>
              <a:rPr lang="en-US" sz="2900">
                <a:solidFill>
                  <a:srgbClr val="003C71"/>
                </a:solidFill>
              </a:rPr>
              <a:t>GA/CI myth busting</a:t>
            </a:r>
            <a:endParaRPr lang="en-CA" sz="2900">
              <a:solidFill>
                <a:srgbClr val="003C71"/>
              </a:solidFill>
            </a:endParaRPr>
          </a:p>
        </p:txBody>
      </p:sp>
      <p:sp>
        <p:nvSpPr>
          <p:cNvPr id="4" name="Slide Number Placeholder 3">
            <a:extLst>
              <a:ext uri="{FF2B5EF4-FFF2-40B4-BE49-F238E27FC236}">
                <a16:creationId xmlns:a16="http://schemas.microsoft.com/office/drawing/2014/main" id="{F46A3173-67CC-401D-B7CC-AC6F76DEDE98}"/>
              </a:ext>
            </a:extLst>
          </p:cNvPr>
          <p:cNvSpPr>
            <a:spLocks noGrp="1"/>
          </p:cNvSpPr>
          <p:nvPr>
            <p:ph type="sldNum" sz="quarter" idx="4"/>
          </p:nvPr>
        </p:nvSpPr>
        <p:spPr/>
        <p:txBody>
          <a:bodyPr/>
          <a:lstStyle/>
          <a:p>
            <a:fld id="{1E25B966-6B05-4DE3-88DD-51FA05D47B47}" type="slidenum">
              <a:rPr lang="en-CA" smtClean="0"/>
              <a:t>64</a:t>
            </a:fld>
            <a:endParaRPr lang="en-CA"/>
          </a:p>
        </p:txBody>
      </p:sp>
      <p:graphicFrame>
        <p:nvGraphicFramePr>
          <p:cNvPr id="5" name="Table 4">
            <a:extLst>
              <a:ext uri="{FF2B5EF4-FFF2-40B4-BE49-F238E27FC236}">
                <a16:creationId xmlns:a16="http://schemas.microsoft.com/office/drawing/2014/main" id="{CEF621AA-70DC-452C-9983-49177D182BE1}"/>
              </a:ext>
            </a:extLst>
          </p:cNvPr>
          <p:cNvGraphicFramePr>
            <a:graphicFrameLocks noGrp="1"/>
          </p:cNvGraphicFramePr>
          <p:nvPr>
            <p:extLst>
              <p:ext uri="{D42A27DB-BD31-4B8C-83A1-F6EECF244321}">
                <p14:modId xmlns:p14="http://schemas.microsoft.com/office/powerpoint/2010/main" val="3762084785"/>
              </p:ext>
            </p:extLst>
          </p:nvPr>
        </p:nvGraphicFramePr>
        <p:xfrm>
          <a:off x="647564" y="1203598"/>
          <a:ext cx="7848872" cy="2012352"/>
        </p:xfrm>
        <a:graphic>
          <a:graphicData uri="http://schemas.openxmlformats.org/drawingml/2006/table">
            <a:tbl>
              <a:tblPr firstRow="1" bandRow="1">
                <a:tableStyleId>{5C22544A-7EE6-4342-B048-85BDC9FD1C3A}</a:tableStyleId>
              </a:tblPr>
              <a:tblGrid>
                <a:gridCol w="3924436">
                  <a:extLst>
                    <a:ext uri="{9D8B030D-6E8A-4147-A177-3AD203B41FA5}">
                      <a16:colId xmlns:a16="http://schemas.microsoft.com/office/drawing/2014/main" val="2529984902"/>
                    </a:ext>
                  </a:extLst>
                </a:gridCol>
                <a:gridCol w="3924436">
                  <a:extLst>
                    <a:ext uri="{9D8B030D-6E8A-4147-A177-3AD203B41FA5}">
                      <a16:colId xmlns:a16="http://schemas.microsoft.com/office/drawing/2014/main" val="3610901911"/>
                    </a:ext>
                  </a:extLst>
                </a:gridCol>
              </a:tblGrid>
              <a:tr h="335952">
                <a:tc>
                  <a:txBody>
                    <a:bodyPr/>
                    <a:lstStyle/>
                    <a:p>
                      <a:pPr algn="ctr"/>
                      <a:r>
                        <a:rPr lang="en-US" sz="1400">
                          <a:solidFill>
                            <a:schemeClr val="tx1"/>
                          </a:solidFill>
                        </a:rPr>
                        <a:t>Myth</a:t>
                      </a:r>
                      <a:endParaRPr lang="en-CA"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a:solidFill>
                            <a:schemeClr val="tx1"/>
                          </a:solidFill>
                        </a:rPr>
                        <a:t>Truth</a:t>
                      </a:r>
                      <a:endParaRPr lang="en-CA"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4656868"/>
                  </a:ext>
                </a:extLst>
              </a:tr>
              <a:tr h="385510">
                <a:tc>
                  <a:txBody>
                    <a:bodyPr/>
                    <a:lstStyle/>
                    <a:p>
                      <a:r>
                        <a:rPr lang="en-US" sz="1400">
                          <a:solidFill>
                            <a:schemeClr val="tx1"/>
                          </a:solidFill>
                        </a:rPr>
                        <a:t>Employer surveys cannot be used to assess Graduate Attributes.</a:t>
                      </a:r>
                      <a:endParaRPr lang="en-CA"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a:solidFill>
                            <a:schemeClr val="tx1"/>
                          </a:solidFill>
                        </a:rPr>
                        <a:t>Programs can use employer surveys to assess Graduate Attributes. Employer surveys are an acceptable assessment tool.</a:t>
                      </a:r>
                      <a:endParaRPr lang="en-CA"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3678708"/>
                  </a:ext>
                </a:extLst>
              </a:tr>
              <a:tr h="385510">
                <a:tc>
                  <a:txBody>
                    <a:bodyPr/>
                    <a:lstStyle/>
                    <a:p>
                      <a:r>
                        <a:rPr lang="en-US" sz="1400">
                          <a:solidFill>
                            <a:schemeClr val="tx1"/>
                          </a:solidFill>
                        </a:rPr>
                        <a:t>CEAB accreditation criteria does not allow non-engineers to take engineers courses.</a:t>
                      </a:r>
                      <a:endParaRPr lang="en-CA"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a:solidFill>
                            <a:schemeClr val="tx1"/>
                          </a:solidFill>
                        </a:rPr>
                        <a:t>The criteria do not define which students are permitted to take which courses. If non-engineering student data is included in GA/CI evaluation processes, the data may be skewed.</a:t>
                      </a:r>
                      <a:endParaRPr lang="en-CA"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0140464"/>
                  </a:ext>
                </a:extLst>
              </a:tr>
            </a:tbl>
          </a:graphicData>
        </a:graphic>
      </p:graphicFrame>
    </p:spTree>
    <p:extLst>
      <p:ext uri="{BB962C8B-B14F-4D97-AF65-F5344CB8AC3E}">
        <p14:creationId xmlns:p14="http://schemas.microsoft.com/office/powerpoint/2010/main" val="29960221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AB946-0F41-094B-0A6E-417FECB322A0}"/>
              </a:ext>
            </a:extLst>
          </p:cNvPr>
          <p:cNvSpPr>
            <a:spLocks noGrp="1"/>
          </p:cNvSpPr>
          <p:nvPr>
            <p:ph type="title"/>
          </p:nvPr>
        </p:nvSpPr>
        <p:spPr/>
        <p:txBody>
          <a:bodyPr>
            <a:normAutofit fontScale="90000"/>
          </a:bodyPr>
          <a:lstStyle/>
          <a:p>
            <a:r>
              <a:rPr lang="en-CA"/>
              <a:t>3.5.1.2d: N</a:t>
            </a:r>
            <a:r>
              <a:rPr lang="en-GB"/>
              <a:t>on-academic counselling and guidance other supporting facilities and services</a:t>
            </a:r>
            <a:endParaRPr lang="en-CA"/>
          </a:p>
        </p:txBody>
      </p:sp>
      <p:sp>
        <p:nvSpPr>
          <p:cNvPr id="3" name="Content Placeholder 2">
            <a:extLst>
              <a:ext uri="{FF2B5EF4-FFF2-40B4-BE49-F238E27FC236}">
                <a16:creationId xmlns:a16="http://schemas.microsoft.com/office/drawing/2014/main" id="{9253A183-C00D-0706-1404-B32F6D25AD97}"/>
              </a:ext>
            </a:extLst>
          </p:cNvPr>
          <p:cNvSpPr>
            <a:spLocks noGrp="1"/>
          </p:cNvSpPr>
          <p:nvPr>
            <p:ph idx="1"/>
          </p:nvPr>
        </p:nvSpPr>
        <p:spPr/>
        <p:txBody>
          <a:bodyPr>
            <a:normAutofit fontScale="92500" lnSpcReduction="10000"/>
          </a:bodyPr>
          <a:lstStyle/>
          <a:p>
            <a:r>
              <a:rPr lang="en-CA"/>
              <a:t>3.5.1 is concerned with the “Q</a:t>
            </a:r>
            <a:r>
              <a:rPr lang="en-GB" err="1"/>
              <a:t>uality</a:t>
            </a:r>
            <a:r>
              <a:rPr lang="en-GB"/>
              <a:t> of the educational experience”</a:t>
            </a:r>
          </a:p>
          <a:p>
            <a:pPr lvl="1"/>
            <a:r>
              <a:rPr lang="en-GB"/>
              <a:t>Major importance is attached to the quality of the educational experience</a:t>
            </a:r>
          </a:p>
          <a:p>
            <a:r>
              <a:rPr lang="en-GB"/>
              <a:t>Assess existence and knowledge of available resources, NOT the quality of mental health services</a:t>
            </a:r>
          </a:p>
          <a:p>
            <a:r>
              <a:rPr lang="en-GB"/>
              <a:t>See the </a:t>
            </a:r>
            <a:r>
              <a:rPr lang="en-US" i="1"/>
              <a:t>Example interview questions for accreditation visits </a:t>
            </a:r>
            <a:r>
              <a:rPr lang="en-US"/>
              <a:t>document</a:t>
            </a:r>
            <a:endParaRPr lang="en-CA"/>
          </a:p>
        </p:txBody>
      </p:sp>
      <p:sp>
        <p:nvSpPr>
          <p:cNvPr id="4" name="Slide Number Placeholder 3">
            <a:extLst>
              <a:ext uri="{FF2B5EF4-FFF2-40B4-BE49-F238E27FC236}">
                <a16:creationId xmlns:a16="http://schemas.microsoft.com/office/drawing/2014/main" id="{A14F8250-8327-1930-72A5-8578F7FB6B08}"/>
              </a:ext>
            </a:extLst>
          </p:cNvPr>
          <p:cNvSpPr>
            <a:spLocks noGrp="1"/>
          </p:cNvSpPr>
          <p:nvPr>
            <p:ph type="sldNum" sz="quarter" idx="4"/>
          </p:nvPr>
        </p:nvSpPr>
        <p:spPr/>
        <p:txBody>
          <a:bodyPr/>
          <a:lstStyle/>
          <a:p>
            <a:fld id="{2D00DFA4-54D8-426D-8AF1-9A684DA98554}" type="slidenum">
              <a:rPr lang="en-CA" smtClean="0"/>
              <a:pPr/>
              <a:t>65</a:t>
            </a:fld>
            <a:endParaRPr lang="en-CA"/>
          </a:p>
        </p:txBody>
      </p:sp>
    </p:spTree>
    <p:extLst>
      <p:ext uri="{BB962C8B-B14F-4D97-AF65-F5344CB8AC3E}">
        <p14:creationId xmlns:p14="http://schemas.microsoft.com/office/powerpoint/2010/main" val="11467681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F921-F7C0-450E-9B28-172CB3B8751F}"/>
              </a:ext>
            </a:extLst>
          </p:cNvPr>
          <p:cNvSpPr>
            <a:spLocks noGrp="1"/>
          </p:cNvSpPr>
          <p:nvPr>
            <p:ph type="title"/>
          </p:nvPr>
        </p:nvSpPr>
        <p:spPr/>
        <p:txBody>
          <a:bodyPr/>
          <a:lstStyle/>
          <a:p>
            <a:r>
              <a:rPr lang="en-CA"/>
              <a:t>Recent relevant changes -</a:t>
            </a:r>
          </a:p>
        </p:txBody>
      </p:sp>
      <p:sp>
        <p:nvSpPr>
          <p:cNvPr id="3" name="Text Placeholder 2">
            <a:extLst>
              <a:ext uri="{FF2B5EF4-FFF2-40B4-BE49-F238E27FC236}">
                <a16:creationId xmlns:a16="http://schemas.microsoft.com/office/drawing/2014/main" id="{8D3EA9A6-5055-425B-B697-A86BAD5DD222}"/>
              </a:ext>
            </a:extLst>
          </p:cNvPr>
          <p:cNvSpPr>
            <a:spLocks noGrp="1"/>
          </p:cNvSpPr>
          <p:nvPr>
            <p:ph type="body" idx="1"/>
          </p:nvPr>
        </p:nvSpPr>
        <p:spPr/>
        <p:txBody>
          <a:bodyPr/>
          <a:lstStyle/>
          <a:p>
            <a:r>
              <a:rPr lang="en-CA"/>
              <a:t>To criteria, procedures, tools</a:t>
            </a:r>
          </a:p>
        </p:txBody>
      </p:sp>
      <p:sp>
        <p:nvSpPr>
          <p:cNvPr id="6" name="Slide Number Placeholder 5">
            <a:extLst>
              <a:ext uri="{FF2B5EF4-FFF2-40B4-BE49-F238E27FC236}">
                <a16:creationId xmlns:a16="http://schemas.microsoft.com/office/drawing/2014/main" id="{0361C116-B857-4661-9F3C-E62138B3A6E4}"/>
              </a:ext>
            </a:extLst>
          </p:cNvPr>
          <p:cNvSpPr>
            <a:spLocks noGrp="1"/>
          </p:cNvSpPr>
          <p:nvPr>
            <p:ph type="sldNum" sz="quarter" idx="4"/>
          </p:nvPr>
        </p:nvSpPr>
        <p:spPr/>
        <p:txBody>
          <a:bodyPr/>
          <a:lstStyle/>
          <a:p>
            <a:r>
              <a:rPr lang="en-CA">
                <a:cs typeface="Calibri"/>
              </a:rPr>
              <a:t>68</a:t>
            </a:r>
            <a:endParaRPr lang="en-CA"/>
          </a:p>
        </p:txBody>
      </p:sp>
    </p:spTree>
    <p:extLst>
      <p:ext uri="{BB962C8B-B14F-4D97-AF65-F5344CB8AC3E}">
        <p14:creationId xmlns:p14="http://schemas.microsoft.com/office/powerpoint/2010/main" val="4291312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2071-8865-4A87-B80E-0AC1323AC018}"/>
              </a:ext>
            </a:extLst>
          </p:cNvPr>
          <p:cNvSpPr>
            <a:spLocks noGrp="1"/>
          </p:cNvSpPr>
          <p:nvPr>
            <p:ph type="title"/>
          </p:nvPr>
        </p:nvSpPr>
        <p:spPr/>
        <p:txBody>
          <a:bodyPr vert="horz" lIns="91440" tIns="45720" rIns="91440" bIns="45720" rtlCol="0" anchor="b" anchorCtr="0">
            <a:normAutofit/>
          </a:bodyPr>
          <a:lstStyle/>
          <a:p>
            <a:r>
              <a:rPr lang="en-CA">
                <a:solidFill>
                  <a:srgbClr val="003C71"/>
                </a:solidFill>
              </a:rPr>
              <a:t>General Visitor’s role removed</a:t>
            </a:r>
            <a:br>
              <a:rPr lang="en-CA">
                <a:solidFill>
                  <a:srgbClr val="003C71"/>
                </a:solidFill>
              </a:rPr>
            </a:br>
            <a:endParaRPr lang="en-CA" sz="2100">
              <a:solidFill>
                <a:srgbClr val="003C71"/>
              </a:solidFill>
            </a:endParaRPr>
          </a:p>
        </p:txBody>
      </p:sp>
      <p:sp>
        <p:nvSpPr>
          <p:cNvPr id="6" name="Slide Number Placeholder 5">
            <a:extLst>
              <a:ext uri="{FF2B5EF4-FFF2-40B4-BE49-F238E27FC236}">
                <a16:creationId xmlns:a16="http://schemas.microsoft.com/office/drawing/2014/main" id="{52FDC7E6-1715-4E3A-8DE1-5EDF7C45058A}"/>
              </a:ext>
            </a:extLst>
          </p:cNvPr>
          <p:cNvSpPr>
            <a:spLocks noGrp="1"/>
          </p:cNvSpPr>
          <p:nvPr>
            <p:ph type="sldNum" sz="quarter" idx="4"/>
          </p:nvPr>
        </p:nvSpPr>
        <p:spPr/>
        <p:txBody>
          <a:bodyPr/>
          <a:lstStyle/>
          <a:p>
            <a:fld id="{075628C6-6B2E-436F-AF5E-1B0D4E4054C8}" type="slidenum">
              <a:rPr lang="en-CA" smtClean="0"/>
              <a:t>67</a:t>
            </a:fld>
            <a:endParaRPr lang="en-CA"/>
          </a:p>
        </p:txBody>
      </p:sp>
      <p:grpSp>
        <p:nvGrpSpPr>
          <p:cNvPr id="21" name="Group 20">
            <a:extLst>
              <a:ext uri="{FF2B5EF4-FFF2-40B4-BE49-F238E27FC236}">
                <a16:creationId xmlns:a16="http://schemas.microsoft.com/office/drawing/2014/main" id="{DED1CF24-5C6A-43EC-BF9F-F177FDA8DF91}"/>
              </a:ext>
            </a:extLst>
          </p:cNvPr>
          <p:cNvGrpSpPr/>
          <p:nvPr/>
        </p:nvGrpSpPr>
        <p:grpSpPr>
          <a:xfrm>
            <a:off x="945370" y="2280936"/>
            <a:ext cx="1861587" cy="995883"/>
            <a:chOff x="-194342" y="1521278"/>
            <a:chExt cx="1942636" cy="995883"/>
          </a:xfrm>
        </p:grpSpPr>
        <p:sp>
          <p:nvSpPr>
            <p:cNvPr id="5" name="TextBox 4">
              <a:extLst>
                <a:ext uri="{FF2B5EF4-FFF2-40B4-BE49-F238E27FC236}">
                  <a16:creationId xmlns:a16="http://schemas.microsoft.com/office/drawing/2014/main" id="{83502D33-4A16-4FBC-A49C-01AD6F9A4003}"/>
                </a:ext>
              </a:extLst>
            </p:cNvPr>
            <p:cNvSpPr txBox="1"/>
            <p:nvPr/>
          </p:nvSpPr>
          <p:spPr>
            <a:xfrm>
              <a:off x="-194342" y="2178607"/>
              <a:ext cx="1942636" cy="338554"/>
            </a:xfrm>
            <a:prstGeom prst="rect">
              <a:avLst/>
            </a:prstGeom>
            <a:noFill/>
          </p:spPr>
          <p:txBody>
            <a:bodyPr wrap="square" rtlCol="0">
              <a:spAutoFit/>
            </a:bodyPr>
            <a:lstStyle/>
            <a:p>
              <a:pPr algn="ctr"/>
              <a:r>
                <a:rPr lang="en-CA" sz="1600"/>
                <a:t>General Visitor(s)</a:t>
              </a:r>
            </a:p>
          </p:txBody>
        </p:sp>
        <p:pic>
          <p:nvPicPr>
            <p:cNvPr id="12" name="Graphic 11" descr="User">
              <a:extLst>
                <a:ext uri="{FF2B5EF4-FFF2-40B4-BE49-F238E27FC236}">
                  <a16:creationId xmlns:a16="http://schemas.microsoft.com/office/drawing/2014/main" id="{ED115C1A-2BC1-4F91-820C-C95BF5DF44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3698" y="1521278"/>
              <a:ext cx="668728" cy="668728"/>
            </a:xfrm>
            <a:prstGeom prst="rect">
              <a:avLst/>
            </a:prstGeom>
          </p:spPr>
        </p:pic>
      </p:grpSp>
      <p:sp>
        <p:nvSpPr>
          <p:cNvPr id="29" name="TextBox 28">
            <a:extLst>
              <a:ext uri="{FF2B5EF4-FFF2-40B4-BE49-F238E27FC236}">
                <a16:creationId xmlns:a16="http://schemas.microsoft.com/office/drawing/2014/main" id="{52F9969D-FC90-4320-ACD6-06D23BAED39D}"/>
              </a:ext>
            </a:extLst>
          </p:cNvPr>
          <p:cNvSpPr txBox="1"/>
          <p:nvPr/>
        </p:nvSpPr>
        <p:spPr>
          <a:xfrm>
            <a:off x="3099184" y="1035868"/>
            <a:ext cx="4896544" cy="3539430"/>
          </a:xfrm>
          <a:prstGeom prst="rect">
            <a:avLst/>
          </a:prstGeom>
          <a:noFill/>
        </p:spPr>
        <p:txBody>
          <a:bodyPr wrap="square" rtlCol="0">
            <a:spAutoFit/>
          </a:bodyPr>
          <a:lstStyle/>
          <a:p>
            <a:pPr marL="285750" indent="-285750">
              <a:buFont typeface="Arial" panose="020B0604020202020204" pitchFamily="34" charset="0"/>
              <a:buChar char="•"/>
            </a:pPr>
            <a:r>
              <a:rPr lang="en-CA" sz="1600"/>
              <a:t>Previously: </a:t>
            </a:r>
          </a:p>
          <a:p>
            <a:pPr marL="742950" lvl="1" indent="-285750">
              <a:buFont typeface="Arial" panose="020B0604020202020204" pitchFamily="34" charset="0"/>
              <a:buChar char="•"/>
            </a:pPr>
            <a:r>
              <a:rPr lang="en-CA" sz="1600"/>
              <a:t>One or two per visit</a:t>
            </a:r>
          </a:p>
          <a:p>
            <a:pPr marL="742950" lvl="1" indent="-285750">
              <a:buFont typeface="Arial" panose="020B0604020202020204" pitchFamily="34" charset="0"/>
              <a:buChar char="•"/>
            </a:pPr>
            <a:r>
              <a:rPr lang="en-CA" sz="1600"/>
              <a:t>Appointed by the provincial regulator</a:t>
            </a:r>
          </a:p>
          <a:p>
            <a:pPr marL="742950" lvl="1" indent="-285750">
              <a:buFont typeface="Arial" panose="020B0604020202020204" pitchFamily="34" charset="0"/>
              <a:buChar char="•"/>
            </a:pPr>
            <a:r>
              <a:rPr lang="en-CA" sz="1600"/>
              <a:t>Evaluates occupational health and safety aspects of the curriculum (safety, student projects, support departments and facilities)</a:t>
            </a:r>
          </a:p>
          <a:p>
            <a:pPr marL="742950" lvl="1" indent="-285750">
              <a:buFont typeface="Arial" panose="020B0604020202020204" pitchFamily="34" charset="0"/>
              <a:buChar char="•"/>
            </a:pPr>
            <a:r>
              <a:rPr lang="en-CA" sz="1600"/>
              <a:t>Reports findings to the regulator</a:t>
            </a:r>
          </a:p>
          <a:p>
            <a:pPr marL="285750" indent="-285750">
              <a:buFont typeface="Arial" panose="020B0604020202020204" pitchFamily="34" charset="0"/>
              <a:buChar char="•"/>
            </a:pPr>
            <a:endParaRPr lang="en-CA" sz="1600"/>
          </a:p>
          <a:p>
            <a:pPr marL="285750" indent="-285750">
              <a:buFont typeface="Arial" panose="020B0604020202020204" pitchFamily="34" charset="0"/>
              <a:buChar char="•"/>
            </a:pPr>
            <a:r>
              <a:rPr lang="en-CA" sz="1600"/>
              <a:t>Beginning with the 23/24 visit cycle:</a:t>
            </a:r>
          </a:p>
          <a:p>
            <a:pPr marL="742950" lvl="1" indent="-285750">
              <a:buFont typeface="Arial" panose="020B0604020202020204" pitchFamily="34" charset="0"/>
              <a:buChar char="•"/>
            </a:pPr>
            <a:r>
              <a:rPr lang="en-CA" sz="1600"/>
              <a:t>Regulators have decided not to appoint GVs</a:t>
            </a:r>
          </a:p>
          <a:p>
            <a:pPr marL="742950" lvl="1" indent="-285750">
              <a:buFont typeface="Arial" panose="020B0604020202020204" pitchFamily="34" charset="0"/>
              <a:buChar char="•"/>
            </a:pPr>
            <a:r>
              <a:rPr lang="en-CA" sz="1600"/>
              <a:t>Regular feedback on the system has noted that this role has not been an effective way to use volunteer time</a:t>
            </a:r>
          </a:p>
          <a:p>
            <a:pPr marL="742950" lvl="1" indent="-285750">
              <a:buFont typeface="Arial" panose="020B0604020202020204" pitchFamily="34" charset="0"/>
              <a:buChar char="•"/>
            </a:pPr>
            <a:r>
              <a:rPr lang="en-CA" sz="1600"/>
              <a:t>Regulators may send observers instead</a:t>
            </a:r>
          </a:p>
        </p:txBody>
      </p:sp>
    </p:spTree>
    <p:extLst>
      <p:ext uri="{BB962C8B-B14F-4D97-AF65-F5344CB8AC3E}">
        <p14:creationId xmlns:p14="http://schemas.microsoft.com/office/powerpoint/2010/main" val="31345443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D21C83-BB23-B474-5D2B-ACBE4BB69E0A}"/>
              </a:ext>
            </a:extLst>
          </p:cNvPr>
          <p:cNvSpPr>
            <a:spLocks noGrp="1"/>
          </p:cNvSpPr>
          <p:nvPr>
            <p:ph idx="1"/>
          </p:nvPr>
        </p:nvSpPr>
        <p:spPr/>
        <p:txBody>
          <a:bodyPr/>
          <a:lstStyle/>
          <a:p>
            <a:r>
              <a:rPr lang="en-US"/>
              <a:t>Save time for HEI and Visiting Team</a:t>
            </a:r>
          </a:p>
          <a:p>
            <a:r>
              <a:rPr lang="en-US"/>
              <a:t>Provide transparent, consistent messaging</a:t>
            </a:r>
          </a:p>
          <a:p>
            <a:r>
              <a:rPr lang="en-US"/>
              <a:t>Move to risk-based assessment</a:t>
            </a:r>
          </a:p>
          <a:p>
            <a:pPr lvl="1"/>
            <a:r>
              <a:rPr lang="en-US"/>
              <a:t>Minimum Path</a:t>
            </a:r>
          </a:p>
          <a:p>
            <a:pPr lvl="1"/>
            <a:r>
              <a:rPr lang="en-US"/>
              <a:t>Students</a:t>
            </a:r>
          </a:p>
          <a:p>
            <a:pPr marL="342900" lvl="1" indent="0">
              <a:buNone/>
            </a:pPr>
            <a:endParaRPr lang="en-US"/>
          </a:p>
          <a:p>
            <a:pPr lvl="1"/>
            <a:endParaRPr lang="en-US"/>
          </a:p>
          <a:p>
            <a:endParaRPr lang="en-US"/>
          </a:p>
        </p:txBody>
      </p:sp>
      <p:sp>
        <p:nvSpPr>
          <p:cNvPr id="4" name="Slide Number Placeholder 3">
            <a:extLst>
              <a:ext uri="{FF2B5EF4-FFF2-40B4-BE49-F238E27FC236}">
                <a16:creationId xmlns:a16="http://schemas.microsoft.com/office/drawing/2014/main" id="{3E71A86E-4AAD-6D41-5EAA-FF386830794E}"/>
              </a:ext>
            </a:extLst>
          </p:cNvPr>
          <p:cNvSpPr>
            <a:spLocks noGrp="1"/>
          </p:cNvSpPr>
          <p:nvPr>
            <p:ph type="sldNum" sz="quarter" idx="4"/>
          </p:nvPr>
        </p:nvSpPr>
        <p:spPr/>
        <p:txBody>
          <a:bodyPr/>
          <a:lstStyle/>
          <a:p>
            <a:fld id="{2D00DFA4-54D8-426D-8AF1-9A684DA98554}" type="slidenum">
              <a:rPr lang="en-CA" smtClean="0"/>
              <a:pPr/>
              <a:t>68</a:t>
            </a:fld>
            <a:endParaRPr lang="en-CA"/>
          </a:p>
        </p:txBody>
      </p:sp>
      <p:sp>
        <p:nvSpPr>
          <p:cNvPr id="5" name="Title 1">
            <a:extLst>
              <a:ext uri="{FF2B5EF4-FFF2-40B4-BE49-F238E27FC236}">
                <a16:creationId xmlns:a16="http://schemas.microsoft.com/office/drawing/2014/main" id="{F0613A20-7E46-E6F7-49D4-49FCF4651994}"/>
              </a:ext>
            </a:extLst>
          </p:cNvPr>
          <p:cNvSpPr txBox="1">
            <a:spLocks/>
          </p:cNvSpPr>
          <p:nvPr/>
        </p:nvSpPr>
        <p:spPr>
          <a:xfrm>
            <a:off x="628650" y="375047"/>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b="1" kern="1200">
                <a:solidFill>
                  <a:schemeClr val="accent1"/>
                </a:solidFill>
                <a:latin typeface="+mn-lt"/>
                <a:ea typeface="+mj-ea"/>
                <a:cs typeface="+mj-cs"/>
              </a:defRPr>
            </a:lvl1pPr>
          </a:lstStyle>
          <a:p>
            <a:r>
              <a:rPr lang="en-US" sz="3000">
                <a:solidFill>
                  <a:srgbClr val="003C71"/>
                </a:solidFill>
                <a:latin typeface="Calibri" panose="020F0502020204030204"/>
              </a:rPr>
              <a:t>Update to required visit materials</a:t>
            </a:r>
            <a:br>
              <a:rPr lang="en-CA" sz="3000">
                <a:solidFill>
                  <a:srgbClr val="003C71"/>
                </a:solidFill>
                <a:latin typeface="Calibri" panose="020F0502020204030204"/>
              </a:rPr>
            </a:br>
            <a:r>
              <a:rPr lang="en-US" sz="1500" b="0">
                <a:solidFill>
                  <a:srgbClr val="003C71"/>
                </a:solidFill>
                <a:latin typeface="Calibri" panose="020F0502020204030204"/>
              </a:rPr>
              <a:t>The general instructions have been updated to reflect the new list of visit materials that programs are required to prepare for a visit.</a:t>
            </a:r>
            <a:endParaRPr lang="en-CA" sz="3300"/>
          </a:p>
        </p:txBody>
      </p:sp>
    </p:spTree>
    <p:extLst>
      <p:ext uri="{BB962C8B-B14F-4D97-AF65-F5344CB8AC3E}">
        <p14:creationId xmlns:p14="http://schemas.microsoft.com/office/powerpoint/2010/main" val="16369500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039A-159B-78B2-A141-1ED84A61E9EA}"/>
              </a:ext>
            </a:extLst>
          </p:cNvPr>
          <p:cNvSpPr>
            <a:spLocks noGrp="1"/>
          </p:cNvSpPr>
          <p:nvPr>
            <p:ph type="title"/>
          </p:nvPr>
        </p:nvSpPr>
        <p:spPr/>
        <p:txBody>
          <a:bodyPr/>
          <a:lstStyle/>
          <a:p>
            <a:r>
              <a:rPr lang="en-US" sz="3000">
                <a:solidFill>
                  <a:srgbClr val="003C71"/>
                </a:solidFill>
                <a:latin typeface="Calibri" panose="020F0502020204030204"/>
              </a:rPr>
              <a:t>Update to required visit materials</a:t>
            </a:r>
            <a:br>
              <a:rPr lang="en-CA" sz="3000">
                <a:solidFill>
                  <a:srgbClr val="003C71"/>
                </a:solidFill>
                <a:latin typeface="Calibri" panose="020F0502020204030204"/>
              </a:rPr>
            </a:br>
            <a:r>
              <a:rPr lang="en-US" sz="1500" b="0">
                <a:solidFill>
                  <a:srgbClr val="003C71"/>
                </a:solidFill>
                <a:latin typeface="Calibri" panose="020F0502020204030204"/>
              </a:rPr>
              <a:t>The general instructions have been updated to reflect the new list of visit materials that programs are required to prepare for a visit.</a:t>
            </a:r>
            <a:endParaRPr lang="en-CA"/>
          </a:p>
        </p:txBody>
      </p:sp>
      <p:sp>
        <p:nvSpPr>
          <p:cNvPr id="3" name="Content Placeholder 2">
            <a:extLst>
              <a:ext uri="{FF2B5EF4-FFF2-40B4-BE49-F238E27FC236}">
                <a16:creationId xmlns:a16="http://schemas.microsoft.com/office/drawing/2014/main" id="{00EE9856-FB91-28EB-2432-95DD2C47634A}"/>
              </a:ext>
            </a:extLst>
          </p:cNvPr>
          <p:cNvSpPr>
            <a:spLocks noGrp="1"/>
          </p:cNvSpPr>
          <p:nvPr>
            <p:ph idx="1"/>
          </p:nvPr>
        </p:nvSpPr>
        <p:spPr>
          <a:xfrm>
            <a:off x="628650" y="1369219"/>
            <a:ext cx="7886700" cy="3002756"/>
          </a:xfrm>
        </p:spPr>
        <p:txBody>
          <a:bodyPr>
            <a:normAutofit fontScale="62500" lnSpcReduction="20000"/>
          </a:bodyPr>
          <a:lstStyle/>
          <a:p>
            <a:pPr marL="0" indent="0">
              <a:buNone/>
            </a:pPr>
            <a:r>
              <a:rPr lang="en-CA" sz="3000">
                <a:solidFill>
                  <a:srgbClr val="003C71"/>
                </a:solidFill>
              </a:rPr>
              <a:t>Required visit materials – Due 8 weeks before the visit</a:t>
            </a:r>
          </a:p>
          <a:p>
            <a:pPr marL="217885" indent="-217885">
              <a:buFont typeface="Wingdings" panose="05000000000000000000" pitchFamily="2" charset="2"/>
              <a:buChar char="§"/>
            </a:pPr>
            <a:r>
              <a:rPr lang="en-CA"/>
              <a:t>A. Program Operational Information (information provided in the questionnaire </a:t>
            </a:r>
            <a:r>
              <a:rPr lang="en-US"/>
              <a:t>and associated documents before the visit, links to documents are accepted) </a:t>
            </a:r>
          </a:p>
          <a:p>
            <a:pPr marL="217885" indent="-217885">
              <a:buFont typeface="Wingdings" panose="05000000000000000000" pitchFamily="2" charset="2"/>
              <a:buChar char="§"/>
            </a:pPr>
            <a:r>
              <a:rPr lang="en-US"/>
              <a:t>B. Graduate Attributes and Continual Improvement Detailed Explanation (information given at a presentation or during the visit) </a:t>
            </a:r>
          </a:p>
          <a:p>
            <a:pPr marL="217885" indent="-217885">
              <a:buFont typeface="Wingdings" panose="05000000000000000000" pitchFamily="2" charset="2"/>
              <a:buChar char="§"/>
            </a:pPr>
            <a:r>
              <a:rPr lang="en-US"/>
              <a:t>C. Detailed Syllabi (electronic form)</a:t>
            </a:r>
            <a:endParaRPr lang="en-US" sz="2100">
              <a:solidFill>
                <a:srgbClr val="FF0000"/>
              </a:solidFill>
            </a:endParaRPr>
          </a:p>
          <a:p>
            <a:pPr marL="217885" indent="-217885">
              <a:lnSpc>
                <a:spcPct val="134000"/>
              </a:lnSpc>
              <a:buFont typeface="Wingdings" panose="05000000000000000000" pitchFamily="2" charset="2"/>
              <a:buChar char="§"/>
            </a:pPr>
            <a:r>
              <a:rPr lang="en-US"/>
              <a:t>D. Documentation of Assigned Work and Assessments (electronic form when possible) </a:t>
            </a:r>
          </a:p>
          <a:p>
            <a:pPr marL="217885" indent="-217885">
              <a:lnSpc>
                <a:spcPct val="134000"/>
              </a:lnSpc>
              <a:buFont typeface="Wingdings" panose="05000000000000000000" pitchFamily="2" charset="2"/>
              <a:buChar char="§"/>
            </a:pPr>
            <a:r>
              <a:rPr lang="en-CA"/>
              <a:t>E. Evaluated Student Work (electronic form when possible)</a:t>
            </a:r>
            <a:r>
              <a:rPr lang="fr-FR"/>
              <a:t> </a:t>
            </a:r>
          </a:p>
          <a:p>
            <a:pPr marL="217885" indent="-217885">
              <a:lnSpc>
                <a:spcPct val="134000"/>
              </a:lnSpc>
              <a:buFont typeface="Wingdings" panose="05000000000000000000" pitchFamily="2" charset="2"/>
              <a:buChar char="§"/>
            </a:pPr>
            <a:r>
              <a:rPr lang="en-CA"/>
              <a:t>F. </a:t>
            </a:r>
            <a:r>
              <a:rPr lang="en-US"/>
              <a:t>Evidence of a Culture of Safety</a:t>
            </a:r>
            <a:endParaRPr lang="en-CA" sz="2100">
              <a:solidFill>
                <a:srgbClr val="FF0000"/>
              </a:solidFill>
            </a:endParaRPr>
          </a:p>
        </p:txBody>
      </p:sp>
      <p:sp>
        <p:nvSpPr>
          <p:cNvPr id="4" name="Slide Number Placeholder 3">
            <a:extLst>
              <a:ext uri="{FF2B5EF4-FFF2-40B4-BE49-F238E27FC236}">
                <a16:creationId xmlns:a16="http://schemas.microsoft.com/office/drawing/2014/main" id="{C9D0DD5E-3606-AF95-CFB1-4B7946F1B751}"/>
              </a:ext>
            </a:extLst>
          </p:cNvPr>
          <p:cNvSpPr>
            <a:spLocks noGrp="1"/>
          </p:cNvSpPr>
          <p:nvPr>
            <p:ph type="sldNum" sz="quarter" idx="4"/>
          </p:nvPr>
        </p:nvSpPr>
        <p:spPr/>
        <p:txBody>
          <a:bodyPr/>
          <a:lstStyle/>
          <a:p>
            <a:fld id="{2D00DFA4-54D8-426D-8AF1-9A684DA98554}" type="slidenum">
              <a:rPr lang="en-CA" smtClean="0"/>
              <a:pPr/>
              <a:t>69</a:t>
            </a:fld>
            <a:endParaRPr lang="en-CA"/>
          </a:p>
        </p:txBody>
      </p:sp>
    </p:spTree>
    <p:extLst>
      <p:ext uri="{BB962C8B-B14F-4D97-AF65-F5344CB8AC3E}">
        <p14:creationId xmlns:p14="http://schemas.microsoft.com/office/powerpoint/2010/main" val="15673932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C0A-A8E6-80DF-2F88-A0DE1FA749BC}"/>
              </a:ext>
            </a:extLst>
          </p:cNvPr>
          <p:cNvSpPr>
            <a:spLocks noGrp="1"/>
          </p:cNvSpPr>
          <p:nvPr>
            <p:ph type="title"/>
          </p:nvPr>
        </p:nvSpPr>
        <p:spPr/>
        <p:txBody>
          <a:bodyPr>
            <a:normAutofit fontScale="90000"/>
          </a:bodyPr>
          <a:lstStyle/>
          <a:p>
            <a:r>
              <a:rPr lang="en-GB"/>
              <a:t>Temporary exemption for students going on international exchange</a:t>
            </a:r>
            <a:endParaRPr lang="en-CA"/>
          </a:p>
        </p:txBody>
      </p:sp>
      <p:sp>
        <p:nvSpPr>
          <p:cNvPr id="3" name="Content Placeholder 2">
            <a:extLst>
              <a:ext uri="{FF2B5EF4-FFF2-40B4-BE49-F238E27FC236}">
                <a16:creationId xmlns:a16="http://schemas.microsoft.com/office/drawing/2014/main" id="{EAB31C48-FE02-4360-1B1E-AF1028553A59}"/>
              </a:ext>
            </a:extLst>
          </p:cNvPr>
          <p:cNvSpPr>
            <a:spLocks noGrp="1"/>
          </p:cNvSpPr>
          <p:nvPr>
            <p:ph idx="1"/>
          </p:nvPr>
        </p:nvSpPr>
        <p:spPr/>
        <p:txBody>
          <a:bodyPr>
            <a:normAutofit fontScale="62500" lnSpcReduction="20000"/>
          </a:bodyPr>
          <a:lstStyle/>
          <a:p>
            <a:r>
              <a:rPr lang="en-CA"/>
              <a:t>A situation-limited policy introduced for 23/24</a:t>
            </a:r>
          </a:p>
          <a:p>
            <a:pPr lvl="1"/>
            <a:r>
              <a:rPr lang="en-GB"/>
              <a:t>Intended to remove accreditation barriers to students going on international exchange</a:t>
            </a:r>
            <a:endParaRPr lang="en-GB">
              <a:cs typeface="Calibri"/>
            </a:endParaRPr>
          </a:p>
          <a:p>
            <a:pPr lvl="1"/>
            <a:r>
              <a:rPr lang="en-GB"/>
              <a:t>Will be re-evaluated in June 2027</a:t>
            </a:r>
            <a:endParaRPr lang="en-GB">
              <a:cs typeface="Calibri"/>
            </a:endParaRPr>
          </a:p>
          <a:p>
            <a:pPr lvl="1">
              <a:lnSpc>
                <a:spcPct val="113999"/>
              </a:lnSpc>
            </a:pPr>
            <a:r>
              <a:rPr lang="en-US">
                <a:ea typeface="+mn-lt"/>
                <a:cs typeface="+mn-lt"/>
              </a:rPr>
              <a:t>Any re-evaluation will take into consideration the outcomes of Engineers Canada’s 2022-2024 Strategic Priority 1.1</a:t>
            </a:r>
            <a:endParaRPr lang="en-GB">
              <a:ea typeface="+mn-lt"/>
              <a:cs typeface="+mn-lt"/>
            </a:endParaRPr>
          </a:p>
          <a:p>
            <a:r>
              <a:rPr lang="en-GB"/>
              <a:t>Impacted criteria:</a:t>
            </a:r>
            <a:endParaRPr lang="en-GB">
              <a:cs typeface="Calibri"/>
            </a:endParaRPr>
          </a:p>
          <a:p>
            <a:pPr lvl="1"/>
            <a:r>
              <a:rPr lang="en-GB"/>
              <a:t>3.3.1 Admission</a:t>
            </a:r>
            <a:endParaRPr lang="en-GB">
              <a:cs typeface="Calibri"/>
            </a:endParaRPr>
          </a:p>
          <a:p>
            <a:pPr lvl="1"/>
            <a:r>
              <a:rPr lang="en-GB"/>
              <a:t>3.3.2 Promotion and graduation</a:t>
            </a:r>
            <a:endParaRPr lang="en-GB">
              <a:cs typeface="Calibri"/>
            </a:endParaRPr>
          </a:p>
          <a:p>
            <a:pPr lvl="1"/>
            <a:r>
              <a:rPr lang="en-GB"/>
              <a:t>3.4.4.1: 600 AUs of engineering science and engineering design</a:t>
            </a:r>
            <a:endParaRPr lang="en-GB">
              <a:cs typeface="Calibri"/>
            </a:endParaRPr>
          </a:p>
          <a:p>
            <a:pPr lvl="1"/>
            <a:r>
              <a:rPr lang="en-GB"/>
              <a:t>3.4.4.4: 225AUs of engineering design</a:t>
            </a:r>
            <a:endParaRPr lang="en-GB">
              <a:cs typeface="Calibri"/>
            </a:endParaRPr>
          </a:p>
          <a:p>
            <a:pPr lvl="1"/>
            <a:r>
              <a:rPr lang="en-GB"/>
              <a:t>3.4.8: Satisfying all requirements for curriculum content</a:t>
            </a:r>
            <a:endParaRPr lang="en-GB">
              <a:cs typeface="Calibri"/>
            </a:endParaRPr>
          </a:p>
          <a:p>
            <a:pPr lvl="1"/>
            <a:r>
              <a:rPr lang="en-GB"/>
              <a:t>3.5.5: Professional status of faculty members</a:t>
            </a:r>
            <a:endParaRPr lang="en-GB">
              <a:cs typeface="Calibri"/>
            </a:endParaRPr>
          </a:p>
          <a:p>
            <a:pPr lvl="1"/>
            <a:r>
              <a:rPr lang="en-GB"/>
              <a:t>Appendix 1: Regulations for granting of transfer credits</a:t>
            </a:r>
            <a:endParaRPr lang="en-GB">
              <a:cs typeface="Calibri"/>
            </a:endParaRPr>
          </a:p>
        </p:txBody>
      </p:sp>
      <p:sp>
        <p:nvSpPr>
          <p:cNvPr id="4" name="Slide Number Placeholder 3">
            <a:extLst>
              <a:ext uri="{FF2B5EF4-FFF2-40B4-BE49-F238E27FC236}">
                <a16:creationId xmlns:a16="http://schemas.microsoft.com/office/drawing/2014/main" id="{17D52B04-8947-AFF7-0D84-BE5F4A3F1161}"/>
              </a:ext>
            </a:extLst>
          </p:cNvPr>
          <p:cNvSpPr>
            <a:spLocks noGrp="1"/>
          </p:cNvSpPr>
          <p:nvPr>
            <p:ph type="sldNum" sz="quarter" idx="4"/>
          </p:nvPr>
        </p:nvSpPr>
        <p:spPr/>
        <p:txBody>
          <a:bodyPr/>
          <a:lstStyle/>
          <a:p>
            <a:fld id="{2D00DFA4-54D8-426D-8AF1-9A684DA98554}" type="slidenum">
              <a:rPr lang="en-CA" smtClean="0"/>
              <a:pPr/>
              <a:t>70</a:t>
            </a:fld>
            <a:endParaRPr lang="en-CA"/>
          </a:p>
        </p:txBody>
      </p:sp>
    </p:spTree>
    <p:extLst>
      <p:ext uri="{BB962C8B-B14F-4D97-AF65-F5344CB8AC3E}">
        <p14:creationId xmlns:p14="http://schemas.microsoft.com/office/powerpoint/2010/main" val="16134280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C0A-A8E6-80DF-2F88-A0DE1FA749BC}"/>
              </a:ext>
            </a:extLst>
          </p:cNvPr>
          <p:cNvSpPr>
            <a:spLocks noGrp="1"/>
          </p:cNvSpPr>
          <p:nvPr>
            <p:ph type="title"/>
          </p:nvPr>
        </p:nvSpPr>
        <p:spPr>
          <a:xfrm>
            <a:off x="354330" y="170974"/>
            <a:ext cx="7886700" cy="994172"/>
          </a:xfrm>
        </p:spPr>
        <p:txBody>
          <a:bodyPr>
            <a:noAutofit/>
          </a:bodyPr>
          <a:lstStyle/>
          <a:p>
            <a:r>
              <a:rPr lang="en-GB" sz="2800"/>
              <a:t>Expectations for the program: Documented international exchange processes and procedures </a:t>
            </a:r>
            <a:endParaRPr lang="en-CA" sz="2800"/>
          </a:p>
        </p:txBody>
      </p:sp>
      <p:sp>
        <p:nvSpPr>
          <p:cNvPr id="3" name="Content Placeholder 2">
            <a:extLst>
              <a:ext uri="{FF2B5EF4-FFF2-40B4-BE49-F238E27FC236}">
                <a16:creationId xmlns:a16="http://schemas.microsoft.com/office/drawing/2014/main" id="{EAB31C48-FE02-4360-1B1E-AF1028553A59}"/>
              </a:ext>
            </a:extLst>
          </p:cNvPr>
          <p:cNvSpPr>
            <a:spLocks noGrp="1"/>
          </p:cNvSpPr>
          <p:nvPr>
            <p:ph idx="1"/>
          </p:nvPr>
        </p:nvSpPr>
        <p:spPr>
          <a:xfrm>
            <a:off x="468630" y="1083468"/>
            <a:ext cx="8103870" cy="3671411"/>
          </a:xfrm>
        </p:spPr>
        <p:txBody>
          <a:bodyPr>
            <a:noAutofit/>
          </a:bodyPr>
          <a:lstStyle/>
          <a:p>
            <a:r>
              <a:rPr lang="en-CA" sz="1800"/>
              <a:t>Processes and procedures to assess learning activities taken at a host institution: </a:t>
            </a:r>
          </a:p>
          <a:p>
            <a:pPr lvl="1"/>
            <a:r>
              <a:rPr lang="en-GB" sz="1600"/>
              <a:t>The Home Institution must verify and provide evidence that the academic level of the Learning Activity for which credit is granted is equal to or above the academic level of the engineering program at the Home Institution.</a:t>
            </a:r>
          </a:p>
          <a:p>
            <a:pPr lvl="1"/>
            <a:r>
              <a:rPr lang="en-GB" sz="1600"/>
              <a:t>The Home Institution must assess a list of proposed Learning Activities to be taken for each International Exchange Student.</a:t>
            </a:r>
          </a:p>
          <a:p>
            <a:pPr lvl="1"/>
            <a:r>
              <a:rPr lang="en-GB" sz="1600"/>
              <a:t>The Home Institution must have documented processes and procedures to verify that Host Institution Learning Activities for which transfer credits are granted carry at least the same number of AUs as the Home Institution leaning activities as per CEAB curriculum content categories.</a:t>
            </a:r>
          </a:p>
          <a:p>
            <a:pPr lvl="1"/>
            <a:r>
              <a:rPr lang="en-GB" sz="1600"/>
              <a:t>The Home Institution’s processes and procedures must be made available to the accreditation visiting team.</a:t>
            </a:r>
          </a:p>
          <a:p>
            <a:pPr lvl="1"/>
            <a:endParaRPr lang="en-CA"/>
          </a:p>
        </p:txBody>
      </p:sp>
      <p:sp>
        <p:nvSpPr>
          <p:cNvPr id="4" name="Slide Number Placeholder 3">
            <a:extLst>
              <a:ext uri="{FF2B5EF4-FFF2-40B4-BE49-F238E27FC236}">
                <a16:creationId xmlns:a16="http://schemas.microsoft.com/office/drawing/2014/main" id="{17D52B04-8947-AFF7-0D84-BE5F4A3F1161}"/>
              </a:ext>
            </a:extLst>
          </p:cNvPr>
          <p:cNvSpPr>
            <a:spLocks noGrp="1"/>
          </p:cNvSpPr>
          <p:nvPr>
            <p:ph type="sldNum" sz="quarter" idx="4"/>
          </p:nvPr>
        </p:nvSpPr>
        <p:spPr/>
        <p:txBody>
          <a:bodyPr/>
          <a:lstStyle/>
          <a:p>
            <a:fld id="{2D00DFA4-54D8-426D-8AF1-9A684DA98554}" type="slidenum">
              <a:rPr lang="en-CA" smtClean="0"/>
              <a:pPr/>
              <a:t>71</a:t>
            </a:fld>
            <a:endParaRPr lang="en-CA"/>
          </a:p>
        </p:txBody>
      </p:sp>
    </p:spTree>
    <p:extLst>
      <p:ext uri="{BB962C8B-B14F-4D97-AF65-F5344CB8AC3E}">
        <p14:creationId xmlns:p14="http://schemas.microsoft.com/office/powerpoint/2010/main" val="3924198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C0A-A8E6-80DF-2F88-A0DE1FA749BC}"/>
              </a:ext>
            </a:extLst>
          </p:cNvPr>
          <p:cNvSpPr>
            <a:spLocks noGrp="1"/>
          </p:cNvSpPr>
          <p:nvPr>
            <p:ph type="title"/>
          </p:nvPr>
        </p:nvSpPr>
        <p:spPr>
          <a:xfrm>
            <a:off x="354330" y="170974"/>
            <a:ext cx="7886700" cy="994172"/>
          </a:xfrm>
        </p:spPr>
        <p:txBody>
          <a:bodyPr>
            <a:noAutofit/>
          </a:bodyPr>
          <a:lstStyle/>
          <a:p>
            <a:r>
              <a:rPr lang="en-GB" sz="2800"/>
              <a:t>Expectations for the program: </a:t>
            </a:r>
            <a:br>
              <a:rPr lang="en-GB" sz="2800"/>
            </a:br>
            <a:r>
              <a:rPr lang="en-GB" sz="2800"/>
              <a:t>Addendum to the Questionnaire</a:t>
            </a:r>
            <a:endParaRPr lang="en-CA" sz="2800"/>
          </a:p>
        </p:txBody>
      </p:sp>
      <p:sp>
        <p:nvSpPr>
          <p:cNvPr id="3" name="Content Placeholder 2">
            <a:extLst>
              <a:ext uri="{FF2B5EF4-FFF2-40B4-BE49-F238E27FC236}">
                <a16:creationId xmlns:a16="http://schemas.microsoft.com/office/drawing/2014/main" id="{EAB31C48-FE02-4360-1B1E-AF1028553A59}"/>
              </a:ext>
            </a:extLst>
          </p:cNvPr>
          <p:cNvSpPr>
            <a:spLocks noGrp="1"/>
          </p:cNvSpPr>
          <p:nvPr>
            <p:ph idx="1"/>
          </p:nvPr>
        </p:nvSpPr>
        <p:spPr>
          <a:xfrm>
            <a:off x="605790" y="1083468"/>
            <a:ext cx="7212330" cy="3671411"/>
          </a:xfrm>
        </p:spPr>
        <p:txBody>
          <a:bodyPr>
            <a:noAutofit/>
          </a:bodyPr>
          <a:lstStyle/>
          <a:p>
            <a:r>
              <a:rPr lang="en-CA" sz="1900"/>
              <a:t>Evidence to be provided if the </a:t>
            </a:r>
            <a:r>
              <a:rPr lang="en-CA" sz="1900" i="1"/>
              <a:t>Temporary Exemption </a:t>
            </a:r>
            <a:r>
              <a:rPr lang="en-CA" sz="1900"/>
              <a:t>is being used:</a:t>
            </a:r>
          </a:p>
          <a:p>
            <a:pPr lvl="1"/>
            <a:r>
              <a:rPr lang="en-CA" sz="1900"/>
              <a:t>The processes and procedures for students going on international exchange</a:t>
            </a:r>
          </a:p>
          <a:p>
            <a:pPr lvl="1"/>
            <a:r>
              <a:rPr lang="en-CA" sz="1900"/>
              <a:t>A description of the review process, including information on who signs off on learning activities/program equivalences for granting transfer credits</a:t>
            </a:r>
          </a:p>
          <a:p>
            <a:pPr lvl="1"/>
            <a:r>
              <a:rPr lang="en-CA" sz="1900"/>
              <a:t>Up to three examples of documentation to demonstrate the review process</a:t>
            </a:r>
          </a:p>
          <a:p>
            <a:pPr lvl="1"/>
            <a:r>
              <a:rPr lang="en-CA" sz="1900"/>
              <a:t>The responsible individual(s) must be prepared to discuss the processes and procedures with the visiting team</a:t>
            </a:r>
          </a:p>
          <a:p>
            <a:pPr lvl="1"/>
            <a:endParaRPr lang="en-GB"/>
          </a:p>
          <a:p>
            <a:pPr lvl="1"/>
            <a:endParaRPr lang="en-CA"/>
          </a:p>
        </p:txBody>
      </p:sp>
      <p:sp>
        <p:nvSpPr>
          <p:cNvPr id="4" name="Slide Number Placeholder 3">
            <a:extLst>
              <a:ext uri="{FF2B5EF4-FFF2-40B4-BE49-F238E27FC236}">
                <a16:creationId xmlns:a16="http://schemas.microsoft.com/office/drawing/2014/main" id="{17D52B04-8947-AFF7-0D84-BE5F4A3F1161}"/>
              </a:ext>
            </a:extLst>
          </p:cNvPr>
          <p:cNvSpPr>
            <a:spLocks noGrp="1"/>
          </p:cNvSpPr>
          <p:nvPr>
            <p:ph type="sldNum" sz="quarter" idx="4"/>
          </p:nvPr>
        </p:nvSpPr>
        <p:spPr/>
        <p:txBody>
          <a:bodyPr/>
          <a:lstStyle/>
          <a:p>
            <a:fld id="{2D00DFA4-54D8-426D-8AF1-9A684DA98554}" type="slidenum">
              <a:rPr lang="en-CA" smtClean="0"/>
              <a:pPr/>
              <a:t>72</a:t>
            </a:fld>
            <a:endParaRPr lang="en-CA"/>
          </a:p>
        </p:txBody>
      </p:sp>
    </p:spTree>
    <p:extLst>
      <p:ext uri="{BB962C8B-B14F-4D97-AF65-F5344CB8AC3E}">
        <p14:creationId xmlns:p14="http://schemas.microsoft.com/office/powerpoint/2010/main" val="8758632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07F6-9FBC-4832-B123-65348070622F}"/>
              </a:ext>
            </a:extLst>
          </p:cNvPr>
          <p:cNvSpPr>
            <a:spLocks noGrp="1"/>
          </p:cNvSpPr>
          <p:nvPr>
            <p:ph type="title"/>
          </p:nvPr>
        </p:nvSpPr>
        <p:spPr/>
        <p:txBody>
          <a:bodyPr>
            <a:normAutofit fontScale="90000"/>
          </a:bodyPr>
          <a:lstStyle/>
          <a:p>
            <a:r>
              <a:rPr lang="en-US" sz="4050">
                <a:solidFill>
                  <a:srgbClr val="003C71"/>
                </a:solidFill>
              </a:rPr>
              <a:t>2026-2027 Documentation</a:t>
            </a:r>
            <a:br>
              <a:rPr lang="en-US" sz="4050">
                <a:solidFill>
                  <a:srgbClr val="003C71"/>
                </a:solidFill>
              </a:rPr>
            </a:br>
            <a:r>
              <a:rPr lang="en-US" b="0">
                <a:solidFill>
                  <a:srgbClr val="003C71"/>
                </a:solidFill>
              </a:rPr>
              <a:t>Focus on GA/CI process: Summary of changes</a:t>
            </a:r>
            <a:endParaRPr lang="en-CA"/>
          </a:p>
        </p:txBody>
      </p:sp>
      <p:sp>
        <p:nvSpPr>
          <p:cNvPr id="3" name="Content Placeholder 2">
            <a:extLst>
              <a:ext uri="{FF2B5EF4-FFF2-40B4-BE49-F238E27FC236}">
                <a16:creationId xmlns:a16="http://schemas.microsoft.com/office/drawing/2014/main" id="{37C2A3ED-792A-40B3-8715-8F99A3339135}"/>
              </a:ext>
            </a:extLst>
          </p:cNvPr>
          <p:cNvSpPr>
            <a:spLocks noGrp="1"/>
          </p:cNvSpPr>
          <p:nvPr>
            <p:ph idx="1"/>
          </p:nvPr>
        </p:nvSpPr>
        <p:spPr>
          <a:xfrm>
            <a:off x="351064" y="1508012"/>
            <a:ext cx="3902528" cy="3227274"/>
          </a:xfrm>
        </p:spPr>
        <p:txBody>
          <a:bodyPr vert="horz" lIns="91440" tIns="45720" rIns="91440" bIns="45720" rtlCol="0" anchor="t">
            <a:normAutofit/>
          </a:bodyPr>
          <a:lstStyle/>
          <a:p>
            <a:pPr marL="0" indent="0">
              <a:buNone/>
            </a:pPr>
            <a:r>
              <a:rPr lang="en-CA">
                <a:solidFill>
                  <a:srgbClr val="003C71"/>
                </a:solidFill>
              </a:rPr>
              <a:t>“Exhibit 1” </a:t>
            </a:r>
            <a:r>
              <a:rPr lang="en-CA" sz="1400">
                <a:solidFill>
                  <a:srgbClr val="003C71"/>
                </a:solidFill>
              </a:rPr>
              <a:t>– now part of the Questionnaire </a:t>
            </a:r>
          </a:p>
          <a:p>
            <a:pPr marL="213995" lvl="1" indent="-213995">
              <a:buFont typeface="Wingdings" panose="05000000000000000000" pitchFamily="2" charset="2"/>
              <a:buChar char="Ø"/>
            </a:pPr>
            <a:r>
              <a:rPr lang="en-US" sz="1650"/>
              <a:t>Select </a:t>
            </a:r>
            <a:r>
              <a:rPr lang="en-US" sz="1650" b="1"/>
              <a:t>3 – 5</a:t>
            </a:r>
            <a:r>
              <a:rPr lang="en-US" sz="1650"/>
              <a:t> courses (or learning activities) used to assess achievement of each GA. For each course, discuss curriculum maps, indicators, and assessment tools.</a:t>
            </a:r>
            <a:endParaRPr lang="en-US" sz="1650">
              <a:cs typeface="Calibri"/>
            </a:endParaRPr>
          </a:p>
          <a:p>
            <a:pPr marL="213995" lvl="1" indent="-213995">
              <a:buFont typeface="Wingdings" panose="05000000000000000000" pitchFamily="2" charset="2"/>
              <a:buChar char="Ø"/>
            </a:pPr>
            <a:endParaRPr lang="en-US" sz="1650">
              <a:cs typeface="Calibri"/>
            </a:endParaRPr>
          </a:p>
          <a:p>
            <a:pPr marL="213995" lvl="1" indent="-213995">
              <a:buFont typeface="Wingdings" panose="05000000000000000000" pitchFamily="2" charset="2"/>
              <a:buChar char="Ø"/>
            </a:pPr>
            <a:r>
              <a:rPr lang="en-US" sz="1650"/>
              <a:t>Discuss assessment results for each Graduate Attribute.</a:t>
            </a:r>
            <a:endParaRPr lang="en-US" sz="1650">
              <a:cs typeface="Calibri"/>
            </a:endParaRPr>
          </a:p>
          <a:p>
            <a:pPr marL="0" indent="0">
              <a:buNone/>
            </a:pPr>
            <a:endParaRPr lang="en-CA"/>
          </a:p>
        </p:txBody>
      </p:sp>
      <p:sp>
        <p:nvSpPr>
          <p:cNvPr id="4" name="Slide Number Placeholder 3">
            <a:extLst>
              <a:ext uri="{FF2B5EF4-FFF2-40B4-BE49-F238E27FC236}">
                <a16:creationId xmlns:a16="http://schemas.microsoft.com/office/drawing/2014/main" id="{878339EF-9432-4385-86B1-F18D37C123D7}"/>
              </a:ext>
            </a:extLst>
          </p:cNvPr>
          <p:cNvSpPr>
            <a:spLocks noGrp="1"/>
          </p:cNvSpPr>
          <p:nvPr>
            <p:ph type="sldNum" sz="quarter" idx="4"/>
          </p:nvPr>
        </p:nvSpPr>
        <p:spPr/>
        <p:txBody>
          <a:bodyPr/>
          <a:lstStyle/>
          <a:p>
            <a:fld id="{2D00DFA4-54D8-426D-8AF1-9A684DA98554}" type="slidenum">
              <a:rPr lang="en-CA" smtClean="0"/>
              <a:pPr/>
              <a:t>73</a:t>
            </a:fld>
            <a:endParaRPr lang="en-CA"/>
          </a:p>
        </p:txBody>
      </p:sp>
      <p:sp>
        <p:nvSpPr>
          <p:cNvPr id="7" name="Content Placeholder 2">
            <a:extLst>
              <a:ext uri="{FF2B5EF4-FFF2-40B4-BE49-F238E27FC236}">
                <a16:creationId xmlns:a16="http://schemas.microsoft.com/office/drawing/2014/main" id="{781C822B-81DA-495A-9DA9-4343134DFEF0}"/>
              </a:ext>
            </a:extLst>
          </p:cNvPr>
          <p:cNvSpPr txBox="1">
            <a:spLocks/>
          </p:cNvSpPr>
          <p:nvPr/>
        </p:nvSpPr>
        <p:spPr>
          <a:xfrm>
            <a:off x="4310743" y="1508012"/>
            <a:ext cx="4278086" cy="3227274"/>
          </a:xfrm>
          <a:prstGeom prst="rect">
            <a:avLst/>
          </a:prstGeom>
        </p:spPr>
        <p:txBody>
          <a:bodyPr vert="horz" lIns="68580" tIns="34290" rIns="68580" bIns="34290" rtlCol="0">
            <a:normAutofit fontScale="92500" lnSpcReduction="20000"/>
          </a:bodyPr>
          <a:lstStyle>
            <a:lvl1pPr marL="457200" indent="-457200" algn="l" defTabSz="914400" rtl="0" eaLnBrk="1" latinLnBrk="0" hangingPunct="1">
              <a:lnSpc>
                <a:spcPct val="114000"/>
              </a:lnSpc>
              <a:spcBef>
                <a:spcPts val="1000"/>
              </a:spcBef>
              <a:buClr>
                <a:schemeClr val="accent4"/>
              </a:buClr>
              <a:buSzPct val="110000"/>
              <a:buFont typeface="Calibri" panose="020F0502020204030204" pitchFamily="34" charset="0"/>
              <a:buChar char="•"/>
              <a:defRPr sz="3200" kern="1200">
                <a:solidFill>
                  <a:schemeClr val="tx1"/>
                </a:solidFill>
                <a:latin typeface="+mn-lt"/>
                <a:ea typeface="+mn-ea"/>
                <a:cs typeface="+mn-cs"/>
              </a:defRPr>
            </a:lvl1pPr>
            <a:lvl2pPr marL="914400" indent="-457200" algn="l" defTabSz="914400" rtl="0" eaLnBrk="1" latinLnBrk="0" hangingPunct="1">
              <a:lnSpc>
                <a:spcPct val="114000"/>
              </a:lnSpc>
              <a:spcBef>
                <a:spcPts val="500"/>
              </a:spcBef>
              <a:buClr>
                <a:schemeClr val="accent4"/>
              </a:buClr>
              <a:buFont typeface="Wingdings" panose="05000000000000000000" pitchFamily="2" charset="2"/>
              <a:buChar char="§"/>
              <a:defRPr sz="28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Clr>
                <a:schemeClr val="accent4"/>
              </a:buClr>
              <a:buFont typeface="Calibri" panose="020F050202020403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Clr>
                <a:schemeClr val="accent4"/>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625">
                <a:solidFill>
                  <a:srgbClr val="003C71"/>
                </a:solidFill>
              </a:rPr>
              <a:t>Questionnaire</a:t>
            </a:r>
          </a:p>
          <a:p>
            <a:pPr marL="269081" indent="-214313">
              <a:buFont typeface="Wingdings" panose="05000000000000000000" pitchFamily="2" charset="2"/>
              <a:buChar char="Ø"/>
            </a:pPr>
            <a:r>
              <a:rPr lang="en-CA" sz="1800"/>
              <a:t>Reduces the on-site “Graduate Attributes Dossier” by focusing on </a:t>
            </a:r>
            <a:r>
              <a:rPr lang="en-CA" sz="1800" b="1"/>
              <a:t>three examples where change to a program was considered </a:t>
            </a:r>
            <a:r>
              <a:rPr lang="en-CA" sz="1800"/>
              <a:t>rather than </a:t>
            </a:r>
            <a:r>
              <a:rPr lang="en-CA" sz="1800" b="1"/>
              <a:t>ALL</a:t>
            </a:r>
            <a:r>
              <a:rPr lang="en-CA" sz="1800"/>
              <a:t> data for </a:t>
            </a:r>
            <a:r>
              <a:rPr lang="en-CA" sz="1800" b="1"/>
              <a:t>ALL </a:t>
            </a:r>
            <a:r>
              <a:rPr lang="en-CA" sz="1800"/>
              <a:t>changes.</a:t>
            </a:r>
          </a:p>
          <a:p>
            <a:pPr marL="54769"/>
            <a:endParaRPr lang="en-CA" sz="600"/>
          </a:p>
          <a:p>
            <a:pPr marL="269081" indent="-214313">
              <a:buFont typeface="Wingdings" panose="05000000000000000000" pitchFamily="2" charset="2"/>
              <a:buChar char="Ø"/>
            </a:pPr>
            <a:r>
              <a:rPr lang="en-CA" sz="1800"/>
              <a:t>On-site GA/CI presentation: Describe overall GA/CI process; reflection on what’s working and what’s not working on the GA/CI process. </a:t>
            </a:r>
            <a:endParaRPr lang="en-CA" sz="600"/>
          </a:p>
          <a:p>
            <a:pPr marL="0" indent="0">
              <a:buNone/>
            </a:pPr>
            <a:endParaRPr lang="en-CA" sz="2400"/>
          </a:p>
        </p:txBody>
      </p:sp>
    </p:spTree>
    <p:extLst>
      <p:ext uri="{BB962C8B-B14F-4D97-AF65-F5344CB8AC3E}">
        <p14:creationId xmlns:p14="http://schemas.microsoft.com/office/powerpoint/2010/main" val="29255499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85F8-A004-4181-9FBF-B1B5896BE7D6}"/>
              </a:ext>
            </a:extLst>
          </p:cNvPr>
          <p:cNvSpPr>
            <a:spLocks noGrp="1"/>
          </p:cNvSpPr>
          <p:nvPr>
            <p:ph type="title"/>
          </p:nvPr>
        </p:nvSpPr>
        <p:spPr>
          <a:xfrm>
            <a:off x="354476" y="240553"/>
            <a:ext cx="7886700" cy="994172"/>
          </a:xfrm>
        </p:spPr>
        <p:txBody>
          <a:bodyPr/>
          <a:lstStyle/>
          <a:p>
            <a:r>
              <a:rPr lang="en-US" sz="2900">
                <a:solidFill>
                  <a:srgbClr val="003C71"/>
                </a:solidFill>
              </a:rPr>
              <a:t>Interpretive statement changes</a:t>
            </a:r>
            <a:endParaRPr lang="en-CA" sz="2900">
              <a:solidFill>
                <a:srgbClr val="003C71"/>
              </a:solidFill>
            </a:endParaRPr>
          </a:p>
        </p:txBody>
      </p:sp>
      <p:sp>
        <p:nvSpPr>
          <p:cNvPr id="4" name="Slide Number Placeholder 3">
            <a:extLst>
              <a:ext uri="{FF2B5EF4-FFF2-40B4-BE49-F238E27FC236}">
                <a16:creationId xmlns:a16="http://schemas.microsoft.com/office/drawing/2014/main" id="{3F7F453D-FC79-4F88-A267-FC3817FA8B14}"/>
              </a:ext>
            </a:extLst>
          </p:cNvPr>
          <p:cNvSpPr>
            <a:spLocks noGrp="1"/>
          </p:cNvSpPr>
          <p:nvPr>
            <p:ph type="sldNum" sz="quarter" idx="4"/>
          </p:nvPr>
        </p:nvSpPr>
        <p:spPr/>
        <p:txBody>
          <a:bodyPr/>
          <a:lstStyle/>
          <a:p>
            <a:r>
              <a:rPr lang="en-CA"/>
              <a:t>5</a:t>
            </a:r>
          </a:p>
        </p:txBody>
      </p:sp>
      <p:graphicFrame>
        <p:nvGraphicFramePr>
          <p:cNvPr id="5" name="Table 4">
            <a:extLst>
              <a:ext uri="{FF2B5EF4-FFF2-40B4-BE49-F238E27FC236}">
                <a16:creationId xmlns:a16="http://schemas.microsoft.com/office/drawing/2014/main" id="{3F737B2F-2C8C-48D0-93DC-165937D91A3A}"/>
              </a:ext>
            </a:extLst>
          </p:cNvPr>
          <p:cNvGraphicFramePr>
            <a:graphicFrameLocks noGrp="1"/>
          </p:cNvGraphicFramePr>
          <p:nvPr>
            <p:extLst>
              <p:ext uri="{D42A27DB-BD31-4B8C-83A1-F6EECF244321}">
                <p14:modId xmlns:p14="http://schemas.microsoft.com/office/powerpoint/2010/main" val="1973685211"/>
              </p:ext>
            </p:extLst>
          </p:nvPr>
        </p:nvGraphicFramePr>
        <p:xfrm>
          <a:off x="354476" y="987574"/>
          <a:ext cx="8105956" cy="3696675"/>
        </p:xfrm>
        <a:graphic>
          <a:graphicData uri="http://schemas.openxmlformats.org/drawingml/2006/table">
            <a:tbl>
              <a:tblPr firstRow="1" firstCol="1" bandRow="1">
                <a:tableStyleId>{5C22544A-7EE6-4342-B048-85BDC9FD1C3A}</a:tableStyleId>
              </a:tblPr>
              <a:tblGrid>
                <a:gridCol w="4181636">
                  <a:extLst>
                    <a:ext uri="{9D8B030D-6E8A-4147-A177-3AD203B41FA5}">
                      <a16:colId xmlns:a16="http://schemas.microsoft.com/office/drawing/2014/main" val="2975859841"/>
                    </a:ext>
                  </a:extLst>
                </a:gridCol>
                <a:gridCol w="3924320">
                  <a:extLst>
                    <a:ext uri="{9D8B030D-6E8A-4147-A177-3AD203B41FA5}">
                      <a16:colId xmlns:a16="http://schemas.microsoft.com/office/drawing/2014/main" val="1016020977"/>
                    </a:ext>
                  </a:extLst>
                </a:gridCol>
              </a:tblGrid>
              <a:tr h="388620">
                <a:tc>
                  <a:txBody>
                    <a:bodyPr/>
                    <a:lstStyle/>
                    <a:p>
                      <a:pPr>
                        <a:spcAft>
                          <a:spcPts val="0"/>
                        </a:spcAft>
                      </a:pPr>
                      <a:r>
                        <a:rPr lang="en-US" sz="1300">
                          <a:solidFill>
                            <a:schemeClr val="tx1"/>
                          </a:solidFill>
                          <a:effectLst/>
                        </a:rPr>
                        <a:t>2020 Interpretive statement on licensure expectations and requirements</a:t>
                      </a:r>
                      <a:endParaRPr lang="en-CA" sz="1300">
                        <a:solidFill>
                          <a:schemeClr val="tx1"/>
                        </a:solidFill>
                        <a:effectLst/>
                        <a:latin typeface="Calibri" panose="020F0502020204030204" pitchFamily="34" charset="0"/>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en-US" sz="1300">
                          <a:solidFill>
                            <a:schemeClr val="tx1"/>
                          </a:solidFill>
                          <a:effectLst/>
                        </a:rPr>
                        <a:t>2021 Interpretive statement on licensure expectations and requirements</a:t>
                      </a:r>
                      <a:endParaRPr lang="en-CA" sz="1300">
                        <a:solidFill>
                          <a:schemeClr val="tx1"/>
                        </a:solidFill>
                        <a:effectLst/>
                        <a:latin typeface="Calibri" panose="020F0502020204030204" pitchFamily="34" charset="0"/>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67812"/>
                  </a:ext>
                </a:extLst>
              </a:tr>
              <a:tr h="3300435">
                <a:tc>
                  <a:txBody>
                    <a:bodyPr/>
                    <a:lstStyle/>
                    <a:p>
                      <a:pPr>
                        <a:spcAft>
                          <a:spcPts val="0"/>
                        </a:spcAft>
                      </a:pPr>
                      <a:r>
                        <a:rPr lang="en-CA" sz="1400" b="1" kern="1200" spc="50">
                          <a:solidFill>
                            <a:schemeClr val="tx1"/>
                          </a:solidFill>
                          <a:effectLst/>
                          <a:latin typeface="+mn-lt"/>
                          <a:ea typeface="+mn-ea"/>
                          <a:cs typeface="+mn-cs"/>
                        </a:rPr>
                        <a:t>Clause 8</a:t>
                      </a:r>
                    </a:p>
                    <a:p>
                      <a:pPr>
                        <a:spcAft>
                          <a:spcPts val="0"/>
                        </a:spcAft>
                      </a:pPr>
                      <a:r>
                        <a:rPr lang="en-CA" sz="1400" b="0" kern="1200" spc="50">
                          <a:solidFill>
                            <a:schemeClr val="tx1"/>
                          </a:solidFill>
                          <a:effectLst/>
                          <a:latin typeface="+mn-lt"/>
                          <a:ea typeface="+mn-ea"/>
                          <a:cs typeface="+mn-cs"/>
                        </a:rPr>
                        <a:t>In  order  to  ensure  that  engineering  science,  engineering design,  natural  science,  mathematics  and  complementary studies  curriculum  contents  are  readily  and  easily identifiable, each course in an engineering program should be  described  using  a  maximum  of  three  curriculum categories  (ES,  ED,  NS, Math,  CS)  with  no  single  category constituting less  than  8 AU’s  or  25%  of  the  total AU  for a particular course. </a:t>
                      </a:r>
                    </a:p>
                    <a:p>
                      <a:pPr>
                        <a:spcAft>
                          <a:spcPts val="0"/>
                        </a:spcAft>
                      </a:pPr>
                      <a:endParaRPr lang="en-CA" sz="1400" b="0" kern="1200" spc="50">
                        <a:solidFill>
                          <a:schemeClr val="tx1"/>
                        </a:solidFill>
                        <a:effectLst/>
                        <a:latin typeface="+mn-lt"/>
                        <a:ea typeface="+mn-ea"/>
                        <a:cs typeface="+mn-cs"/>
                      </a:endParaRPr>
                    </a:p>
                    <a:p>
                      <a:pPr>
                        <a:spcAft>
                          <a:spcPts val="0"/>
                        </a:spcAft>
                      </a:pPr>
                      <a:r>
                        <a:rPr lang="en-CA" sz="1400" b="1" kern="1200" spc="50">
                          <a:solidFill>
                            <a:schemeClr val="tx1"/>
                          </a:solidFill>
                          <a:effectLst/>
                          <a:latin typeface="+mn-lt"/>
                          <a:ea typeface="+mn-ea"/>
                          <a:cs typeface="+mn-cs"/>
                        </a:rPr>
                        <a:t>Clause 9</a:t>
                      </a:r>
                      <a:endParaRPr lang="en-CA" sz="1400" b="0" kern="1200" spc="50">
                        <a:solidFill>
                          <a:schemeClr val="tx1"/>
                        </a:solidFill>
                        <a:effectLst/>
                        <a:latin typeface="+mn-lt"/>
                        <a:ea typeface="+mn-ea"/>
                        <a:cs typeface="+mn-cs"/>
                      </a:endParaRPr>
                    </a:p>
                    <a:p>
                      <a:pPr>
                        <a:spcAft>
                          <a:spcPts val="0"/>
                        </a:spcAft>
                      </a:pPr>
                      <a:r>
                        <a:rPr lang="en-CA" sz="1400" b="0" kern="1200" spc="50">
                          <a:solidFill>
                            <a:schemeClr val="tx1"/>
                          </a:solidFill>
                          <a:effectLst/>
                          <a:latin typeface="+mn-lt"/>
                          <a:ea typeface="+mn-ea"/>
                          <a:cs typeface="+mn-cs"/>
                        </a:rPr>
                        <a:t>It is up to the institution offering the program to justify the unique aspects of any course that deviates from clause 8. </a:t>
                      </a:r>
                      <a:endParaRPr lang="en-US" sz="1400" b="0" kern="1200" spc="50">
                        <a:solidFill>
                          <a:schemeClr val="tx1"/>
                        </a:solidFill>
                        <a:effectLst/>
                        <a:latin typeface="+mn-lt"/>
                        <a:ea typeface="+mn-ea"/>
                        <a:cs typeface="+mn-cs"/>
                      </a:endParaRP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en-CA" sz="1400" b="1" kern="1200" spc="50">
                          <a:solidFill>
                            <a:schemeClr val="tx1"/>
                          </a:solidFill>
                          <a:effectLst/>
                          <a:latin typeface="+mn-lt"/>
                          <a:ea typeface="+mn-ea"/>
                          <a:cs typeface="+mn-cs"/>
                        </a:rPr>
                        <a:t>Clause 8</a:t>
                      </a:r>
                    </a:p>
                    <a:p>
                      <a:pPr marL="0" algn="l" defTabSz="914400" rtl="0" eaLnBrk="1" latinLnBrk="0" hangingPunct="1">
                        <a:spcAft>
                          <a:spcPts val="0"/>
                        </a:spcAft>
                      </a:pPr>
                      <a:r>
                        <a:rPr lang="en-CA" sz="1400" b="0" kern="1200" spc="50">
                          <a:solidFill>
                            <a:schemeClr val="tx1"/>
                          </a:solidFill>
                          <a:effectLst/>
                          <a:latin typeface="+mn-lt"/>
                          <a:ea typeface="+mn-ea"/>
                          <a:cs typeface="+mn-cs"/>
                        </a:rPr>
                        <a:t>Engineering science, engineering design, natural science, mathematics, and complementary studies curriculum content should be readily and easily identifiable </a:t>
                      </a:r>
                      <a:r>
                        <a:rPr lang="en-CA" sz="1400" b="0" kern="1200" spc="50">
                          <a:solidFill>
                            <a:schemeClr val="accent2">
                              <a:lumMod val="75000"/>
                            </a:schemeClr>
                          </a:solidFill>
                          <a:effectLst/>
                          <a:latin typeface="+mn-lt"/>
                          <a:ea typeface="+mn-ea"/>
                          <a:cs typeface="+mn-cs"/>
                        </a:rPr>
                        <a:t>through learning outcomes, learning activities and assessments attributable to each category</a:t>
                      </a:r>
                      <a:r>
                        <a:rPr lang="en-CA" sz="1400" b="0" kern="1200" spc="50">
                          <a:solidFill>
                            <a:schemeClr val="tx1"/>
                          </a:solidFill>
                          <a:effectLst/>
                          <a:latin typeface="+mn-lt"/>
                          <a:ea typeface="+mn-ea"/>
                          <a:cs typeface="+mn-cs"/>
                        </a:rPr>
                        <a:t> in each course where they appear.</a:t>
                      </a:r>
                    </a:p>
                    <a:p>
                      <a:pPr marL="0" algn="l" defTabSz="914400" rtl="0" eaLnBrk="1" latinLnBrk="0" hangingPunct="1">
                        <a:spcAft>
                          <a:spcPts val="0"/>
                        </a:spcAft>
                      </a:pPr>
                      <a:endParaRPr lang="en-CA" sz="1400" b="0" kern="1200" spc="50">
                        <a:solidFill>
                          <a:schemeClr val="tx1"/>
                        </a:solidFill>
                        <a:effectLst/>
                        <a:latin typeface="+mn-lt"/>
                        <a:ea typeface="+mn-ea"/>
                        <a:cs typeface="+mn-cs"/>
                      </a:endParaRPr>
                    </a:p>
                    <a:p>
                      <a:pPr marL="0" algn="l" defTabSz="914400" rtl="0" eaLnBrk="1" latinLnBrk="0" hangingPunct="1">
                        <a:spcAft>
                          <a:spcPts val="0"/>
                        </a:spcAft>
                      </a:pPr>
                      <a:r>
                        <a:rPr lang="en-CA" sz="1400" b="1" kern="1200" spc="50">
                          <a:solidFill>
                            <a:schemeClr val="tx1"/>
                          </a:solidFill>
                          <a:effectLst/>
                          <a:latin typeface="+mn-lt"/>
                          <a:ea typeface="+mn-ea"/>
                          <a:cs typeface="+mn-cs"/>
                        </a:rPr>
                        <a:t>Clause 9</a:t>
                      </a:r>
                      <a:endParaRPr lang="en-CA" sz="1400" b="0" kern="1200" spc="50">
                        <a:solidFill>
                          <a:schemeClr val="tx1"/>
                        </a:solidFill>
                        <a:effectLst/>
                        <a:latin typeface="+mn-lt"/>
                        <a:ea typeface="+mn-ea"/>
                        <a:cs typeface="+mn-cs"/>
                      </a:endParaRPr>
                    </a:p>
                    <a:p>
                      <a:pPr marL="0" algn="l" defTabSz="914400" rtl="0" eaLnBrk="1" latinLnBrk="0" hangingPunct="1">
                        <a:spcAft>
                          <a:spcPts val="0"/>
                        </a:spcAft>
                      </a:pPr>
                      <a:r>
                        <a:rPr lang="en-CA" sz="1400" b="0" kern="1200" spc="50">
                          <a:solidFill>
                            <a:srgbClr val="FF0000"/>
                          </a:solidFill>
                          <a:effectLst/>
                          <a:latin typeface="+mn-lt"/>
                          <a:ea typeface="+mn-ea"/>
                          <a:cs typeface="+mn-cs"/>
                        </a:rPr>
                        <a:t>Removed.</a:t>
                      </a:r>
                      <a:endParaRPr lang="en-US" sz="1400" b="1" kern="1200" spc="50">
                        <a:solidFill>
                          <a:srgbClr val="FF0000"/>
                        </a:solidFill>
                        <a:effectLst/>
                        <a:latin typeface="+mn-lt"/>
                        <a:ea typeface="+mn-ea"/>
                        <a:cs typeface="+mn-cs"/>
                      </a:endParaRP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1428816"/>
                  </a:ext>
                </a:extLst>
              </a:tr>
            </a:tbl>
          </a:graphicData>
        </a:graphic>
      </p:graphicFrame>
    </p:spTree>
    <p:extLst>
      <p:ext uri="{BB962C8B-B14F-4D97-AF65-F5344CB8AC3E}">
        <p14:creationId xmlns:p14="http://schemas.microsoft.com/office/powerpoint/2010/main" val="37739754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2E687-8B55-4AA2-8748-114BC534566B}"/>
              </a:ext>
            </a:extLst>
          </p:cNvPr>
          <p:cNvSpPr>
            <a:spLocks noGrp="1"/>
          </p:cNvSpPr>
          <p:nvPr>
            <p:ph type="title"/>
          </p:nvPr>
        </p:nvSpPr>
        <p:spPr/>
        <p:txBody>
          <a:bodyPr>
            <a:normAutofit fontScale="90000"/>
          </a:bodyPr>
          <a:lstStyle/>
          <a:p>
            <a:r>
              <a:rPr lang="en-CA"/>
              <a:t>New Interpretive Statement on Engineering Design</a:t>
            </a:r>
          </a:p>
        </p:txBody>
      </p:sp>
      <p:sp>
        <p:nvSpPr>
          <p:cNvPr id="3" name="Content Placeholder 2">
            <a:extLst>
              <a:ext uri="{FF2B5EF4-FFF2-40B4-BE49-F238E27FC236}">
                <a16:creationId xmlns:a16="http://schemas.microsoft.com/office/drawing/2014/main" id="{42C7C6DA-DEF5-4945-B157-4B8EB83E73F8}"/>
              </a:ext>
            </a:extLst>
          </p:cNvPr>
          <p:cNvSpPr>
            <a:spLocks noGrp="1"/>
          </p:cNvSpPr>
          <p:nvPr>
            <p:ph idx="1"/>
          </p:nvPr>
        </p:nvSpPr>
        <p:spPr/>
        <p:txBody>
          <a:bodyPr vert="horz" lIns="91440" tIns="45720" rIns="91440" bIns="45720" rtlCol="0" anchor="t">
            <a:normAutofit/>
          </a:bodyPr>
          <a:lstStyle/>
          <a:p>
            <a:pPr marL="0" indent="0" fontAlgn="base">
              <a:lnSpc>
                <a:spcPct val="94000"/>
              </a:lnSpc>
              <a:buNone/>
            </a:pPr>
            <a:r>
              <a:rPr lang="en-CA" sz="2000">
                <a:effectLst/>
                <a:latin typeface="Calibri" panose="020F0502020204030204" pitchFamily="34" charset="0"/>
                <a:ea typeface="MS Mincho" panose="02020609040205080304" pitchFamily="49" charset="-128"/>
              </a:rPr>
              <a:t>The Accreditation Board develops interpretive statements to clarify the intent underlying certain key expectations which generate inquiries that are not otherwise covered by the Accreditation board criteria. The Interpretive Statement on Engineering Design offers clarity on the definition as it relates to criterion 3.4.4.5 and Graduate Attribute 4. </a:t>
            </a:r>
          </a:p>
          <a:p>
            <a:pPr marL="0" indent="0" fontAlgn="base">
              <a:lnSpc>
                <a:spcPct val="94000"/>
              </a:lnSpc>
              <a:buNone/>
            </a:pPr>
            <a:r>
              <a:rPr lang="en-GB" sz="2000">
                <a:latin typeface="Calibri" panose="020F0502020204030204" pitchFamily="34" charset="0"/>
                <a:ea typeface="MS Mincho" panose="02020609040205080304" pitchFamily="49" charset="-128"/>
                <a:cs typeface="Calibri" panose="020F0502020204030204"/>
              </a:rPr>
              <a:t>It defines what Engineering Design is and what it is not and provides concrete examples.</a:t>
            </a:r>
          </a:p>
          <a:p>
            <a:pPr marL="0" indent="0" fontAlgn="base">
              <a:lnSpc>
                <a:spcPct val="94000"/>
              </a:lnSpc>
              <a:buNone/>
            </a:pPr>
            <a:r>
              <a:rPr lang="en-GB" sz="2000">
                <a:latin typeface="Calibri" panose="020F0502020204030204" pitchFamily="34" charset="0"/>
                <a:ea typeface="MS Mincho" panose="02020609040205080304" pitchFamily="49" charset="-128"/>
                <a:cs typeface="Calibri" panose="020F0502020204030204"/>
              </a:rPr>
              <a:t>This statement resulted in criteria 3.1 and 3.4.4.5 to be updated as follows.</a:t>
            </a:r>
            <a:endParaRPr lang="en-CA" sz="2000">
              <a:latin typeface="Calibri" panose="020F0502020204030204" pitchFamily="34" charset="0"/>
              <a:ea typeface="MS Mincho" panose="02020609040205080304" pitchFamily="49" charset="-128"/>
              <a:cs typeface="Calibri" panose="020F0502020204030204"/>
            </a:endParaRPr>
          </a:p>
        </p:txBody>
      </p:sp>
      <p:sp>
        <p:nvSpPr>
          <p:cNvPr id="4" name="Slide Number Placeholder 3">
            <a:extLst>
              <a:ext uri="{FF2B5EF4-FFF2-40B4-BE49-F238E27FC236}">
                <a16:creationId xmlns:a16="http://schemas.microsoft.com/office/drawing/2014/main" id="{4789CA94-D034-4E78-BD80-F821A20ACAE9}"/>
              </a:ext>
            </a:extLst>
          </p:cNvPr>
          <p:cNvSpPr>
            <a:spLocks noGrp="1"/>
          </p:cNvSpPr>
          <p:nvPr>
            <p:ph type="sldNum" sz="quarter" idx="4"/>
          </p:nvPr>
        </p:nvSpPr>
        <p:spPr/>
        <p:txBody>
          <a:bodyPr/>
          <a:lstStyle/>
          <a:p>
            <a:fld id="{2D00DFA4-54D8-426D-8AF1-9A684DA98554}" type="slidenum">
              <a:rPr lang="en-CA" smtClean="0"/>
              <a:pPr/>
              <a:t>75</a:t>
            </a:fld>
            <a:endParaRPr lang="en-CA"/>
          </a:p>
        </p:txBody>
      </p:sp>
    </p:spTree>
    <p:extLst>
      <p:ext uri="{BB962C8B-B14F-4D97-AF65-F5344CB8AC3E}">
        <p14:creationId xmlns:p14="http://schemas.microsoft.com/office/powerpoint/2010/main" val="36517670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85F8-A004-4181-9FBF-B1B5896BE7D6}"/>
              </a:ext>
            </a:extLst>
          </p:cNvPr>
          <p:cNvSpPr>
            <a:spLocks noGrp="1"/>
          </p:cNvSpPr>
          <p:nvPr>
            <p:ph type="title"/>
          </p:nvPr>
        </p:nvSpPr>
        <p:spPr>
          <a:xfrm>
            <a:off x="130742" y="140186"/>
            <a:ext cx="7886700" cy="994172"/>
          </a:xfrm>
        </p:spPr>
        <p:txBody>
          <a:bodyPr/>
          <a:lstStyle/>
          <a:p>
            <a:r>
              <a:rPr lang="en-US" sz="2900">
                <a:solidFill>
                  <a:srgbClr val="003C71"/>
                </a:solidFill>
              </a:rPr>
              <a:t>Criteria changes – Definition of design</a:t>
            </a:r>
            <a:endParaRPr lang="en-CA" sz="2900">
              <a:solidFill>
                <a:srgbClr val="003C71"/>
              </a:solidFill>
            </a:endParaRPr>
          </a:p>
        </p:txBody>
      </p:sp>
      <p:sp>
        <p:nvSpPr>
          <p:cNvPr id="4" name="Slide Number Placeholder 3">
            <a:extLst>
              <a:ext uri="{FF2B5EF4-FFF2-40B4-BE49-F238E27FC236}">
                <a16:creationId xmlns:a16="http://schemas.microsoft.com/office/drawing/2014/main" id="{3F7F453D-FC79-4F88-A267-FC3817FA8B14}"/>
              </a:ext>
            </a:extLst>
          </p:cNvPr>
          <p:cNvSpPr>
            <a:spLocks noGrp="1"/>
          </p:cNvSpPr>
          <p:nvPr>
            <p:ph type="sldNum" sz="quarter" idx="4"/>
          </p:nvPr>
        </p:nvSpPr>
        <p:spPr/>
        <p:txBody>
          <a:bodyPr/>
          <a:lstStyle/>
          <a:p>
            <a:r>
              <a:rPr lang="en-CA"/>
              <a:t>5</a:t>
            </a:r>
          </a:p>
        </p:txBody>
      </p:sp>
      <p:graphicFrame>
        <p:nvGraphicFramePr>
          <p:cNvPr id="5" name="Table 4">
            <a:extLst>
              <a:ext uri="{FF2B5EF4-FFF2-40B4-BE49-F238E27FC236}">
                <a16:creationId xmlns:a16="http://schemas.microsoft.com/office/drawing/2014/main" id="{3F737B2F-2C8C-48D0-93DC-165937D91A3A}"/>
              </a:ext>
            </a:extLst>
          </p:cNvPr>
          <p:cNvGraphicFramePr>
            <a:graphicFrameLocks noGrp="1"/>
          </p:cNvGraphicFramePr>
          <p:nvPr>
            <p:extLst>
              <p:ext uri="{D42A27DB-BD31-4B8C-83A1-F6EECF244321}">
                <p14:modId xmlns:p14="http://schemas.microsoft.com/office/powerpoint/2010/main" val="2840888684"/>
              </p:ext>
            </p:extLst>
          </p:nvPr>
        </p:nvGraphicFramePr>
        <p:xfrm>
          <a:off x="130742" y="987574"/>
          <a:ext cx="8658782" cy="4015740"/>
        </p:xfrm>
        <a:graphic>
          <a:graphicData uri="http://schemas.openxmlformats.org/drawingml/2006/table">
            <a:tbl>
              <a:tblPr firstRow="1" firstCol="1" bandRow="1">
                <a:tableStyleId>{5C22544A-7EE6-4342-B048-85BDC9FD1C3A}</a:tableStyleId>
              </a:tblPr>
              <a:tblGrid>
                <a:gridCol w="4075498">
                  <a:extLst>
                    <a:ext uri="{9D8B030D-6E8A-4147-A177-3AD203B41FA5}">
                      <a16:colId xmlns:a16="http://schemas.microsoft.com/office/drawing/2014/main" val="2975859841"/>
                    </a:ext>
                  </a:extLst>
                </a:gridCol>
                <a:gridCol w="4583284">
                  <a:extLst>
                    <a:ext uri="{9D8B030D-6E8A-4147-A177-3AD203B41FA5}">
                      <a16:colId xmlns:a16="http://schemas.microsoft.com/office/drawing/2014/main" val="1016020977"/>
                    </a:ext>
                  </a:extLst>
                </a:gridCol>
              </a:tblGrid>
              <a:tr h="388620">
                <a:tc>
                  <a:txBody>
                    <a:bodyPr/>
                    <a:lstStyle/>
                    <a:p>
                      <a:pPr>
                        <a:spcAft>
                          <a:spcPts val="0"/>
                        </a:spcAft>
                      </a:pPr>
                      <a:r>
                        <a:rPr lang="en-US" sz="1300" b="1">
                          <a:solidFill>
                            <a:schemeClr val="tx1"/>
                          </a:solidFill>
                          <a:effectLst/>
                          <a:latin typeface="+mn-lt"/>
                        </a:rPr>
                        <a:t>2022 </a:t>
                      </a:r>
                      <a:r>
                        <a:rPr lang="en-CA" sz="1400" b="1" kern="1200" spc="50">
                          <a:solidFill>
                            <a:schemeClr val="tx1"/>
                          </a:solidFill>
                          <a:effectLst/>
                          <a:latin typeface="+mn-lt"/>
                          <a:ea typeface="+mn-ea"/>
                          <a:cs typeface="+mn-cs"/>
                        </a:rPr>
                        <a:t>Criterion 3.1</a:t>
                      </a:r>
                      <a:endParaRPr lang="en-CA" sz="1300" b="1">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a:solidFill>
                            <a:schemeClr val="tx1"/>
                          </a:solidFill>
                          <a:effectLst/>
                          <a:latin typeface="+mn-lt"/>
                        </a:rPr>
                        <a:t>2023 </a:t>
                      </a:r>
                      <a:r>
                        <a:rPr lang="en-CA" sz="1400" b="1" kern="1200" spc="50">
                          <a:solidFill>
                            <a:schemeClr val="tx1"/>
                          </a:solidFill>
                          <a:effectLst/>
                          <a:latin typeface="+mn-lt"/>
                          <a:ea typeface="+mn-ea"/>
                          <a:cs typeface="+mn-cs"/>
                        </a:rPr>
                        <a:t>Criterion 3.1</a:t>
                      </a:r>
                      <a:endParaRPr lang="en-CA" sz="1200" b="1">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67812"/>
                  </a:ext>
                </a:extLst>
              </a:tr>
              <a:tr h="3300435">
                <a:tc>
                  <a:txBody>
                    <a:bodyPr/>
                    <a:lstStyle/>
                    <a:p>
                      <a:pPr>
                        <a:spcAft>
                          <a:spcPts val="0"/>
                        </a:spcAft>
                      </a:pPr>
                      <a:r>
                        <a:rPr lang="en-CA" sz="1400" b="1" kern="1200" spc="50">
                          <a:solidFill>
                            <a:schemeClr val="tx1"/>
                          </a:solidFill>
                          <a:effectLst/>
                          <a:latin typeface="+mn-lt"/>
                          <a:ea typeface="+mn-ea"/>
                          <a:cs typeface="+mn-cs"/>
                        </a:rPr>
                        <a:t>Graduate attribute #4: Design</a:t>
                      </a:r>
                      <a:r>
                        <a:rPr lang="en-CA" sz="1400" b="0" kern="1200" spc="50">
                          <a:solidFill>
                            <a:schemeClr val="tx1"/>
                          </a:solidFill>
                          <a:effectLst/>
                          <a:latin typeface="+mn-lt"/>
                          <a:ea typeface="+mn-ea"/>
                          <a:cs typeface="+mn-cs"/>
                        </a:rPr>
                        <a:t> </a:t>
                      </a:r>
                    </a:p>
                    <a:p>
                      <a:pPr>
                        <a:spcAft>
                          <a:spcPts val="0"/>
                        </a:spcAft>
                      </a:pPr>
                      <a:r>
                        <a:rPr lang="en-CA" sz="1400" b="0" kern="1200" spc="50">
                          <a:solidFill>
                            <a:srgbClr val="FF0000"/>
                          </a:solidFill>
                          <a:effectLst/>
                          <a:latin typeface="+mn-lt"/>
                          <a:ea typeface="+mn-ea"/>
                          <a:cs typeface="+mn-cs"/>
                        </a:rPr>
                        <a:t>An ability to design solutions for complex, open-ended engineering problems and to design systems, components or processes that meet specified needs with appropriate attention to health and safety risks, applicable standards, and economic, environmental, cultural and societal considerations.</a:t>
                      </a:r>
                      <a:r>
                        <a:rPr lang="en-CA" sz="1400" b="0" kern="1200" spc="50">
                          <a:solidFill>
                            <a:schemeClr val="tx1"/>
                          </a:solidFill>
                          <a:effectLst/>
                          <a:latin typeface="+mn-lt"/>
                          <a:ea typeface="+mn-ea"/>
                          <a:cs typeface="+mn-cs"/>
                        </a:rPr>
                        <a:t> </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en-CA" sz="1400" b="1" kern="1200" spc="50">
                          <a:solidFill>
                            <a:schemeClr val="tx1"/>
                          </a:solidFill>
                          <a:effectLst/>
                          <a:latin typeface="+mn-lt"/>
                          <a:ea typeface="+mn-ea"/>
                          <a:cs typeface="+mn-cs"/>
                        </a:rPr>
                        <a:t>Graduate attribute #4: Design</a:t>
                      </a:r>
                      <a:r>
                        <a:rPr lang="en-CA" sz="1400" b="0" kern="1200" spc="50">
                          <a:solidFill>
                            <a:schemeClr val="tx1"/>
                          </a:solidFill>
                          <a:effectLst/>
                          <a:latin typeface="+mn-lt"/>
                          <a:ea typeface="+mn-ea"/>
                          <a:cs typeface="+mn-cs"/>
                        </a:rPr>
                        <a:t> </a:t>
                      </a:r>
                    </a:p>
                    <a:p>
                      <a:pPr>
                        <a:spcAft>
                          <a:spcPts val="0"/>
                        </a:spcAft>
                      </a:pPr>
                      <a:r>
                        <a:rPr lang="en-CA" sz="1400" b="0" kern="1200" spc="50">
                          <a:solidFill>
                            <a:schemeClr val="accent2">
                              <a:lumMod val="75000"/>
                            </a:schemeClr>
                          </a:solidFill>
                          <a:effectLst/>
                          <a:latin typeface="+mn-lt"/>
                          <a:ea typeface="+mn-ea"/>
                          <a:cs typeface="+mn-cs"/>
                        </a:rPr>
                        <a:t>The ability to perform engineering design. Engineering design is a process of making informed decisions to creatively devise products, systems, components, or processes to meet specified goals based on engineering analysis and judgement. The process is often characterized as complex, open-ended, iterative, and multidisciplinary. Solutions incorporate natural sciences, mathematics, and engineering science, using systematic and current best practices to satisfy defined objectives within identified requirements, criteria and constraints. Constraints to be considered may include (but are not limited to): health and safety, sustainability, environmental, ethical, security, economic, aesthetics and human factors, feasibility and compliance with regulatory aspects, along with universal design issues such as societal, cultural and diversification facets. </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1428816"/>
                  </a:ext>
                </a:extLst>
              </a:tr>
            </a:tbl>
          </a:graphicData>
        </a:graphic>
      </p:graphicFrame>
    </p:spTree>
    <p:extLst>
      <p:ext uri="{BB962C8B-B14F-4D97-AF65-F5344CB8AC3E}">
        <p14:creationId xmlns:p14="http://schemas.microsoft.com/office/powerpoint/2010/main" val="11903493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85F8-A004-4181-9FBF-B1B5896BE7D6}"/>
              </a:ext>
            </a:extLst>
          </p:cNvPr>
          <p:cNvSpPr>
            <a:spLocks noGrp="1"/>
          </p:cNvSpPr>
          <p:nvPr>
            <p:ph type="title"/>
          </p:nvPr>
        </p:nvSpPr>
        <p:spPr>
          <a:xfrm>
            <a:off x="130742" y="129235"/>
            <a:ext cx="7886700" cy="994172"/>
          </a:xfrm>
        </p:spPr>
        <p:txBody>
          <a:bodyPr/>
          <a:lstStyle/>
          <a:p>
            <a:r>
              <a:rPr lang="en-US" sz="2900">
                <a:solidFill>
                  <a:srgbClr val="003C71"/>
                </a:solidFill>
              </a:rPr>
              <a:t>Criteria changes – Definition of design</a:t>
            </a:r>
            <a:endParaRPr lang="en-CA" sz="2900">
              <a:solidFill>
                <a:srgbClr val="003C71"/>
              </a:solidFill>
            </a:endParaRPr>
          </a:p>
        </p:txBody>
      </p:sp>
      <p:sp>
        <p:nvSpPr>
          <p:cNvPr id="4" name="Slide Number Placeholder 3">
            <a:extLst>
              <a:ext uri="{FF2B5EF4-FFF2-40B4-BE49-F238E27FC236}">
                <a16:creationId xmlns:a16="http://schemas.microsoft.com/office/drawing/2014/main" id="{3F7F453D-FC79-4F88-A267-FC3817FA8B14}"/>
              </a:ext>
            </a:extLst>
          </p:cNvPr>
          <p:cNvSpPr>
            <a:spLocks noGrp="1"/>
          </p:cNvSpPr>
          <p:nvPr>
            <p:ph type="sldNum" sz="quarter" idx="4"/>
          </p:nvPr>
        </p:nvSpPr>
        <p:spPr/>
        <p:txBody>
          <a:bodyPr/>
          <a:lstStyle/>
          <a:p>
            <a:r>
              <a:rPr lang="en-CA"/>
              <a:t>5</a:t>
            </a:r>
          </a:p>
        </p:txBody>
      </p:sp>
      <p:graphicFrame>
        <p:nvGraphicFramePr>
          <p:cNvPr id="5" name="Table 4">
            <a:extLst>
              <a:ext uri="{FF2B5EF4-FFF2-40B4-BE49-F238E27FC236}">
                <a16:creationId xmlns:a16="http://schemas.microsoft.com/office/drawing/2014/main" id="{3F737B2F-2C8C-48D0-93DC-165937D91A3A}"/>
              </a:ext>
            </a:extLst>
          </p:cNvPr>
          <p:cNvGraphicFramePr>
            <a:graphicFrameLocks noGrp="1"/>
          </p:cNvGraphicFramePr>
          <p:nvPr>
            <p:extLst>
              <p:ext uri="{D42A27DB-BD31-4B8C-83A1-F6EECF244321}">
                <p14:modId xmlns:p14="http://schemas.microsoft.com/office/powerpoint/2010/main" val="1987056502"/>
              </p:ext>
            </p:extLst>
          </p:nvPr>
        </p:nvGraphicFramePr>
        <p:xfrm>
          <a:off x="130742" y="987574"/>
          <a:ext cx="8658782" cy="3802380"/>
        </p:xfrm>
        <a:graphic>
          <a:graphicData uri="http://schemas.openxmlformats.org/drawingml/2006/table">
            <a:tbl>
              <a:tblPr firstRow="1" firstCol="1" bandRow="1">
                <a:tableStyleId>{5C22544A-7EE6-4342-B048-85BDC9FD1C3A}</a:tableStyleId>
              </a:tblPr>
              <a:tblGrid>
                <a:gridCol w="4075498">
                  <a:extLst>
                    <a:ext uri="{9D8B030D-6E8A-4147-A177-3AD203B41FA5}">
                      <a16:colId xmlns:a16="http://schemas.microsoft.com/office/drawing/2014/main" val="2975859841"/>
                    </a:ext>
                  </a:extLst>
                </a:gridCol>
                <a:gridCol w="4583284">
                  <a:extLst>
                    <a:ext uri="{9D8B030D-6E8A-4147-A177-3AD203B41FA5}">
                      <a16:colId xmlns:a16="http://schemas.microsoft.com/office/drawing/2014/main" val="1016020977"/>
                    </a:ext>
                  </a:extLst>
                </a:gridCol>
              </a:tblGrid>
              <a:tr h="388620">
                <a:tc>
                  <a:txBody>
                    <a:bodyPr/>
                    <a:lstStyle/>
                    <a:p>
                      <a:pPr>
                        <a:spcAft>
                          <a:spcPts val="0"/>
                        </a:spcAft>
                      </a:pPr>
                      <a:r>
                        <a:rPr lang="en-US" sz="1300" b="1">
                          <a:solidFill>
                            <a:schemeClr val="tx1"/>
                          </a:solidFill>
                          <a:effectLst/>
                          <a:latin typeface="+mn-lt"/>
                        </a:rPr>
                        <a:t>2022 </a:t>
                      </a:r>
                      <a:r>
                        <a:rPr lang="en-CA" sz="1400" b="1" kern="1200" spc="50">
                          <a:solidFill>
                            <a:schemeClr val="tx1"/>
                          </a:solidFill>
                          <a:effectLst/>
                          <a:latin typeface="+mn-lt"/>
                          <a:ea typeface="+mn-ea"/>
                          <a:cs typeface="+mn-cs"/>
                        </a:rPr>
                        <a:t>Criterion 3.4.4.5</a:t>
                      </a:r>
                      <a:endParaRPr lang="en-CA" sz="1300" b="1">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1">
                          <a:solidFill>
                            <a:schemeClr val="tx1"/>
                          </a:solidFill>
                          <a:effectLst/>
                          <a:latin typeface="+mn-lt"/>
                        </a:rPr>
                        <a:t>2023 </a:t>
                      </a:r>
                      <a:r>
                        <a:rPr lang="en-CA" sz="1400" b="1" kern="1200" spc="50">
                          <a:solidFill>
                            <a:schemeClr val="tx1"/>
                          </a:solidFill>
                          <a:effectLst/>
                          <a:latin typeface="+mn-lt"/>
                          <a:ea typeface="+mn-ea"/>
                          <a:cs typeface="+mn-cs"/>
                        </a:rPr>
                        <a:t>Criterion 3.4.4.5</a:t>
                      </a:r>
                      <a:endParaRPr lang="en-CA" sz="1200" b="1">
                        <a:solidFill>
                          <a:schemeClr val="tx1"/>
                        </a:solidFill>
                        <a:effectLst/>
                        <a:latin typeface="+mn-lt"/>
                        <a:ea typeface="Calibri" panose="020F0502020204030204" pitchFamily="34" charset="0"/>
                      </a:endParaRPr>
                    </a:p>
                  </a:txBody>
                  <a:tcPr marL="48623" marR="486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1067812"/>
                  </a:ext>
                </a:extLst>
              </a:tr>
              <a:tr h="3300435">
                <a:tc>
                  <a:txBody>
                    <a:bodyPr/>
                    <a:lstStyle/>
                    <a:p>
                      <a:pPr>
                        <a:spcAft>
                          <a:spcPts val="0"/>
                        </a:spcAft>
                      </a:pPr>
                      <a:r>
                        <a:rPr lang="en-CA" sz="1400" b="0" kern="1200" spc="50">
                          <a:solidFill>
                            <a:schemeClr val="tx1"/>
                          </a:solidFill>
                          <a:effectLst/>
                          <a:latin typeface="+mn-lt"/>
                          <a:ea typeface="+mn-ea"/>
                          <a:cs typeface="+mn-cs"/>
                        </a:rPr>
                        <a:t>A minimum of 225 AU in engineering design is required. </a:t>
                      </a:r>
                      <a:r>
                        <a:rPr lang="en-CA" sz="1400" b="0" kern="1200" spc="50">
                          <a:solidFill>
                            <a:srgbClr val="FF0000"/>
                          </a:solidFill>
                          <a:effectLst/>
                          <a:latin typeface="+mn-lt"/>
                          <a:ea typeface="+mn-ea"/>
                          <a:cs typeface="+mn-cs"/>
                        </a:rPr>
                        <a:t>Engineering design integrates mathematics, natural sciences, engineering sciences, and complementary studies in order to develop elements, systems, and processes to meet specific needs. It is a creative, iterative, and open-ended process, subject to constraints which may be governed by standards or legislation to varying degrees depending upon the discipline. These constraints may also relate to economic, health, safety, environmental, societal or other interdisciplinary factors.</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685800" rtl="0" eaLnBrk="1" latinLnBrk="0" hangingPunct="1">
                        <a:spcAft>
                          <a:spcPts val="0"/>
                        </a:spcAft>
                      </a:pPr>
                      <a:r>
                        <a:rPr lang="en-CA" sz="1400" b="0" kern="1200" spc="50">
                          <a:solidFill>
                            <a:schemeClr val="tx1"/>
                          </a:solidFill>
                          <a:effectLst/>
                          <a:latin typeface="+mn-lt"/>
                          <a:ea typeface="+mn-ea"/>
                          <a:cs typeface="+mn-cs"/>
                        </a:rPr>
                        <a:t>A minimum of 225 AU in engineering design is required. </a:t>
                      </a:r>
                      <a:r>
                        <a:rPr lang="en-CA" sz="1400" b="0" kern="1200" spc="50">
                          <a:solidFill>
                            <a:schemeClr val="accent2">
                              <a:lumMod val="75000"/>
                            </a:schemeClr>
                          </a:solidFill>
                          <a:effectLst/>
                          <a:latin typeface="+mn-lt"/>
                          <a:ea typeface="+mn-ea"/>
                          <a:cs typeface="+mn-cs"/>
                        </a:rPr>
                        <a:t>Engineering design is a process of making informed decisions to creatively devise products, systems, components, or processes to meet specified goals based on engineering analysis and judgement. The process is often characterized as complex, open-ended, iterative, and multidisciplinary. Solutions incorporate natural sciences, mathematics, and engineering science, using systematic and current best practices to satisfy defined objectives within identified requirements, criteria and constraints. Constraints to be considered may include (but are not limited to): health and safety, sustainability, environmental, ethical, security, economic, aesthetics and human factors, feasibility and compliance with regulatory aspects, along with universal design issues such as societal, cultural and diversification facets. </a:t>
                      </a:r>
                    </a:p>
                  </a:txBody>
                  <a:tcPr marL="48623" marR="4862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1428816"/>
                  </a:ext>
                </a:extLst>
              </a:tr>
            </a:tbl>
          </a:graphicData>
        </a:graphic>
      </p:graphicFrame>
    </p:spTree>
    <p:extLst>
      <p:ext uri="{BB962C8B-B14F-4D97-AF65-F5344CB8AC3E}">
        <p14:creationId xmlns:p14="http://schemas.microsoft.com/office/powerpoint/2010/main" val="17613373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61771-AD90-4B2F-B7A6-6E5A9E377E9B}"/>
              </a:ext>
            </a:extLst>
          </p:cNvPr>
          <p:cNvSpPr>
            <a:spLocks noGrp="1"/>
          </p:cNvSpPr>
          <p:nvPr>
            <p:ph type="title"/>
          </p:nvPr>
        </p:nvSpPr>
        <p:spPr>
          <a:xfrm>
            <a:off x="683568" y="2211710"/>
            <a:ext cx="7772400" cy="838200"/>
          </a:xfrm>
        </p:spPr>
        <p:txBody>
          <a:bodyPr>
            <a:normAutofit fontScale="90000"/>
          </a:bodyPr>
          <a:lstStyle/>
          <a:p>
            <a:r>
              <a:rPr lang="en-CA"/>
              <a:t>The visit</a:t>
            </a:r>
            <a:br>
              <a:rPr lang="en-CA"/>
            </a:br>
            <a:r>
              <a:rPr lang="en-CA" sz="3300" b="0"/>
              <a:t>A fact-finding exercise</a:t>
            </a:r>
          </a:p>
        </p:txBody>
      </p:sp>
      <p:sp>
        <p:nvSpPr>
          <p:cNvPr id="5" name="Slide Number Placeholder 4">
            <a:extLst>
              <a:ext uri="{FF2B5EF4-FFF2-40B4-BE49-F238E27FC236}">
                <a16:creationId xmlns:a16="http://schemas.microsoft.com/office/drawing/2014/main" id="{AC537B0D-4C75-441E-8D51-9AE34640E9F6}"/>
              </a:ext>
            </a:extLst>
          </p:cNvPr>
          <p:cNvSpPr>
            <a:spLocks noGrp="1"/>
          </p:cNvSpPr>
          <p:nvPr>
            <p:ph type="sldNum" sz="quarter" idx="4"/>
          </p:nvPr>
        </p:nvSpPr>
        <p:spPr/>
        <p:txBody>
          <a:bodyPr/>
          <a:lstStyle/>
          <a:p>
            <a:r>
              <a:rPr lang="en-CA">
                <a:cs typeface="Calibri"/>
              </a:rPr>
              <a:t>75</a:t>
            </a:r>
            <a:endParaRPr lang="en-CA"/>
          </a:p>
        </p:txBody>
      </p:sp>
    </p:spTree>
    <p:extLst>
      <p:ext uri="{BB962C8B-B14F-4D97-AF65-F5344CB8AC3E}">
        <p14:creationId xmlns:p14="http://schemas.microsoft.com/office/powerpoint/2010/main" val="1816043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EFA95AD-D63E-4AC3-BEDB-7E35C0B29BE8}"/>
              </a:ext>
            </a:extLst>
          </p:cNvPr>
          <p:cNvSpPr>
            <a:spLocks noGrp="1"/>
          </p:cNvSpPr>
          <p:nvPr>
            <p:ph type="title"/>
          </p:nvPr>
        </p:nvSpPr>
        <p:spPr>
          <a:xfrm>
            <a:off x="457200" y="51470"/>
            <a:ext cx="8229600" cy="857250"/>
          </a:xfrm>
        </p:spPr>
        <p:txBody>
          <a:bodyPr>
            <a:normAutofit/>
          </a:bodyPr>
          <a:lstStyle/>
          <a:p>
            <a:r>
              <a:rPr lang="en-US">
                <a:solidFill>
                  <a:srgbClr val="003C71"/>
                </a:solidFill>
              </a:rPr>
              <a:t>Overview</a:t>
            </a:r>
          </a:p>
        </p:txBody>
      </p:sp>
      <p:sp>
        <p:nvSpPr>
          <p:cNvPr id="10" name="Content Placeholder 7">
            <a:extLst>
              <a:ext uri="{FF2B5EF4-FFF2-40B4-BE49-F238E27FC236}">
                <a16:creationId xmlns:a16="http://schemas.microsoft.com/office/drawing/2014/main" id="{BF869462-D795-4A28-85C9-91B74B67765B}"/>
              </a:ext>
            </a:extLst>
          </p:cNvPr>
          <p:cNvSpPr>
            <a:spLocks noGrp="1"/>
          </p:cNvSpPr>
          <p:nvPr>
            <p:ph idx="1"/>
          </p:nvPr>
        </p:nvSpPr>
        <p:spPr>
          <a:xfrm>
            <a:off x="197800" y="735546"/>
            <a:ext cx="4464496" cy="3672408"/>
          </a:xfrm>
        </p:spPr>
        <p:txBody>
          <a:bodyPr vert="horz" lIns="91440" tIns="45720" rIns="91440" bIns="45720" rtlCol="0" anchor="t">
            <a:noAutofit/>
          </a:bodyPr>
          <a:lstStyle/>
          <a:p>
            <a:r>
              <a:rPr lang="en-US" sz="1300" b="1"/>
              <a:t>2.5 - 3 days</a:t>
            </a:r>
          </a:p>
          <a:p>
            <a:pPr lvl="1"/>
            <a:r>
              <a:rPr lang="en-US" sz="1300"/>
              <a:t>Sunday, Monday, Tuesday</a:t>
            </a:r>
          </a:p>
          <a:p>
            <a:pPr lvl="1"/>
            <a:r>
              <a:rPr lang="en-US" sz="1300"/>
              <a:t>October-November - existing programs</a:t>
            </a:r>
          </a:p>
          <a:p>
            <a:pPr lvl="1"/>
            <a:r>
              <a:rPr lang="en-US" sz="1300"/>
              <a:t>January-February - new programs</a:t>
            </a:r>
          </a:p>
          <a:p>
            <a:pPr lvl="1"/>
            <a:endParaRPr lang="en-US" sz="1300">
              <a:ea typeface="Calibri" panose="020F0502020204030204"/>
              <a:cs typeface="Calibri" panose="020F0502020204030204"/>
            </a:endParaRPr>
          </a:p>
          <a:p>
            <a:r>
              <a:rPr lang="en-US" sz="1300" b="1"/>
              <a:t>3 Objectives:</a:t>
            </a:r>
          </a:p>
          <a:p>
            <a:pPr lvl="1"/>
            <a:r>
              <a:rPr lang="en-CA" sz="1300" b="1"/>
              <a:t>Validate</a:t>
            </a:r>
            <a:r>
              <a:rPr lang="en-CA" sz="1300"/>
              <a:t> and seek </a:t>
            </a:r>
            <a:r>
              <a:rPr lang="en-CA" sz="1300" b="1"/>
              <a:t>clarification</a:t>
            </a:r>
            <a:r>
              <a:rPr lang="en-CA" sz="1300"/>
              <a:t> of program(s) details based on a review of the institution’s completed Questionnaire.</a:t>
            </a:r>
          </a:p>
          <a:p>
            <a:pPr lvl="1"/>
            <a:r>
              <a:rPr lang="en-CA" sz="1300" b="1"/>
              <a:t>Gather information </a:t>
            </a:r>
            <a:r>
              <a:rPr lang="en-CA" sz="1300"/>
              <a:t>about the program(s) and assess evidence of compliance with criteria</a:t>
            </a:r>
          </a:p>
          <a:p>
            <a:pPr lvl="1"/>
            <a:r>
              <a:rPr lang="en-CA" sz="1300" b="1"/>
              <a:t>Evaluate</a:t>
            </a:r>
            <a:r>
              <a:rPr lang="en-CA" sz="1300"/>
              <a:t> the measures taken to </a:t>
            </a:r>
            <a:r>
              <a:rPr lang="en-CA" sz="1300" b="1"/>
              <a:t>resolve</a:t>
            </a:r>
            <a:r>
              <a:rPr lang="en-CA" sz="1300"/>
              <a:t> issues raised previously by the Accreditation Board regarding the program(s) (if applicable). </a:t>
            </a:r>
          </a:p>
        </p:txBody>
      </p:sp>
      <p:sp>
        <p:nvSpPr>
          <p:cNvPr id="4" name="Slide Number Placeholder 3">
            <a:extLst>
              <a:ext uri="{FF2B5EF4-FFF2-40B4-BE49-F238E27FC236}">
                <a16:creationId xmlns:a16="http://schemas.microsoft.com/office/drawing/2014/main" id="{381CA2E5-EB46-4AB6-990C-3DB2A34B1144}"/>
              </a:ext>
            </a:extLst>
          </p:cNvPr>
          <p:cNvSpPr>
            <a:spLocks noGrp="1"/>
          </p:cNvSpPr>
          <p:nvPr>
            <p:ph type="sldNum" sz="quarter" idx="4"/>
          </p:nvPr>
        </p:nvSpPr>
        <p:spPr/>
        <p:txBody>
          <a:bodyPr/>
          <a:lstStyle/>
          <a:p>
            <a:fld id="{20D9D4F6-3F77-42B5-8262-3232F435CC54}" type="slidenum">
              <a:rPr lang="en-CA" smtClean="0"/>
              <a:t>79</a:t>
            </a:fld>
            <a:endParaRPr lang="en-CA"/>
          </a:p>
        </p:txBody>
      </p:sp>
      <p:sp>
        <p:nvSpPr>
          <p:cNvPr id="12" name="Content Placeholder 2">
            <a:extLst>
              <a:ext uri="{FF2B5EF4-FFF2-40B4-BE49-F238E27FC236}">
                <a16:creationId xmlns:a16="http://schemas.microsoft.com/office/drawing/2014/main" id="{11D62D66-DAD2-4D5F-A446-70FAC447189A}"/>
              </a:ext>
            </a:extLst>
          </p:cNvPr>
          <p:cNvSpPr txBox="1">
            <a:spLocks/>
          </p:cNvSpPr>
          <p:nvPr/>
        </p:nvSpPr>
        <p:spPr>
          <a:xfrm>
            <a:off x="4656039" y="4562710"/>
            <a:ext cx="3730413" cy="33113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lgn="ctr">
              <a:buFont typeface="Arial" panose="020B0604020202020204" pitchFamily="34" charset="0"/>
              <a:buNone/>
            </a:pPr>
            <a:r>
              <a:rPr lang="en-US" sz="1050">
                <a:solidFill>
                  <a:srgbClr val="003C71"/>
                </a:solidFill>
              </a:rPr>
              <a:t>Example of visit schedule – Engineers Canada website</a:t>
            </a:r>
          </a:p>
        </p:txBody>
      </p:sp>
      <p:pic>
        <p:nvPicPr>
          <p:cNvPr id="2" name="Picture 1" descr="A group of papers with text&#10;&#10;Description automatically generated">
            <a:extLst>
              <a:ext uri="{FF2B5EF4-FFF2-40B4-BE49-F238E27FC236}">
                <a16:creationId xmlns:a16="http://schemas.microsoft.com/office/drawing/2014/main" id="{F68A2BE9-237A-8284-CF44-C91BCC4642F4}"/>
              </a:ext>
            </a:extLst>
          </p:cNvPr>
          <p:cNvPicPr>
            <a:picLocks noChangeAspect="1"/>
          </p:cNvPicPr>
          <p:nvPr/>
        </p:nvPicPr>
        <p:blipFill>
          <a:blip r:embed="rId3"/>
          <a:stretch>
            <a:fillRect/>
          </a:stretch>
        </p:blipFill>
        <p:spPr>
          <a:xfrm>
            <a:off x="4549967" y="288940"/>
            <a:ext cx="4044567" cy="4173146"/>
          </a:xfrm>
          <a:prstGeom prst="rect">
            <a:avLst/>
          </a:prstGeom>
        </p:spPr>
      </p:pic>
    </p:spTree>
    <p:extLst>
      <p:ext uri="{BB962C8B-B14F-4D97-AF65-F5344CB8AC3E}">
        <p14:creationId xmlns:p14="http://schemas.microsoft.com/office/powerpoint/2010/main" val="23907515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89620" y="314004"/>
            <a:ext cx="9144000" cy="857250"/>
          </a:xfrm>
        </p:spPr>
        <p:txBody>
          <a:bodyPr>
            <a:normAutofit/>
          </a:bodyPr>
          <a:lstStyle/>
          <a:p>
            <a:pPr eaLnBrk="1" hangingPunct="1"/>
            <a:r>
              <a:rPr lang="en-US" altLang="fr-FR" sz="3200">
                <a:solidFill>
                  <a:srgbClr val="003C71"/>
                </a:solidFill>
              </a:rPr>
              <a:t>Interviews:</a:t>
            </a:r>
            <a:br>
              <a:rPr lang="en-US" altLang="fr-FR">
                <a:solidFill>
                  <a:srgbClr val="003C71"/>
                </a:solidFill>
              </a:rPr>
            </a:br>
            <a:r>
              <a:rPr lang="en-US" altLang="fr-FR" sz="2300">
                <a:solidFill>
                  <a:srgbClr val="003C71"/>
                </a:solidFill>
              </a:rPr>
              <a:t>Tasks and tools</a:t>
            </a:r>
            <a:endParaRPr lang="en-CA" altLang="fr-FR" sz="2300">
              <a:solidFill>
                <a:srgbClr val="003C71"/>
              </a:solidFill>
            </a:endParaRPr>
          </a:p>
        </p:txBody>
      </p:sp>
      <p:sp>
        <p:nvSpPr>
          <p:cNvPr id="11267" name="Content Placeholder 3"/>
          <p:cNvSpPr>
            <a:spLocks noGrp="1"/>
          </p:cNvSpPr>
          <p:nvPr>
            <p:ph idx="1"/>
          </p:nvPr>
        </p:nvSpPr>
        <p:spPr>
          <a:xfrm>
            <a:off x="359122" y="1324854"/>
            <a:ext cx="3568005" cy="3733587"/>
          </a:xfrm>
        </p:spPr>
        <p:txBody>
          <a:bodyPr>
            <a:noAutofit/>
          </a:bodyPr>
          <a:lstStyle/>
          <a:p>
            <a:pPr>
              <a:lnSpc>
                <a:spcPct val="120000"/>
              </a:lnSpc>
              <a:spcBef>
                <a:spcPts val="0"/>
              </a:spcBef>
            </a:pPr>
            <a:r>
              <a:rPr lang="en-US" altLang="fr-FR" sz="1800"/>
              <a:t>“Trust then verify”</a:t>
            </a:r>
          </a:p>
          <a:p>
            <a:pPr>
              <a:lnSpc>
                <a:spcPct val="120000"/>
              </a:lnSpc>
              <a:spcBef>
                <a:spcPts val="0"/>
              </a:spcBef>
            </a:pPr>
            <a:r>
              <a:rPr lang="en-US" altLang="fr-FR" sz="1800"/>
              <a:t>Interviews with:</a:t>
            </a:r>
          </a:p>
          <a:p>
            <a:pPr lvl="1">
              <a:lnSpc>
                <a:spcPct val="120000"/>
              </a:lnSpc>
              <a:spcBef>
                <a:spcPts val="0"/>
              </a:spcBef>
            </a:pPr>
            <a:r>
              <a:rPr lang="en-US" altLang="fr-FR" sz="1400"/>
              <a:t>Senior administrative officers (i.e. president, dean of engineering, the program chairs, etc.)</a:t>
            </a:r>
          </a:p>
          <a:p>
            <a:pPr lvl="1">
              <a:lnSpc>
                <a:spcPct val="120000"/>
              </a:lnSpc>
              <a:spcBef>
                <a:spcPts val="0"/>
              </a:spcBef>
            </a:pPr>
            <a:r>
              <a:rPr lang="en-US" altLang="fr-FR" sz="1400"/>
              <a:t>Faculty</a:t>
            </a:r>
          </a:p>
          <a:p>
            <a:pPr lvl="1">
              <a:lnSpc>
                <a:spcPct val="120000"/>
              </a:lnSpc>
              <a:spcBef>
                <a:spcPts val="0"/>
              </a:spcBef>
            </a:pPr>
            <a:r>
              <a:rPr lang="en-US" altLang="fr-FR" sz="1400"/>
              <a:t>Students</a:t>
            </a:r>
          </a:p>
          <a:p>
            <a:pPr lvl="1">
              <a:lnSpc>
                <a:spcPct val="120000"/>
              </a:lnSpc>
              <a:spcBef>
                <a:spcPts val="0"/>
              </a:spcBef>
            </a:pPr>
            <a:r>
              <a:rPr lang="en-US" altLang="fr-FR" sz="1400"/>
              <a:t>Support staff</a:t>
            </a:r>
          </a:p>
          <a:p>
            <a:pPr marL="0" indent="0">
              <a:lnSpc>
                <a:spcPct val="120000"/>
              </a:lnSpc>
              <a:buNone/>
            </a:pPr>
            <a:endParaRPr lang="en-CA" altLang="fr-FR" sz="1800"/>
          </a:p>
        </p:txBody>
      </p:sp>
      <p:sp>
        <p:nvSpPr>
          <p:cNvPr id="4" name="Slide Number Placeholder 3">
            <a:extLst>
              <a:ext uri="{FF2B5EF4-FFF2-40B4-BE49-F238E27FC236}">
                <a16:creationId xmlns:a16="http://schemas.microsoft.com/office/drawing/2014/main" id="{65CF27BA-4A60-4E90-A019-A29899F255BE}"/>
              </a:ext>
            </a:extLst>
          </p:cNvPr>
          <p:cNvSpPr>
            <a:spLocks noGrp="1"/>
          </p:cNvSpPr>
          <p:nvPr>
            <p:ph type="sldNum" sz="quarter" idx="4"/>
          </p:nvPr>
        </p:nvSpPr>
        <p:spPr/>
        <p:txBody>
          <a:bodyPr/>
          <a:lstStyle/>
          <a:p>
            <a:fld id="{284CD0E7-0E4D-411D-A9EA-4ACA010E8FAA}" type="slidenum">
              <a:rPr lang="en-CA" smtClean="0"/>
              <a:t>80</a:t>
            </a:fld>
            <a:endParaRPr lang="en-CA"/>
          </a:p>
        </p:txBody>
      </p:sp>
      <p:sp>
        <p:nvSpPr>
          <p:cNvPr id="2" name="Content Placeholder 3">
            <a:extLst>
              <a:ext uri="{FF2B5EF4-FFF2-40B4-BE49-F238E27FC236}">
                <a16:creationId xmlns:a16="http://schemas.microsoft.com/office/drawing/2014/main" id="{3973D243-F9E3-F45E-9F5F-72DEDA22B64D}"/>
              </a:ext>
            </a:extLst>
          </p:cNvPr>
          <p:cNvSpPr txBox="1">
            <a:spLocks/>
          </p:cNvSpPr>
          <p:nvPr/>
        </p:nvSpPr>
        <p:spPr>
          <a:xfrm>
            <a:off x="4061520" y="1324854"/>
            <a:ext cx="3568005" cy="3733587"/>
          </a:xfrm>
          <a:prstGeom prst="rect">
            <a:avLst/>
          </a:prstGeom>
        </p:spPr>
        <p:txBody>
          <a:bodyPr vert="horz" lIns="91440" tIns="45720" rIns="91440" bIns="45720" rtlCol="0">
            <a:noAutofit/>
          </a:bodyPr>
          <a:lstStyle>
            <a:lvl1pPr marL="342900" indent="-342900" algn="l" defTabSz="685800" rtl="0" eaLnBrk="1" latinLnBrk="0" hangingPunct="1">
              <a:lnSpc>
                <a:spcPct val="114000"/>
              </a:lnSpc>
              <a:spcBef>
                <a:spcPts val="750"/>
              </a:spcBef>
              <a:buClr>
                <a:schemeClr val="accent4"/>
              </a:buClr>
              <a:buSzPct val="110000"/>
              <a:buFont typeface="Calibri" panose="020F0502020204030204" pitchFamily="34" charset="0"/>
              <a:buChar char="•"/>
              <a:defRPr sz="2400" kern="1200">
                <a:solidFill>
                  <a:schemeClr val="tx1"/>
                </a:solidFill>
                <a:latin typeface="+mn-lt"/>
                <a:ea typeface="+mn-ea"/>
                <a:cs typeface="+mn-cs"/>
              </a:defRPr>
            </a:lvl1pPr>
            <a:lvl2pPr marL="685800" indent="-342900" algn="l" defTabSz="685800" rtl="0" eaLnBrk="1" latinLnBrk="0" hangingPunct="1">
              <a:lnSpc>
                <a:spcPct val="114000"/>
              </a:lnSpc>
              <a:spcBef>
                <a:spcPts val="375"/>
              </a:spcBef>
              <a:buClr>
                <a:schemeClr val="accent4"/>
              </a:buClr>
              <a:buFont typeface="Wingdings" panose="05000000000000000000" pitchFamily="2" charset="2"/>
              <a:buChar char="§"/>
              <a:defRPr sz="2100" kern="1200">
                <a:solidFill>
                  <a:schemeClr val="tx1"/>
                </a:solidFill>
                <a:latin typeface="+mn-lt"/>
                <a:ea typeface="+mn-ea"/>
                <a:cs typeface="+mn-cs"/>
              </a:defRPr>
            </a:lvl2pPr>
            <a:lvl3pPr marL="857250" indent="-171450" algn="l" defTabSz="685800" rtl="0" eaLnBrk="1" latinLnBrk="0" hangingPunct="1">
              <a:lnSpc>
                <a:spcPct val="114000"/>
              </a:lnSpc>
              <a:spcBef>
                <a:spcPts val="375"/>
              </a:spcBef>
              <a:buClr>
                <a:schemeClr val="accent4"/>
              </a:buClr>
              <a:buFont typeface="Calibri" panose="020F050202020403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4000"/>
              </a:lnSpc>
              <a:spcBef>
                <a:spcPts val="375"/>
              </a:spcBef>
              <a:buClr>
                <a:schemeClr val="accent4"/>
              </a:buClr>
              <a:buFont typeface="Calibri" panose="020F050202020403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spcBef>
                <a:spcPts val="0"/>
              </a:spcBef>
            </a:pPr>
            <a:r>
              <a:rPr lang="en-US" altLang="fr-FR" sz="1800"/>
              <a:t>Areas to explore evidence of:</a:t>
            </a:r>
          </a:p>
          <a:p>
            <a:pPr lvl="1">
              <a:lnSpc>
                <a:spcPct val="120000"/>
              </a:lnSpc>
              <a:spcBef>
                <a:spcPts val="0"/>
              </a:spcBef>
            </a:pPr>
            <a:r>
              <a:rPr lang="en-US" altLang="fr-FR" sz="1400"/>
              <a:t>compliance with graduate attribute criteria</a:t>
            </a:r>
          </a:p>
          <a:p>
            <a:pPr lvl="1">
              <a:lnSpc>
                <a:spcPct val="120000"/>
              </a:lnSpc>
              <a:spcBef>
                <a:spcPts val="0"/>
              </a:spcBef>
            </a:pPr>
            <a:r>
              <a:rPr lang="en-US" altLang="fr-FR" sz="1400"/>
              <a:t>professional attitudes</a:t>
            </a:r>
          </a:p>
          <a:p>
            <a:pPr lvl="1">
              <a:lnSpc>
                <a:spcPct val="120000"/>
              </a:lnSpc>
              <a:spcBef>
                <a:spcPts val="0"/>
              </a:spcBef>
            </a:pPr>
            <a:r>
              <a:rPr lang="en-US" altLang="fr-FR" sz="1400"/>
              <a:t>motivations</a:t>
            </a:r>
          </a:p>
          <a:p>
            <a:pPr lvl="1">
              <a:lnSpc>
                <a:spcPct val="120000"/>
              </a:lnSpc>
              <a:spcBef>
                <a:spcPts val="0"/>
              </a:spcBef>
            </a:pPr>
            <a:r>
              <a:rPr lang="en-US" altLang="fr-FR" sz="1400"/>
              <a:t>morale</a:t>
            </a:r>
          </a:p>
          <a:p>
            <a:pPr lvl="1">
              <a:lnSpc>
                <a:spcPct val="120000"/>
              </a:lnSpc>
              <a:spcBef>
                <a:spcPts val="0"/>
              </a:spcBef>
            </a:pPr>
            <a:r>
              <a:rPr lang="en-US" altLang="fr-FR" sz="1400"/>
              <a:t>the balance of opinions concerning theoretical and practical elements of the curriculum</a:t>
            </a:r>
          </a:p>
          <a:p>
            <a:pPr marL="0" indent="0">
              <a:lnSpc>
                <a:spcPct val="120000"/>
              </a:lnSpc>
              <a:spcBef>
                <a:spcPts val="500"/>
              </a:spcBef>
              <a:spcAft>
                <a:spcPts val="1000"/>
              </a:spcAft>
              <a:buFont typeface="Calibri" panose="020F0502020204030204" pitchFamily="34" charset="0"/>
              <a:buNone/>
            </a:pPr>
            <a:endParaRPr lang="en-US" altLang="fr-FR" sz="1800"/>
          </a:p>
          <a:p>
            <a:pPr>
              <a:lnSpc>
                <a:spcPct val="120000"/>
              </a:lnSpc>
            </a:pPr>
            <a:endParaRPr lang="en-CA" altLang="fr-FR" sz="1800"/>
          </a:p>
        </p:txBody>
      </p:sp>
      <p:pic>
        <p:nvPicPr>
          <p:cNvPr id="7" name="Graphic 6" descr="Boardroom with solid fill">
            <a:extLst>
              <a:ext uri="{FF2B5EF4-FFF2-40B4-BE49-F238E27FC236}">
                <a16:creationId xmlns:a16="http://schemas.microsoft.com/office/drawing/2014/main" id="{B7F905A9-8004-9901-482A-AD8EFA7CB5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05076" y="3100928"/>
            <a:ext cx="1795054" cy="1795054"/>
          </a:xfrm>
          <a:prstGeom prst="rect">
            <a:avLst/>
          </a:prstGeom>
        </p:spPr>
      </p:pic>
    </p:spTree>
    <p:extLst>
      <p:ext uri="{BB962C8B-B14F-4D97-AF65-F5344CB8AC3E}">
        <p14:creationId xmlns:p14="http://schemas.microsoft.com/office/powerpoint/2010/main" val="2949886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24048" y="102393"/>
            <a:ext cx="9144000" cy="504056"/>
          </a:xfrm>
        </p:spPr>
        <p:txBody>
          <a:bodyPr>
            <a:normAutofit/>
          </a:bodyPr>
          <a:lstStyle/>
          <a:p>
            <a:pPr eaLnBrk="1" hangingPunct="1"/>
            <a:r>
              <a:rPr lang="en-US" altLang="fr-FR" sz="2900">
                <a:solidFill>
                  <a:srgbClr val="003C71"/>
                </a:solidFill>
              </a:rPr>
              <a:t>Tours: Tasks and tools</a:t>
            </a:r>
            <a:endParaRPr lang="en-CA" altLang="fr-FR" sz="2900">
              <a:solidFill>
                <a:srgbClr val="003C71"/>
              </a:solidFill>
            </a:endParaRPr>
          </a:p>
        </p:txBody>
      </p:sp>
      <p:sp>
        <p:nvSpPr>
          <p:cNvPr id="12291" name="Content Placeholder 3"/>
          <p:cNvSpPr>
            <a:spLocks noGrp="1"/>
          </p:cNvSpPr>
          <p:nvPr>
            <p:ph idx="1"/>
          </p:nvPr>
        </p:nvSpPr>
        <p:spPr>
          <a:xfrm>
            <a:off x="804672" y="555526"/>
            <a:ext cx="8782752" cy="4320480"/>
          </a:xfrm>
        </p:spPr>
        <p:txBody>
          <a:bodyPr>
            <a:noAutofit/>
          </a:bodyPr>
          <a:lstStyle/>
          <a:p>
            <a:r>
              <a:rPr lang="en-US" altLang="fr-FR" sz="1800"/>
              <a:t>Evaluate the effectiveness of facilities such as:</a:t>
            </a:r>
          </a:p>
          <a:p>
            <a:pPr lvl="1"/>
            <a:r>
              <a:rPr lang="en-US" altLang="fr-FR" sz="1600"/>
              <a:t>laboratories</a:t>
            </a:r>
          </a:p>
          <a:p>
            <a:pPr lvl="1"/>
            <a:r>
              <a:rPr lang="en-US" altLang="fr-FR" sz="1600"/>
              <a:t>libraries</a:t>
            </a:r>
          </a:p>
          <a:p>
            <a:pPr lvl="1"/>
            <a:r>
              <a:rPr lang="en-US" altLang="fr-FR" sz="1600"/>
              <a:t>computing facilities</a:t>
            </a:r>
          </a:p>
          <a:p>
            <a:r>
              <a:rPr lang="en-US" altLang="fr-FR" sz="1800"/>
              <a:t>The Accreditation Board does not require Faculty to spend money</a:t>
            </a:r>
          </a:p>
          <a:p>
            <a:pPr lvl="1"/>
            <a:r>
              <a:rPr lang="en-US" altLang="fr-FR" sz="1600"/>
              <a:t>Visitors investigate whether the equipment, supplies, etc. are adequate</a:t>
            </a:r>
          </a:p>
          <a:p>
            <a:r>
              <a:rPr lang="en-US" altLang="fr-FR" sz="1800"/>
              <a:t>Program materials to determine whether performance expectations and grading standards are appropriate. For example:</a:t>
            </a:r>
          </a:p>
          <a:p>
            <a:pPr lvl="1"/>
            <a:r>
              <a:rPr lang="en-US" altLang="fr-FR" sz="1600"/>
              <a:t>examination papers</a:t>
            </a:r>
          </a:p>
          <a:p>
            <a:pPr lvl="1"/>
            <a:r>
              <a:rPr lang="en-US" altLang="fr-FR" sz="1600"/>
              <a:t>laboratory instruction sheets</a:t>
            </a:r>
          </a:p>
          <a:p>
            <a:pPr lvl="1"/>
            <a:r>
              <a:rPr lang="en-US" altLang="fr-FR" sz="1600"/>
              <a:t>student transcripts</a:t>
            </a:r>
          </a:p>
          <a:p>
            <a:pPr lvl="1"/>
            <a:r>
              <a:rPr lang="en-US" altLang="fr-FR" sz="1600"/>
              <a:t>student reports and theses, models or equipment constructed by students</a:t>
            </a:r>
          </a:p>
          <a:p>
            <a:pPr lvl="1"/>
            <a:r>
              <a:rPr lang="en-US" altLang="fr-FR" sz="1600"/>
              <a:t>other evidence of student performance</a:t>
            </a:r>
            <a:endParaRPr lang="en-CA" altLang="fr-FR" sz="1600"/>
          </a:p>
        </p:txBody>
      </p:sp>
      <p:sp>
        <p:nvSpPr>
          <p:cNvPr id="4" name="Slide Number Placeholder 3">
            <a:extLst>
              <a:ext uri="{FF2B5EF4-FFF2-40B4-BE49-F238E27FC236}">
                <a16:creationId xmlns:a16="http://schemas.microsoft.com/office/drawing/2014/main" id="{91EBBFBA-44DD-4C7E-92E4-8D312A73160C}"/>
              </a:ext>
            </a:extLst>
          </p:cNvPr>
          <p:cNvSpPr>
            <a:spLocks noGrp="1"/>
          </p:cNvSpPr>
          <p:nvPr>
            <p:ph type="sldNum" sz="quarter" idx="4"/>
          </p:nvPr>
        </p:nvSpPr>
        <p:spPr/>
        <p:txBody>
          <a:bodyPr/>
          <a:lstStyle/>
          <a:p>
            <a:fld id="{A007A996-2F61-44D5-9F01-09EA3E13AF70}" type="slidenum">
              <a:rPr lang="en-CA" smtClean="0"/>
              <a:t>81</a:t>
            </a:fld>
            <a:endParaRPr lang="en-CA"/>
          </a:p>
        </p:txBody>
      </p:sp>
    </p:spTree>
    <p:extLst>
      <p:ext uri="{BB962C8B-B14F-4D97-AF65-F5344CB8AC3E}">
        <p14:creationId xmlns:p14="http://schemas.microsoft.com/office/powerpoint/2010/main" val="12543528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83464" y="211388"/>
            <a:ext cx="9144000" cy="857250"/>
          </a:xfrm>
        </p:spPr>
        <p:txBody>
          <a:bodyPr/>
          <a:lstStyle/>
          <a:p>
            <a:pPr eaLnBrk="1" hangingPunct="1"/>
            <a:r>
              <a:rPr lang="en-US" altLang="fr-FR" sz="2900">
                <a:solidFill>
                  <a:srgbClr val="003C71"/>
                </a:solidFill>
              </a:rPr>
              <a:t>Visit Schedule</a:t>
            </a:r>
            <a:endParaRPr lang="en-CA" altLang="fr-FR" sz="2900">
              <a:solidFill>
                <a:srgbClr val="003C71"/>
              </a:solidFill>
            </a:endParaRPr>
          </a:p>
        </p:txBody>
      </p:sp>
      <p:sp>
        <p:nvSpPr>
          <p:cNvPr id="14339" name="Content Placeholder 3"/>
          <p:cNvSpPr>
            <a:spLocks noGrp="1"/>
          </p:cNvSpPr>
          <p:nvPr>
            <p:ph idx="1"/>
          </p:nvPr>
        </p:nvSpPr>
        <p:spPr>
          <a:xfrm>
            <a:off x="179512" y="987574"/>
            <a:ext cx="4968552" cy="3801596"/>
          </a:xfrm>
        </p:spPr>
        <p:txBody>
          <a:bodyPr vert="horz" lIns="91440" tIns="45720" rIns="91440" bIns="45720" rtlCol="0" anchor="t">
            <a:normAutofit fontScale="92500" lnSpcReduction="10000"/>
          </a:bodyPr>
          <a:lstStyle/>
          <a:p>
            <a:pPr>
              <a:spcBef>
                <a:spcPts val="1400"/>
              </a:spcBef>
            </a:pPr>
            <a:r>
              <a:rPr lang="en-CA" altLang="fr-FR" sz="2000"/>
              <a:t>Schedule is built based on the needs of the visiting team and HEI using the CEAB sample</a:t>
            </a:r>
          </a:p>
          <a:p>
            <a:pPr>
              <a:spcBef>
                <a:spcPts val="1400"/>
              </a:spcBef>
            </a:pPr>
            <a:r>
              <a:rPr lang="en-CA" altLang="fr-FR" sz="2000"/>
              <a:t>Specific meetings suggested for each visiting team member (Chair, Vice-Chair, Program Visitor)</a:t>
            </a:r>
            <a:endParaRPr lang="en-CA" altLang="fr-FR" sz="2000">
              <a:ea typeface="Calibri"/>
              <a:cs typeface="Calibri"/>
            </a:endParaRPr>
          </a:p>
          <a:p>
            <a:pPr>
              <a:spcBef>
                <a:spcPts val="1400"/>
              </a:spcBef>
            </a:pPr>
            <a:r>
              <a:rPr lang="en-GB" altLang="fr-FR" sz="2000" b="1"/>
              <a:t>Day 0 (Saturday) </a:t>
            </a:r>
            <a:r>
              <a:rPr lang="en-GB" altLang="fr-FR" sz="2000" b="1" i="1"/>
              <a:t>optional</a:t>
            </a:r>
            <a:r>
              <a:rPr lang="en-GB" altLang="fr-FR" sz="2000" b="1"/>
              <a:t>‏</a:t>
            </a:r>
          </a:p>
          <a:p>
            <a:pPr lvl="1">
              <a:lnSpc>
                <a:spcPct val="110000"/>
              </a:lnSpc>
              <a:spcBef>
                <a:spcPts val="0"/>
              </a:spcBef>
            </a:pPr>
            <a:r>
              <a:rPr lang="en-GB" altLang="fr-FR" sz="1600"/>
              <a:t>Revision of the issue tracker;</a:t>
            </a:r>
          </a:p>
          <a:p>
            <a:pPr lvl="1">
              <a:lnSpc>
                <a:spcPct val="110000"/>
              </a:lnSpc>
              <a:spcBef>
                <a:spcPts val="0"/>
              </a:spcBef>
            </a:pPr>
            <a:r>
              <a:rPr lang="en-GB" altLang="fr-FR" sz="1600"/>
              <a:t>Tips about how to conduct an interview; </a:t>
            </a:r>
          </a:p>
          <a:p>
            <a:pPr lvl="1">
              <a:lnSpc>
                <a:spcPct val="110000"/>
              </a:lnSpc>
              <a:spcBef>
                <a:spcPts val="0"/>
              </a:spcBef>
            </a:pPr>
            <a:r>
              <a:rPr lang="en-GB" altLang="fr-FR" sz="1600"/>
              <a:t>Tips about how to write an observation;</a:t>
            </a:r>
          </a:p>
          <a:p>
            <a:pPr lvl="1">
              <a:lnSpc>
                <a:spcPct val="110000"/>
              </a:lnSpc>
              <a:spcBef>
                <a:spcPts val="0"/>
              </a:spcBef>
            </a:pPr>
            <a:r>
              <a:rPr lang="en-GB" altLang="fr-FR" sz="1600"/>
              <a:t>Building team dynamic;</a:t>
            </a:r>
          </a:p>
          <a:p>
            <a:pPr lvl="1">
              <a:lnSpc>
                <a:spcPct val="110000"/>
              </a:lnSpc>
              <a:spcBef>
                <a:spcPts val="0"/>
              </a:spcBef>
            </a:pPr>
            <a:r>
              <a:rPr lang="en-GB" altLang="fr-FR" sz="1600"/>
              <a:t>Calibrate on common core and common GA/CI observations across all programs</a:t>
            </a:r>
            <a:endParaRPr lang="en-US" altLang="fr-FR" sz="2000"/>
          </a:p>
          <a:p>
            <a:endParaRPr lang="en-CA" altLang="fr-FR" sz="2000"/>
          </a:p>
        </p:txBody>
      </p:sp>
      <p:sp>
        <p:nvSpPr>
          <p:cNvPr id="6" name="Slide Number Placeholder 5">
            <a:extLst>
              <a:ext uri="{FF2B5EF4-FFF2-40B4-BE49-F238E27FC236}">
                <a16:creationId xmlns:a16="http://schemas.microsoft.com/office/drawing/2014/main" id="{1DC5F9B6-F64D-406D-A7AD-D09A6BBFDAEF}"/>
              </a:ext>
            </a:extLst>
          </p:cNvPr>
          <p:cNvSpPr>
            <a:spLocks noGrp="1"/>
          </p:cNvSpPr>
          <p:nvPr>
            <p:ph type="sldNum" sz="quarter" idx="4"/>
          </p:nvPr>
        </p:nvSpPr>
        <p:spPr/>
        <p:txBody>
          <a:bodyPr/>
          <a:lstStyle/>
          <a:p>
            <a:fld id="{0EC2B05D-E5AD-427D-970D-D3F35FAC2BAF}" type="slidenum">
              <a:rPr lang="en-CA" smtClean="0"/>
              <a:t>82</a:t>
            </a:fld>
            <a:endParaRPr lang="en-CA"/>
          </a:p>
        </p:txBody>
      </p:sp>
      <p:sp>
        <p:nvSpPr>
          <p:cNvPr id="5" name="Content Placeholder 2">
            <a:extLst>
              <a:ext uri="{FF2B5EF4-FFF2-40B4-BE49-F238E27FC236}">
                <a16:creationId xmlns:a16="http://schemas.microsoft.com/office/drawing/2014/main" id="{CA5AEE18-EACE-46AF-8236-CF357071F22F}"/>
              </a:ext>
            </a:extLst>
          </p:cNvPr>
          <p:cNvSpPr txBox="1">
            <a:spLocks/>
          </p:cNvSpPr>
          <p:nvPr/>
        </p:nvSpPr>
        <p:spPr>
          <a:xfrm>
            <a:off x="5150036" y="4603087"/>
            <a:ext cx="3282854" cy="33113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67823A"/>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67823A"/>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lgn="ctr">
              <a:buFont typeface="Arial" panose="020B0604020202020204" pitchFamily="34" charset="0"/>
              <a:buNone/>
            </a:pPr>
            <a:r>
              <a:rPr lang="en-US" sz="1050">
                <a:solidFill>
                  <a:srgbClr val="003C71"/>
                </a:solidFill>
              </a:rPr>
              <a:t>Example of visit schedule – Engineers Canada website</a:t>
            </a:r>
          </a:p>
        </p:txBody>
      </p:sp>
      <p:pic>
        <p:nvPicPr>
          <p:cNvPr id="2" name="Picture 1" descr="A group of papers with text&#10;&#10;Description automatically generated">
            <a:extLst>
              <a:ext uri="{FF2B5EF4-FFF2-40B4-BE49-F238E27FC236}">
                <a16:creationId xmlns:a16="http://schemas.microsoft.com/office/drawing/2014/main" id="{83CA9671-FD77-3555-D7B9-DF700212FA7A}"/>
              </a:ext>
            </a:extLst>
          </p:cNvPr>
          <p:cNvPicPr>
            <a:picLocks noChangeAspect="1"/>
          </p:cNvPicPr>
          <p:nvPr/>
        </p:nvPicPr>
        <p:blipFill>
          <a:blip r:embed="rId3"/>
          <a:stretch>
            <a:fillRect/>
          </a:stretch>
        </p:blipFill>
        <p:spPr>
          <a:xfrm>
            <a:off x="5149008" y="791583"/>
            <a:ext cx="3638320" cy="3753128"/>
          </a:xfrm>
          <a:prstGeom prst="rect">
            <a:avLst/>
          </a:prstGeom>
        </p:spPr>
      </p:pic>
    </p:spTree>
    <p:extLst>
      <p:ext uri="{BB962C8B-B14F-4D97-AF65-F5344CB8AC3E}">
        <p14:creationId xmlns:p14="http://schemas.microsoft.com/office/powerpoint/2010/main" val="8244474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42900" y="218316"/>
            <a:ext cx="9144000" cy="432048"/>
          </a:xfrm>
        </p:spPr>
        <p:txBody>
          <a:bodyPr>
            <a:normAutofit fontScale="90000"/>
          </a:bodyPr>
          <a:lstStyle/>
          <a:p>
            <a:pPr eaLnBrk="1" hangingPunct="1"/>
            <a:r>
              <a:rPr lang="en-US" altLang="fr-FR" sz="3200">
                <a:solidFill>
                  <a:srgbClr val="003C71"/>
                </a:solidFill>
              </a:rPr>
              <a:t>Visit Schedule </a:t>
            </a:r>
            <a:r>
              <a:rPr lang="en-US" altLang="fr-FR" sz="2300">
                <a:solidFill>
                  <a:srgbClr val="003C71"/>
                </a:solidFill>
              </a:rPr>
              <a:t>cont’d.</a:t>
            </a:r>
            <a:endParaRPr lang="en-CA" altLang="fr-FR" sz="2300">
              <a:solidFill>
                <a:srgbClr val="003C71"/>
              </a:solidFill>
            </a:endParaRPr>
          </a:p>
        </p:txBody>
      </p:sp>
      <p:sp>
        <p:nvSpPr>
          <p:cNvPr id="15363" name="Content Placeholder 3"/>
          <p:cNvSpPr>
            <a:spLocks noGrp="1"/>
          </p:cNvSpPr>
          <p:nvPr>
            <p:ph idx="1"/>
          </p:nvPr>
        </p:nvSpPr>
        <p:spPr>
          <a:xfrm>
            <a:off x="342900" y="807128"/>
            <a:ext cx="4373116" cy="3902032"/>
          </a:xfrm>
        </p:spPr>
        <p:txBody>
          <a:bodyPr>
            <a:normAutofit fontScale="92500" lnSpcReduction="10000"/>
          </a:bodyPr>
          <a:lstStyle/>
          <a:p>
            <a:pPr>
              <a:lnSpc>
                <a:spcPct val="90000"/>
              </a:lnSpc>
              <a:spcBef>
                <a:spcPts val="700"/>
              </a:spcBef>
              <a:buFont typeface="Times" pitchFamily="18" charset="0"/>
              <a:buNone/>
            </a:pPr>
            <a:r>
              <a:rPr lang="en-GB" altLang="fr-FR" sz="1800" b="1"/>
              <a:t>Day 1 (Sunday)‏</a:t>
            </a:r>
          </a:p>
          <a:p>
            <a:pPr>
              <a:spcBef>
                <a:spcPts val="500"/>
              </a:spcBef>
            </a:pPr>
            <a:r>
              <a:rPr lang="en-GB" altLang="fr-FR" sz="1800"/>
              <a:t>Team pre-visit meeting</a:t>
            </a:r>
          </a:p>
          <a:p>
            <a:pPr>
              <a:spcBef>
                <a:spcPts val="500"/>
              </a:spcBef>
            </a:pPr>
            <a:r>
              <a:rPr lang="en-GB" altLang="fr-FR" sz="1800"/>
              <a:t>Meet with program officials</a:t>
            </a:r>
          </a:p>
          <a:p>
            <a:pPr>
              <a:spcBef>
                <a:spcPts val="500"/>
              </a:spcBef>
            </a:pPr>
            <a:r>
              <a:rPr lang="en-GB" altLang="fr-FR" sz="1800"/>
              <a:t>Graduate attribute/continual improvement presentation*</a:t>
            </a:r>
          </a:p>
          <a:p>
            <a:pPr>
              <a:spcBef>
                <a:spcPts val="500"/>
              </a:spcBef>
            </a:pPr>
            <a:r>
              <a:rPr lang="en-GB" altLang="fr-FR" sz="1800"/>
              <a:t>Tour of engineering facilities, including samples of laboratories, study spaces, club spaces, teaching facilities etc.</a:t>
            </a:r>
          </a:p>
          <a:p>
            <a:pPr>
              <a:spcBef>
                <a:spcPts val="500"/>
              </a:spcBef>
            </a:pPr>
            <a:r>
              <a:rPr lang="en-GB" altLang="fr-FR" sz="1800"/>
              <a:t>Team meeting to discuss:</a:t>
            </a:r>
          </a:p>
          <a:p>
            <a:pPr lvl="1">
              <a:spcBef>
                <a:spcPts val="0"/>
              </a:spcBef>
            </a:pPr>
            <a:r>
              <a:rPr lang="en-GB" altLang="fr-FR" sz="1500"/>
              <a:t>previous decision issues and areas to be re-examined</a:t>
            </a:r>
            <a:endParaRPr lang="en-US" altLang="fr-FR" sz="1500"/>
          </a:p>
          <a:p>
            <a:pPr lvl="1">
              <a:spcBef>
                <a:spcPts val="0"/>
              </a:spcBef>
            </a:pPr>
            <a:r>
              <a:rPr lang="en-GB" altLang="fr-FR" sz="1500"/>
              <a:t>observations and findings</a:t>
            </a:r>
          </a:p>
          <a:p>
            <a:pPr lvl="1">
              <a:spcBef>
                <a:spcPts val="0"/>
              </a:spcBef>
            </a:pPr>
            <a:r>
              <a:rPr lang="en-GB" altLang="fr-FR" sz="1500"/>
              <a:t>potential issues that warrant further investigation </a:t>
            </a:r>
          </a:p>
          <a:p>
            <a:endParaRPr lang="en-CA" altLang="fr-FR" sz="1800"/>
          </a:p>
        </p:txBody>
      </p:sp>
      <p:sp>
        <p:nvSpPr>
          <p:cNvPr id="5" name="Slide Number Placeholder 4">
            <a:extLst>
              <a:ext uri="{FF2B5EF4-FFF2-40B4-BE49-F238E27FC236}">
                <a16:creationId xmlns:a16="http://schemas.microsoft.com/office/drawing/2014/main" id="{F636B172-4C82-4E17-889F-A61E7281F22F}"/>
              </a:ext>
            </a:extLst>
          </p:cNvPr>
          <p:cNvSpPr>
            <a:spLocks noGrp="1"/>
          </p:cNvSpPr>
          <p:nvPr>
            <p:ph type="sldNum" sz="quarter" idx="4"/>
          </p:nvPr>
        </p:nvSpPr>
        <p:spPr/>
        <p:txBody>
          <a:bodyPr/>
          <a:lstStyle/>
          <a:p>
            <a:fld id="{094A2AA0-1D97-49FB-877A-73C9F0467BD4}" type="slidenum">
              <a:rPr lang="en-CA" smtClean="0"/>
              <a:t>83</a:t>
            </a:fld>
            <a:endParaRPr lang="en-CA"/>
          </a:p>
        </p:txBody>
      </p:sp>
      <p:sp>
        <p:nvSpPr>
          <p:cNvPr id="4" name="Content Placeholder 3">
            <a:extLst>
              <a:ext uri="{FF2B5EF4-FFF2-40B4-BE49-F238E27FC236}">
                <a16:creationId xmlns:a16="http://schemas.microsoft.com/office/drawing/2014/main" id="{986C367B-17C4-477B-BCE3-B49B5B5D831F}"/>
              </a:ext>
            </a:extLst>
          </p:cNvPr>
          <p:cNvSpPr txBox="1">
            <a:spLocks/>
          </p:cNvSpPr>
          <p:nvPr/>
        </p:nvSpPr>
        <p:spPr>
          <a:xfrm>
            <a:off x="4716016" y="807128"/>
            <a:ext cx="3816424" cy="39020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700"/>
              </a:spcBef>
              <a:buFont typeface="Times" pitchFamily="18" charset="0"/>
              <a:buNone/>
            </a:pPr>
            <a:r>
              <a:rPr lang="en-GB" altLang="fr-FR" sz="1800" b="1"/>
              <a:t>Day 2 (Monday)‏</a:t>
            </a:r>
          </a:p>
          <a:p>
            <a:pPr>
              <a:lnSpc>
                <a:spcPct val="120000"/>
              </a:lnSpc>
              <a:spcBef>
                <a:spcPts val="700"/>
              </a:spcBef>
            </a:pPr>
            <a:r>
              <a:rPr lang="en-GB" altLang="fr-FR" sz="1800"/>
              <a:t>Interviews with dean, upper administrators, faculty, support services, students, etc.</a:t>
            </a:r>
          </a:p>
          <a:p>
            <a:pPr>
              <a:lnSpc>
                <a:spcPct val="120000"/>
              </a:lnSpc>
              <a:spcBef>
                <a:spcPts val="700"/>
              </a:spcBef>
            </a:pPr>
            <a:r>
              <a:rPr lang="en-GB" altLang="fr-FR" sz="1800"/>
              <a:t>Additional tours, as needed</a:t>
            </a:r>
          </a:p>
          <a:p>
            <a:pPr>
              <a:lnSpc>
                <a:spcPct val="120000"/>
              </a:lnSpc>
              <a:spcBef>
                <a:spcPct val="0"/>
              </a:spcBef>
            </a:pPr>
            <a:r>
              <a:rPr lang="en-GB" altLang="fr-FR" sz="1800"/>
              <a:t>Team evening meeting to build consensus around:</a:t>
            </a:r>
          </a:p>
          <a:p>
            <a:pPr lvl="1">
              <a:lnSpc>
                <a:spcPct val="120000"/>
              </a:lnSpc>
              <a:spcBef>
                <a:spcPct val="0"/>
              </a:spcBef>
            </a:pPr>
            <a:r>
              <a:rPr lang="en-GB" altLang="fr-FR" sz="1500"/>
              <a:t>areas of strength</a:t>
            </a:r>
          </a:p>
          <a:p>
            <a:pPr lvl="1">
              <a:lnSpc>
                <a:spcPct val="120000"/>
              </a:lnSpc>
              <a:spcBef>
                <a:spcPct val="0"/>
              </a:spcBef>
            </a:pPr>
            <a:r>
              <a:rPr lang="en-GB" altLang="fr-FR" sz="1500"/>
              <a:t>issues that require further investigation</a:t>
            </a:r>
            <a:endParaRPr lang="en-US" altLang="fr-FR" sz="1500"/>
          </a:p>
          <a:p>
            <a:endParaRPr lang="en-CA" altLang="fr-FR" sz="1400"/>
          </a:p>
        </p:txBody>
      </p:sp>
    </p:spTree>
    <p:extLst>
      <p:ext uri="{BB962C8B-B14F-4D97-AF65-F5344CB8AC3E}">
        <p14:creationId xmlns:p14="http://schemas.microsoft.com/office/powerpoint/2010/main" val="32839418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50936" y="316646"/>
            <a:ext cx="9144000" cy="504056"/>
          </a:xfrm>
        </p:spPr>
        <p:txBody>
          <a:bodyPr>
            <a:normAutofit fontScale="90000"/>
          </a:bodyPr>
          <a:lstStyle/>
          <a:p>
            <a:pPr eaLnBrk="1" hangingPunct="1"/>
            <a:r>
              <a:rPr lang="en-US" altLang="fr-FR" sz="3200">
                <a:solidFill>
                  <a:srgbClr val="003C71"/>
                </a:solidFill>
              </a:rPr>
              <a:t>Visit Schedule </a:t>
            </a:r>
            <a:r>
              <a:rPr lang="en-US" altLang="fr-FR" sz="2300">
                <a:solidFill>
                  <a:srgbClr val="003C71"/>
                </a:solidFill>
              </a:rPr>
              <a:t>cont’d.</a:t>
            </a:r>
            <a:endParaRPr lang="en-CA" altLang="fr-FR" sz="2300">
              <a:solidFill>
                <a:srgbClr val="003C71"/>
              </a:solidFill>
            </a:endParaRPr>
          </a:p>
        </p:txBody>
      </p:sp>
      <p:sp>
        <p:nvSpPr>
          <p:cNvPr id="15363" name="Content Placeholder 3"/>
          <p:cNvSpPr>
            <a:spLocks noGrp="1"/>
          </p:cNvSpPr>
          <p:nvPr>
            <p:ph idx="1"/>
          </p:nvPr>
        </p:nvSpPr>
        <p:spPr>
          <a:xfrm>
            <a:off x="650936" y="884710"/>
            <a:ext cx="7272808" cy="3600400"/>
          </a:xfrm>
        </p:spPr>
        <p:txBody>
          <a:bodyPr>
            <a:normAutofit fontScale="92500" lnSpcReduction="10000"/>
          </a:bodyPr>
          <a:lstStyle/>
          <a:p>
            <a:pPr>
              <a:lnSpc>
                <a:spcPct val="90000"/>
              </a:lnSpc>
              <a:spcBef>
                <a:spcPts val="700"/>
              </a:spcBef>
              <a:buFont typeface="Times" pitchFamily="18" charset="0"/>
              <a:buNone/>
            </a:pPr>
            <a:r>
              <a:rPr lang="en-GB" altLang="fr-FR" sz="1800" b="1"/>
              <a:t>Day 3 (Tuesday)‏</a:t>
            </a:r>
          </a:p>
          <a:p>
            <a:pPr>
              <a:spcBef>
                <a:spcPts val="500"/>
              </a:spcBef>
            </a:pPr>
            <a:r>
              <a:rPr lang="en-CA" altLang="fr-FR" sz="1800"/>
              <a:t>Update with Dean</a:t>
            </a:r>
          </a:p>
          <a:p>
            <a:pPr>
              <a:spcBef>
                <a:spcPts val="500"/>
              </a:spcBef>
            </a:pPr>
            <a:r>
              <a:rPr lang="en-CA" altLang="fr-FR" sz="1800"/>
              <a:t>Interview with industry/program advisory group</a:t>
            </a:r>
          </a:p>
          <a:p>
            <a:pPr>
              <a:spcBef>
                <a:spcPts val="500"/>
              </a:spcBef>
            </a:pPr>
            <a:r>
              <a:rPr lang="en-CA" altLang="fr-FR" sz="1800"/>
              <a:t>Wrap-up interviews and tours</a:t>
            </a:r>
          </a:p>
          <a:p>
            <a:pPr>
              <a:spcBef>
                <a:spcPts val="625"/>
              </a:spcBef>
            </a:pPr>
            <a:r>
              <a:rPr lang="en-GB" altLang="fr-FR" sz="1800" u="sng"/>
              <a:t>In camera</a:t>
            </a:r>
            <a:r>
              <a:rPr lang="en-GB" altLang="fr-FR" sz="1800"/>
              <a:t> Team Working Lunch:</a:t>
            </a:r>
          </a:p>
          <a:p>
            <a:pPr lvl="1">
              <a:spcBef>
                <a:spcPts val="625"/>
              </a:spcBef>
            </a:pPr>
            <a:r>
              <a:rPr lang="en-GB" altLang="fr-FR" sz="1500"/>
              <a:t>Complete each program’s issue tracker</a:t>
            </a:r>
          </a:p>
          <a:p>
            <a:pPr lvl="1">
              <a:spcBef>
                <a:spcPts val="625"/>
              </a:spcBef>
            </a:pPr>
            <a:r>
              <a:rPr lang="en-GB" altLang="fr-FR" sz="1500"/>
              <a:t>Arrive at consensus on final conclusions</a:t>
            </a:r>
          </a:p>
          <a:p>
            <a:pPr>
              <a:spcBef>
                <a:spcPts val="500"/>
              </a:spcBef>
            </a:pPr>
            <a:r>
              <a:rPr lang="en-US" altLang="fr-FR" sz="1800"/>
              <a:t>Exit statement (possibly held the following day, depending on scheduling)</a:t>
            </a:r>
          </a:p>
          <a:p>
            <a:pPr lvl="1">
              <a:spcBef>
                <a:spcPts val="500"/>
              </a:spcBef>
            </a:pPr>
            <a:r>
              <a:rPr lang="en-US" altLang="fr-FR" sz="1500"/>
              <a:t>Attended by the Dean and any other individual(s) invited by the Dean</a:t>
            </a:r>
          </a:p>
          <a:p>
            <a:pPr lvl="1">
              <a:spcBef>
                <a:spcPts val="500"/>
              </a:spcBef>
            </a:pPr>
            <a:r>
              <a:rPr lang="en-US" altLang="fr-FR" sz="1500"/>
              <a:t>Verbal exit statement delivered by the Team Chair</a:t>
            </a:r>
          </a:p>
          <a:p>
            <a:pPr lvl="1">
              <a:spcBef>
                <a:spcPts val="500"/>
              </a:spcBef>
            </a:pPr>
            <a:r>
              <a:rPr lang="en-US" altLang="fr-FR" sz="1500"/>
              <a:t>Summary of </a:t>
            </a:r>
            <a:r>
              <a:rPr lang="en-US" altLang="fr-FR" sz="1500" b="1" u="sng"/>
              <a:t>all</a:t>
            </a:r>
            <a:r>
              <a:rPr lang="en-US" altLang="fr-FR" sz="1500"/>
              <a:t> issues that will be included in the report</a:t>
            </a:r>
          </a:p>
          <a:p>
            <a:pPr>
              <a:spcBef>
                <a:spcPts val="500"/>
              </a:spcBef>
            </a:pPr>
            <a:endParaRPr lang="en-CA" altLang="fr-FR" sz="1800"/>
          </a:p>
          <a:p>
            <a:pPr>
              <a:spcBef>
                <a:spcPts val="500"/>
              </a:spcBef>
            </a:pPr>
            <a:endParaRPr lang="en-GB" altLang="fr-FR" sz="1800"/>
          </a:p>
          <a:p>
            <a:endParaRPr lang="en-CA" altLang="fr-FR" sz="1800"/>
          </a:p>
        </p:txBody>
      </p:sp>
      <p:sp>
        <p:nvSpPr>
          <p:cNvPr id="4" name="Slide Number Placeholder 3">
            <a:extLst>
              <a:ext uri="{FF2B5EF4-FFF2-40B4-BE49-F238E27FC236}">
                <a16:creationId xmlns:a16="http://schemas.microsoft.com/office/drawing/2014/main" id="{6F38C608-5E60-4463-99F8-4D0F7454F065}"/>
              </a:ext>
            </a:extLst>
          </p:cNvPr>
          <p:cNvSpPr>
            <a:spLocks noGrp="1"/>
          </p:cNvSpPr>
          <p:nvPr>
            <p:ph type="sldNum" sz="quarter" idx="4"/>
          </p:nvPr>
        </p:nvSpPr>
        <p:spPr/>
        <p:txBody>
          <a:bodyPr/>
          <a:lstStyle/>
          <a:p>
            <a:fld id="{C6AB7EB0-011E-4126-B608-05E4D15257C6}" type="slidenum">
              <a:rPr lang="en-CA" smtClean="0"/>
              <a:t>84</a:t>
            </a:fld>
            <a:endParaRPr lang="en-CA"/>
          </a:p>
        </p:txBody>
      </p:sp>
    </p:spTree>
    <p:extLst>
      <p:ext uri="{BB962C8B-B14F-4D97-AF65-F5344CB8AC3E}">
        <p14:creationId xmlns:p14="http://schemas.microsoft.com/office/powerpoint/2010/main" val="2149931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B492877-8917-4698-945B-982004FA8EB9}"/>
              </a:ext>
            </a:extLst>
          </p:cNvPr>
          <p:cNvSpPr txBox="1">
            <a:spLocks/>
          </p:cNvSpPr>
          <p:nvPr/>
        </p:nvSpPr>
        <p:spPr>
          <a:xfrm>
            <a:off x="467544" y="58316"/>
            <a:ext cx="8229600" cy="857250"/>
          </a:xfrm>
          <a:prstGeom prst="rect">
            <a:avLst/>
          </a:prstGeom>
        </p:spPr>
        <p:txBody>
          <a:bodyPr vert="horz" lIns="91440" tIns="45720" rIns="91440" bIns="45720" rtlCol="0" anchor="b" anchorCtr="0">
            <a:normAutofit fontScale="92500" lnSpcReduction="200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US">
                <a:solidFill>
                  <a:srgbClr val="003C71"/>
                </a:solidFill>
              </a:rPr>
              <a:t>Site visit </a:t>
            </a:r>
          </a:p>
          <a:p>
            <a:r>
              <a:rPr lang="en-US">
                <a:solidFill>
                  <a:srgbClr val="003C71"/>
                </a:solidFill>
              </a:rPr>
              <a:t>“Do’s” and “Don’ts”</a:t>
            </a:r>
            <a:endParaRPr lang="en-CA">
              <a:solidFill>
                <a:srgbClr val="003C71"/>
              </a:solidFill>
            </a:endParaRPr>
          </a:p>
        </p:txBody>
      </p:sp>
      <p:sp>
        <p:nvSpPr>
          <p:cNvPr id="7" name="Content Placeholder 2">
            <a:extLst>
              <a:ext uri="{FF2B5EF4-FFF2-40B4-BE49-F238E27FC236}">
                <a16:creationId xmlns:a16="http://schemas.microsoft.com/office/drawing/2014/main" id="{54211D53-E54A-451C-8B22-668E75CE4158}"/>
              </a:ext>
            </a:extLst>
          </p:cNvPr>
          <p:cNvSpPr txBox="1">
            <a:spLocks/>
          </p:cNvSpPr>
          <p:nvPr/>
        </p:nvSpPr>
        <p:spPr>
          <a:xfrm>
            <a:off x="212354" y="1580254"/>
            <a:ext cx="4176464" cy="2863704"/>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120000"/>
              </a:lnSpc>
              <a:spcBef>
                <a:spcPts val="0"/>
              </a:spcBef>
              <a:buClrTx/>
              <a:buFont typeface="+mj-lt"/>
              <a:buAutoNum type="arabicPeriod"/>
            </a:pPr>
            <a:r>
              <a:rPr lang="en-CA" sz="1600"/>
              <a:t>Participate in all visiting team meetings</a:t>
            </a:r>
          </a:p>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Check everything you question with the responsible individual(s)</a:t>
            </a:r>
          </a:p>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Keep a list of who attended the interviews</a:t>
            </a:r>
          </a:p>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Maintain confidentiality at all times</a:t>
            </a:r>
          </a:p>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Ask open ended questions</a:t>
            </a:r>
          </a:p>
          <a:p>
            <a:pPr marL="457200" indent="-457200">
              <a:lnSpc>
                <a:spcPct val="120000"/>
              </a:lnSpc>
              <a:spcBef>
                <a:spcPts val="0"/>
              </a:spcBef>
              <a:buClrTx/>
              <a:buFont typeface="+mj-lt"/>
              <a:buAutoNum type="arabicPeriod"/>
            </a:pPr>
            <a:endParaRPr lang="en-CA" sz="500"/>
          </a:p>
        </p:txBody>
      </p:sp>
      <p:sp>
        <p:nvSpPr>
          <p:cNvPr id="9" name="Content Placeholder 2">
            <a:extLst>
              <a:ext uri="{FF2B5EF4-FFF2-40B4-BE49-F238E27FC236}">
                <a16:creationId xmlns:a16="http://schemas.microsoft.com/office/drawing/2014/main" id="{26A504DA-1613-4733-A3A1-129F848D2F7C}"/>
              </a:ext>
            </a:extLst>
          </p:cNvPr>
          <p:cNvSpPr txBox="1">
            <a:spLocks/>
          </p:cNvSpPr>
          <p:nvPr/>
        </p:nvSpPr>
        <p:spPr>
          <a:xfrm>
            <a:off x="212354" y="1059582"/>
            <a:ext cx="4287638" cy="304649"/>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Tx/>
              <a:buNone/>
            </a:pPr>
            <a:r>
              <a:rPr lang="en-CA" sz="2400" b="1"/>
              <a:t>DO</a:t>
            </a:r>
          </a:p>
        </p:txBody>
      </p:sp>
      <p:sp>
        <p:nvSpPr>
          <p:cNvPr id="8" name="Content Placeholder 2">
            <a:extLst>
              <a:ext uri="{FF2B5EF4-FFF2-40B4-BE49-F238E27FC236}">
                <a16:creationId xmlns:a16="http://schemas.microsoft.com/office/drawing/2014/main" id="{F2510F2A-9980-4357-B0A4-15D41FEE750E}"/>
              </a:ext>
            </a:extLst>
          </p:cNvPr>
          <p:cNvSpPr txBox="1">
            <a:spLocks/>
          </p:cNvSpPr>
          <p:nvPr/>
        </p:nvSpPr>
        <p:spPr>
          <a:xfrm>
            <a:off x="4716016" y="1580254"/>
            <a:ext cx="4139952" cy="25256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buFont typeface="+mj-lt"/>
              <a:buAutoNum type="arabicPeriod"/>
            </a:pPr>
            <a:r>
              <a:rPr lang="en-CA" sz="1600"/>
              <a:t>Assume the answer to anything you question</a:t>
            </a:r>
          </a:p>
          <a:p>
            <a:pPr>
              <a:buClr>
                <a:schemeClr val="tx1"/>
              </a:buClr>
              <a:buFont typeface="+mj-lt"/>
              <a:buAutoNum type="arabicPeriod"/>
            </a:pPr>
            <a:endParaRPr lang="en-CA" sz="500"/>
          </a:p>
          <a:p>
            <a:pPr>
              <a:buClr>
                <a:schemeClr val="tx1"/>
              </a:buClr>
              <a:buFont typeface="+mj-lt"/>
              <a:buAutoNum type="arabicPeriod"/>
            </a:pPr>
            <a:r>
              <a:rPr lang="en-CA" sz="1600"/>
              <a:t>Give suggestions to the program – stick to the facts (suggestions for improvement could be included in the visiting team report)</a:t>
            </a:r>
          </a:p>
          <a:p>
            <a:pPr>
              <a:buClr>
                <a:schemeClr val="tx1"/>
              </a:buClr>
              <a:buFont typeface="+mj-lt"/>
              <a:buAutoNum type="arabicPeriod"/>
            </a:pPr>
            <a:endParaRPr lang="en-CA" sz="500"/>
          </a:p>
          <a:p>
            <a:pPr>
              <a:buClr>
                <a:schemeClr val="tx1"/>
              </a:buClr>
              <a:buFont typeface="+mj-lt"/>
              <a:buAutoNum type="arabicPeriod"/>
            </a:pPr>
            <a:r>
              <a:rPr lang="en-CA" sz="1600"/>
              <a:t>Surprise the program with statements in your report that were not communicated during the exit statement</a:t>
            </a:r>
          </a:p>
          <a:p>
            <a:pPr>
              <a:buClr>
                <a:schemeClr val="tx1"/>
              </a:buClr>
              <a:buFont typeface="+mj-lt"/>
              <a:buAutoNum type="arabicPeriod"/>
            </a:pPr>
            <a:endParaRPr lang="en-CA" sz="500"/>
          </a:p>
          <a:p>
            <a:pPr>
              <a:buClr>
                <a:schemeClr val="tx1"/>
              </a:buClr>
              <a:buFont typeface="+mj-lt"/>
              <a:buAutoNum type="arabicPeriod"/>
            </a:pPr>
            <a:endParaRPr lang="en-CA" sz="1600"/>
          </a:p>
        </p:txBody>
      </p:sp>
      <p:sp>
        <p:nvSpPr>
          <p:cNvPr id="10" name="Content Placeholder 2">
            <a:extLst>
              <a:ext uri="{FF2B5EF4-FFF2-40B4-BE49-F238E27FC236}">
                <a16:creationId xmlns:a16="http://schemas.microsoft.com/office/drawing/2014/main" id="{EB3DC10D-B67B-4298-BCB9-C727173D54BE}"/>
              </a:ext>
            </a:extLst>
          </p:cNvPr>
          <p:cNvSpPr txBox="1">
            <a:spLocks/>
          </p:cNvSpPr>
          <p:nvPr/>
        </p:nvSpPr>
        <p:spPr>
          <a:xfrm>
            <a:off x="4737068" y="1059582"/>
            <a:ext cx="4226404" cy="3600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CA" sz="2400" b="1"/>
              <a:t>DON’T</a:t>
            </a:r>
          </a:p>
        </p:txBody>
      </p:sp>
      <p:sp>
        <p:nvSpPr>
          <p:cNvPr id="4" name="Slide Number Placeholder 3">
            <a:extLst>
              <a:ext uri="{FF2B5EF4-FFF2-40B4-BE49-F238E27FC236}">
                <a16:creationId xmlns:a16="http://schemas.microsoft.com/office/drawing/2014/main" id="{7D003ABD-A34D-4B29-B057-400DEE55BB82}"/>
              </a:ext>
            </a:extLst>
          </p:cNvPr>
          <p:cNvSpPr>
            <a:spLocks noGrp="1"/>
          </p:cNvSpPr>
          <p:nvPr>
            <p:ph type="sldNum" sz="quarter" idx="4"/>
          </p:nvPr>
        </p:nvSpPr>
        <p:spPr/>
        <p:txBody>
          <a:bodyPr/>
          <a:lstStyle/>
          <a:p>
            <a:fld id="{93821D85-BDF2-42EB-8453-DE876E8C7E82}" type="slidenum">
              <a:rPr lang="en-CA" smtClean="0"/>
              <a:t>85</a:t>
            </a:fld>
            <a:endParaRPr lang="en-CA"/>
          </a:p>
        </p:txBody>
      </p:sp>
    </p:spTree>
    <p:extLst>
      <p:ext uri="{BB962C8B-B14F-4D97-AF65-F5344CB8AC3E}">
        <p14:creationId xmlns:p14="http://schemas.microsoft.com/office/powerpoint/2010/main" val="3165490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EC999-FF24-4485-AB03-EA3A20D66B39}"/>
              </a:ext>
            </a:extLst>
          </p:cNvPr>
          <p:cNvSpPr>
            <a:spLocks noGrp="1"/>
          </p:cNvSpPr>
          <p:nvPr>
            <p:ph type="title"/>
          </p:nvPr>
        </p:nvSpPr>
        <p:spPr>
          <a:xfrm>
            <a:off x="722313" y="2093590"/>
            <a:ext cx="7772400" cy="838200"/>
          </a:xfrm>
        </p:spPr>
        <p:txBody>
          <a:bodyPr/>
          <a:lstStyle/>
          <a:p>
            <a:r>
              <a:rPr lang="en-CA"/>
              <a:t>The Visiting Team Report</a:t>
            </a:r>
          </a:p>
        </p:txBody>
      </p:sp>
      <p:sp>
        <p:nvSpPr>
          <p:cNvPr id="5" name="Slide Number Placeholder 4">
            <a:extLst>
              <a:ext uri="{FF2B5EF4-FFF2-40B4-BE49-F238E27FC236}">
                <a16:creationId xmlns:a16="http://schemas.microsoft.com/office/drawing/2014/main" id="{94852258-5B75-4E13-8725-5FB3CD8C05D5}"/>
              </a:ext>
            </a:extLst>
          </p:cNvPr>
          <p:cNvSpPr>
            <a:spLocks noGrp="1"/>
          </p:cNvSpPr>
          <p:nvPr>
            <p:ph type="sldNum" sz="quarter" idx="4"/>
          </p:nvPr>
        </p:nvSpPr>
        <p:spPr/>
        <p:txBody>
          <a:bodyPr/>
          <a:lstStyle/>
          <a:p>
            <a:r>
              <a:rPr lang="en-CA">
                <a:cs typeface="Calibri"/>
              </a:rPr>
              <a:t>83</a:t>
            </a:r>
            <a:endParaRPr lang="en-CA"/>
          </a:p>
        </p:txBody>
      </p:sp>
    </p:spTree>
    <p:extLst>
      <p:ext uri="{BB962C8B-B14F-4D97-AF65-F5344CB8AC3E}">
        <p14:creationId xmlns:p14="http://schemas.microsoft.com/office/powerpoint/2010/main" val="32654637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365581F6-CE26-478B-A0C2-5A15DB3F7EB3}"/>
              </a:ext>
            </a:extLst>
          </p:cNvPr>
          <p:cNvSpPr txBox="1">
            <a:spLocks noChangeArrowheads="1"/>
          </p:cNvSpPr>
          <p:nvPr/>
        </p:nvSpPr>
        <p:spPr>
          <a:xfrm>
            <a:off x="280342" y="169750"/>
            <a:ext cx="8229600" cy="857250"/>
          </a:xfrm>
          <a:prstGeom prst="rect">
            <a:avLst/>
          </a:prstGeom>
        </p:spPr>
        <p:txBody>
          <a:bodyPr vert="horz" lIns="91440" tIns="45720" rIns="91440" bIns="45720" rtlCol="0" anchor="b" anchorCtr="0">
            <a:normAutofit fontScale="975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The visiting team report:</a:t>
            </a:r>
            <a:br>
              <a:rPr lang="en-CA">
                <a:solidFill>
                  <a:srgbClr val="003C71"/>
                </a:solidFill>
                <a:highlight>
                  <a:srgbClr val="FFFF00"/>
                </a:highlight>
              </a:rPr>
            </a:br>
            <a:r>
              <a:rPr lang="en-GB" altLang="fr-FR" sz="2100">
                <a:solidFill>
                  <a:srgbClr val="003C71"/>
                </a:solidFill>
              </a:rPr>
              <a:t>“Do’s” and “Don’ts”</a:t>
            </a:r>
            <a:endParaRPr lang="en-US" altLang="en-US" sz="2100">
              <a:solidFill>
                <a:srgbClr val="003C71"/>
              </a:solidFill>
            </a:endParaRPr>
          </a:p>
        </p:txBody>
      </p:sp>
      <p:grpSp>
        <p:nvGrpSpPr>
          <p:cNvPr id="4" name="Group 3">
            <a:extLst>
              <a:ext uri="{FF2B5EF4-FFF2-40B4-BE49-F238E27FC236}">
                <a16:creationId xmlns:a16="http://schemas.microsoft.com/office/drawing/2014/main" id="{900D7579-2458-4DB1-B102-6B58BD78EA5B}"/>
              </a:ext>
            </a:extLst>
          </p:cNvPr>
          <p:cNvGrpSpPr/>
          <p:nvPr/>
        </p:nvGrpSpPr>
        <p:grpSpPr>
          <a:xfrm>
            <a:off x="107504" y="1131589"/>
            <a:ext cx="4287638" cy="3744417"/>
            <a:chOff x="107504" y="1059581"/>
            <a:chExt cx="4287638" cy="3744417"/>
          </a:xfrm>
        </p:grpSpPr>
        <p:sp>
          <p:nvSpPr>
            <p:cNvPr id="5" name="Content Placeholder 2">
              <a:extLst>
                <a:ext uri="{FF2B5EF4-FFF2-40B4-BE49-F238E27FC236}">
                  <a16:creationId xmlns:a16="http://schemas.microsoft.com/office/drawing/2014/main" id="{62B4FBEE-F626-4C2D-A4C1-183C8F52B24F}"/>
                </a:ext>
              </a:extLst>
            </p:cNvPr>
            <p:cNvSpPr txBox="1">
              <a:spLocks/>
            </p:cNvSpPr>
            <p:nvPr/>
          </p:nvSpPr>
          <p:spPr>
            <a:xfrm>
              <a:off x="107504" y="1419621"/>
              <a:ext cx="4176464" cy="3384377"/>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Complete your issue tracker (before the exit statement at the latest).</a:t>
              </a:r>
            </a:p>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Include all issues tied to criteria in your issue tracker.</a:t>
              </a:r>
            </a:p>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Be available to answer questions about your issue tracker after the visit.</a:t>
              </a:r>
            </a:p>
            <a:p>
              <a:pPr marL="457200" indent="-457200">
                <a:lnSpc>
                  <a:spcPct val="120000"/>
                </a:lnSpc>
                <a:spcBef>
                  <a:spcPts val="0"/>
                </a:spcBef>
                <a:buClrTx/>
                <a:buFont typeface="+mj-lt"/>
                <a:buAutoNum type="arabicPeriod"/>
              </a:pPr>
              <a:endParaRPr lang="en-CA" sz="500"/>
            </a:p>
            <a:p>
              <a:pPr marL="457200" indent="-457200">
                <a:lnSpc>
                  <a:spcPct val="120000"/>
                </a:lnSpc>
                <a:spcBef>
                  <a:spcPts val="0"/>
                </a:spcBef>
                <a:buClrTx/>
                <a:buFont typeface="+mj-lt"/>
                <a:buAutoNum type="arabicPeriod"/>
              </a:pPr>
              <a:r>
                <a:rPr lang="en-CA" sz="1600"/>
                <a:t>Dig for the full picture and describe it accurately in your issue tracker.</a:t>
              </a:r>
            </a:p>
          </p:txBody>
        </p:sp>
        <p:sp>
          <p:nvSpPr>
            <p:cNvPr id="8" name="Content Placeholder 2">
              <a:extLst>
                <a:ext uri="{FF2B5EF4-FFF2-40B4-BE49-F238E27FC236}">
                  <a16:creationId xmlns:a16="http://schemas.microsoft.com/office/drawing/2014/main" id="{AAE9DD13-10D0-418D-A9D6-6F1A9D9BEC99}"/>
                </a:ext>
              </a:extLst>
            </p:cNvPr>
            <p:cNvSpPr txBox="1">
              <a:spLocks/>
            </p:cNvSpPr>
            <p:nvPr/>
          </p:nvSpPr>
          <p:spPr>
            <a:xfrm>
              <a:off x="107504" y="1059581"/>
              <a:ext cx="4287638" cy="360040"/>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ClrTx/>
                <a:buNone/>
              </a:pPr>
              <a:r>
                <a:rPr lang="en-CA" sz="2400" b="1"/>
                <a:t>DO</a:t>
              </a:r>
            </a:p>
          </p:txBody>
        </p:sp>
      </p:grpSp>
      <p:grpSp>
        <p:nvGrpSpPr>
          <p:cNvPr id="9" name="Group 8">
            <a:extLst>
              <a:ext uri="{FF2B5EF4-FFF2-40B4-BE49-F238E27FC236}">
                <a16:creationId xmlns:a16="http://schemas.microsoft.com/office/drawing/2014/main" id="{65F6EE52-4AD4-4CA5-A70B-9E290F7F36E6}"/>
              </a:ext>
            </a:extLst>
          </p:cNvPr>
          <p:cNvGrpSpPr/>
          <p:nvPr/>
        </p:nvGrpSpPr>
        <p:grpSpPr>
          <a:xfrm>
            <a:off x="4432200" y="1131589"/>
            <a:ext cx="4247456" cy="2957653"/>
            <a:chOff x="5004048" y="1059582"/>
            <a:chExt cx="4247456" cy="2957653"/>
          </a:xfrm>
        </p:grpSpPr>
        <p:sp>
          <p:nvSpPr>
            <p:cNvPr id="10" name="Content Placeholder 2">
              <a:extLst>
                <a:ext uri="{FF2B5EF4-FFF2-40B4-BE49-F238E27FC236}">
                  <a16:creationId xmlns:a16="http://schemas.microsoft.com/office/drawing/2014/main" id="{0F944E3C-7D3D-4174-BF1F-704AF0D0F0C7}"/>
                </a:ext>
              </a:extLst>
            </p:cNvPr>
            <p:cNvSpPr txBox="1">
              <a:spLocks/>
            </p:cNvSpPr>
            <p:nvPr/>
          </p:nvSpPr>
          <p:spPr>
            <a:xfrm>
              <a:off x="5004048" y="1491630"/>
              <a:ext cx="4139952" cy="25256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buFont typeface="+mj-lt"/>
                <a:buAutoNum type="arabicPeriod"/>
              </a:pPr>
              <a:endParaRPr lang="en-CA" sz="500"/>
            </a:p>
            <a:p>
              <a:pPr>
                <a:spcBef>
                  <a:spcPts val="0"/>
                </a:spcBef>
                <a:buClr>
                  <a:schemeClr val="tx1"/>
                </a:buClr>
                <a:buFont typeface="+mj-lt"/>
                <a:buAutoNum type="arabicPeriod"/>
              </a:pPr>
              <a:r>
                <a:rPr lang="en-GB" altLang="fr-FR" sz="1600"/>
                <a:t>Use the terms “concern”, “weakness” or “deficiency” in your written comments.</a:t>
              </a:r>
            </a:p>
            <a:p>
              <a:pPr>
                <a:spcBef>
                  <a:spcPts val="0"/>
                </a:spcBef>
                <a:buClr>
                  <a:schemeClr val="tx1"/>
                </a:buClr>
                <a:buFont typeface="+mj-lt"/>
                <a:buAutoNum type="arabicPeriod"/>
              </a:pPr>
              <a:endParaRPr lang="en-GB" altLang="fr-FR" sz="500"/>
            </a:p>
            <a:p>
              <a:pPr>
                <a:spcBef>
                  <a:spcPts val="0"/>
                </a:spcBef>
                <a:buClr>
                  <a:schemeClr val="tx1"/>
                </a:buClr>
                <a:buFont typeface="+mj-lt"/>
                <a:buAutoNum type="arabicPeriod"/>
              </a:pPr>
              <a:r>
                <a:rPr lang="en-GB" altLang="fr-FR" sz="1600"/>
                <a:t>Make recommendations for improvement in the body of the report. Instead use the section of the issue tracker titled “Conclusions”</a:t>
              </a:r>
            </a:p>
            <a:p>
              <a:pPr>
                <a:spcBef>
                  <a:spcPts val="0"/>
                </a:spcBef>
                <a:buClr>
                  <a:schemeClr val="tx1"/>
                </a:buClr>
                <a:buFont typeface="+mj-lt"/>
                <a:buAutoNum type="arabicPeriod"/>
              </a:pPr>
              <a:endParaRPr lang="en-GB" altLang="fr-FR" sz="500"/>
            </a:p>
            <a:p>
              <a:pPr>
                <a:spcBef>
                  <a:spcPts val="0"/>
                </a:spcBef>
                <a:buClr>
                  <a:schemeClr val="tx1"/>
                </a:buClr>
                <a:buFont typeface="+mj-lt"/>
                <a:buAutoNum type="arabicPeriod"/>
              </a:pPr>
              <a:r>
                <a:rPr lang="en-GB" altLang="fr-FR" sz="1600"/>
                <a:t>Use the names of individuals (including students, faculty, etc.)  </a:t>
              </a:r>
            </a:p>
            <a:p>
              <a:pPr>
                <a:spcBef>
                  <a:spcPts val="0"/>
                </a:spcBef>
                <a:buClr>
                  <a:schemeClr val="tx1"/>
                </a:buClr>
                <a:buFont typeface="+mj-lt"/>
                <a:buAutoNum type="arabicPeriod"/>
              </a:pPr>
              <a:endParaRPr lang="en-GB" altLang="fr-FR" sz="500"/>
            </a:p>
            <a:p>
              <a:pPr>
                <a:spcBef>
                  <a:spcPts val="0"/>
                </a:spcBef>
                <a:buClr>
                  <a:schemeClr val="tx1"/>
                </a:buClr>
                <a:buFont typeface="+mj-lt"/>
                <a:buAutoNum type="arabicPeriod"/>
              </a:pPr>
              <a:r>
                <a:rPr lang="en-GB" sz="1600"/>
                <a:t>Re-format the template provided.</a:t>
              </a:r>
              <a:endParaRPr lang="en-CA" sz="1600"/>
            </a:p>
            <a:p>
              <a:pPr>
                <a:buClr>
                  <a:schemeClr val="tx1"/>
                </a:buClr>
                <a:buFont typeface="+mj-lt"/>
                <a:buAutoNum type="arabicPeriod"/>
              </a:pPr>
              <a:endParaRPr lang="en-CA" sz="1600"/>
            </a:p>
          </p:txBody>
        </p:sp>
        <p:sp>
          <p:nvSpPr>
            <p:cNvPr id="11" name="Content Placeholder 2">
              <a:extLst>
                <a:ext uri="{FF2B5EF4-FFF2-40B4-BE49-F238E27FC236}">
                  <a16:creationId xmlns:a16="http://schemas.microsoft.com/office/drawing/2014/main" id="{CD2434D1-85A1-421F-8E4E-CB9AD7472A05}"/>
                </a:ext>
              </a:extLst>
            </p:cNvPr>
            <p:cNvSpPr txBox="1">
              <a:spLocks/>
            </p:cNvSpPr>
            <p:nvPr/>
          </p:nvSpPr>
          <p:spPr>
            <a:xfrm>
              <a:off x="5025100" y="1059582"/>
              <a:ext cx="4226404" cy="3600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tx1"/>
                </a:buClr>
                <a:buNone/>
              </a:pPr>
              <a:r>
                <a:rPr lang="en-CA" sz="2400" b="1"/>
                <a:t>DON’T</a:t>
              </a:r>
            </a:p>
          </p:txBody>
        </p:sp>
      </p:grpSp>
      <p:sp>
        <p:nvSpPr>
          <p:cNvPr id="7" name="Slide Number Placeholder 6">
            <a:extLst>
              <a:ext uri="{FF2B5EF4-FFF2-40B4-BE49-F238E27FC236}">
                <a16:creationId xmlns:a16="http://schemas.microsoft.com/office/drawing/2014/main" id="{7561A949-BA17-4F1C-9752-ADF5B7C5862B}"/>
              </a:ext>
            </a:extLst>
          </p:cNvPr>
          <p:cNvSpPr>
            <a:spLocks noGrp="1"/>
          </p:cNvSpPr>
          <p:nvPr>
            <p:ph type="sldNum" sz="quarter" idx="4"/>
          </p:nvPr>
        </p:nvSpPr>
        <p:spPr/>
        <p:txBody>
          <a:bodyPr/>
          <a:lstStyle/>
          <a:p>
            <a:fld id="{1B0A27EF-E116-4E9E-8CDC-0E326EF51DFC}" type="slidenum">
              <a:rPr lang="en-CA" smtClean="0"/>
              <a:t>87</a:t>
            </a:fld>
            <a:endParaRPr lang="en-CA"/>
          </a:p>
        </p:txBody>
      </p:sp>
    </p:spTree>
    <p:extLst>
      <p:ext uri="{BB962C8B-B14F-4D97-AF65-F5344CB8AC3E}">
        <p14:creationId xmlns:p14="http://schemas.microsoft.com/office/powerpoint/2010/main" val="4974471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FB1F0-F2C8-47FD-8461-92EF32144837}"/>
              </a:ext>
            </a:extLst>
          </p:cNvPr>
          <p:cNvSpPr>
            <a:spLocks noGrp="1"/>
          </p:cNvSpPr>
          <p:nvPr>
            <p:ph type="title"/>
          </p:nvPr>
        </p:nvSpPr>
        <p:spPr>
          <a:xfrm>
            <a:off x="457200" y="51470"/>
            <a:ext cx="8229600" cy="857250"/>
          </a:xfrm>
        </p:spPr>
        <p:txBody>
          <a:bodyPr>
            <a:normAutofit/>
          </a:bodyPr>
          <a:lstStyle/>
          <a:p>
            <a:r>
              <a:rPr lang="en-CA">
                <a:solidFill>
                  <a:srgbClr val="003C71"/>
                </a:solidFill>
              </a:rPr>
              <a:t>Identifying issues</a:t>
            </a:r>
          </a:p>
        </p:txBody>
      </p:sp>
      <p:sp>
        <p:nvSpPr>
          <p:cNvPr id="3" name="Content Placeholder 2">
            <a:extLst>
              <a:ext uri="{FF2B5EF4-FFF2-40B4-BE49-F238E27FC236}">
                <a16:creationId xmlns:a16="http://schemas.microsoft.com/office/drawing/2014/main" id="{3C8CE0E1-0B2B-4363-B723-371299428779}"/>
              </a:ext>
            </a:extLst>
          </p:cNvPr>
          <p:cNvSpPr>
            <a:spLocks noGrp="1"/>
          </p:cNvSpPr>
          <p:nvPr>
            <p:ph idx="1"/>
          </p:nvPr>
        </p:nvSpPr>
        <p:spPr>
          <a:xfrm>
            <a:off x="755576" y="2862354"/>
            <a:ext cx="7992888" cy="2229676"/>
          </a:xfrm>
        </p:spPr>
        <p:txBody>
          <a:bodyPr>
            <a:normAutofit/>
          </a:bodyPr>
          <a:lstStyle/>
          <a:p>
            <a:pPr marL="0" indent="0">
              <a:buNone/>
            </a:pPr>
            <a:r>
              <a:rPr lang="en-CA" sz="1600"/>
              <a:t>Your options:</a:t>
            </a:r>
          </a:p>
          <a:p>
            <a:pPr marL="0" indent="0">
              <a:buNone/>
            </a:pPr>
            <a:r>
              <a:rPr lang="en-CA" sz="1800" b="1"/>
              <a:t>✓</a:t>
            </a:r>
            <a:r>
              <a:rPr lang="en-CA" sz="1800"/>
              <a:t> = </a:t>
            </a:r>
            <a:r>
              <a:rPr lang="en-CA" sz="1800" b="1"/>
              <a:t>no observed issue </a:t>
            </a:r>
            <a:r>
              <a:rPr lang="en-CA" sz="1800"/>
              <a:t>on the criterion. </a:t>
            </a:r>
          </a:p>
          <a:p>
            <a:pPr marL="0" indent="0">
              <a:buNone/>
            </a:pPr>
            <a:r>
              <a:rPr lang="en-CA" sz="1800" b="1"/>
              <a:t>*</a:t>
            </a:r>
            <a:r>
              <a:rPr lang="en-CA" sz="1800"/>
              <a:t> = item flagged for CEAB review that, </a:t>
            </a:r>
            <a:r>
              <a:rPr lang="en-CA" sz="1800" b="1"/>
              <a:t>in the opinion of the visitor,</a:t>
            </a:r>
            <a:r>
              <a:rPr lang="en-CA" sz="1800"/>
              <a:t> has the potential to either jeopardize future compliance or currently prevents compliance with the criterion. Justification is required for * observations. </a:t>
            </a:r>
          </a:p>
          <a:p>
            <a:endParaRPr lang="en-CA" sz="1500"/>
          </a:p>
        </p:txBody>
      </p:sp>
      <p:sp>
        <p:nvSpPr>
          <p:cNvPr id="11" name="Slide Number Placeholder 10">
            <a:extLst>
              <a:ext uri="{FF2B5EF4-FFF2-40B4-BE49-F238E27FC236}">
                <a16:creationId xmlns:a16="http://schemas.microsoft.com/office/drawing/2014/main" id="{F26B9913-7B18-4A5D-8395-5FC4A6DBEDDD}"/>
              </a:ext>
            </a:extLst>
          </p:cNvPr>
          <p:cNvSpPr>
            <a:spLocks noGrp="1"/>
          </p:cNvSpPr>
          <p:nvPr>
            <p:ph type="sldNum" sz="quarter" idx="4"/>
          </p:nvPr>
        </p:nvSpPr>
        <p:spPr/>
        <p:txBody>
          <a:bodyPr/>
          <a:lstStyle/>
          <a:p>
            <a:fld id="{57AA48DF-62A4-4060-A572-5AD4C53F9BDE}" type="slidenum">
              <a:rPr lang="en-CA" smtClean="0"/>
              <a:t>88</a:t>
            </a:fld>
            <a:endParaRPr lang="en-CA"/>
          </a:p>
        </p:txBody>
      </p:sp>
      <p:sp>
        <p:nvSpPr>
          <p:cNvPr id="15" name="Content Placeholder 2">
            <a:extLst>
              <a:ext uri="{FF2B5EF4-FFF2-40B4-BE49-F238E27FC236}">
                <a16:creationId xmlns:a16="http://schemas.microsoft.com/office/drawing/2014/main" id="{B939934C-3C03-452D-9178-343D4FEFF9E5}"/>
              </a:ext>
            </a:extLst>
          </p:cNvPr>
          <p:cNvSpPr txBox="1">
            <a:spLocks/>
          </p:cNvSpPr>
          <p:nvPr/>
        </p:nvSpPr>
        <p:spPr>
          <a:xfrm>
            <a:off x="457200" y="1068672"/>
            <a:ext cx="3380154" cy="16281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CA"/>
              <a:t>The “minimum standard” is established by the criterion </a:t>
            </a:r>
          </a:p>
          <a:p>
            <a:pPr marL="0" indent="0" algn="ctr">
              <a:buNone/>
            </a:pPr>
            <a:r>
              <a:rPr lang="en-CA"/>
              <a:t>and (if one exists) further explained in the interpretive statement.</a:t>
            </a:r>
          </a:p>
        </p:txBody>
      </p:sp>
      <p:pic>
        <p:nvPicPr>
          <p:cNvPr id="7" name="Picture 6">
            <a:extLst>
              <a:ext uri="{FF2B5EF4-FFF2-40B4-BE49-F238E27FC236}">
                <a16:creationId xmlns:a16="http://schemas.microsoft.com/office/drawing/2014/main" id="{32B350C5-F92A-381F-F3F9-EBB5675D37F3}"/>
              </a:ext>
            </a:extLst>
          </p:cNvPr>
          <p:cNvPicPr>
            <a:picLocks noChangeAspect="1"/>
          </p:cNvPicPr>
          <p:nvPr/>
        </p:nvPicPr>
        <p:blipFill>
          <a:blip r:embed="rId3"/>
          <a:stretch>
            <a:fillRect/>
          </a:stretch>
        </p:blipFill>
        <p:spPr>
          <a:xfrm>
            <a:off x="5058710" y="754437"/>
            <a:ext cx="827244" cy="2665563"/>
          </a:xfrm>
          <a:prstGeom prst="rect">
            <a:avLst/>
          </a:prstGeom>
          <a:ln>
            <a:noFill/>
          </a:ln>
          <a:effectLst>
            <a:outerShdw blurRad="292100" dist="139700" dir="2700000" algn="tl" rotWithShape="0">
              <a:srgbClr val="333333">
                <a:alpha val="65000"/>
              </a:srgbClr>
            </a:outerShdw>
          </a:effectLst>
        </p:spPr>
      </p:pic>
      <p:cxnSp>
        <p:nvCxnSpPr>
          <p:cNvPr id="10" name="Straight Arrow Connector 9">
            <a:extLst>
              <a:ext uri="{FF2B5EF4-FFF2-40B4-BE49-F238E27FC236}">
                <a16:creationId xmlns:a16="http://schemas.microsoft.com/office/drawing/2014/main" id="{47C76DDE-E7D7-CEBA-15AF-E7B4A91B19F5}"/>
              </a:ext>
            </a:extLst>
          </p:cNvPr>
          <p:cNvCxnSpPr/>
          <p:nvPr/>
        </p:nvCxnSpPr>
        <p:spPr>
          <a:xfrm>
            <a:off x="5745600" y="1620000"/>
            <a:ext cx="777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8247293-C332-97EB-03F8-410C402CDA6F}"/>
              </a:ext>
            </a:extLst>
          </p:cNvPr>
          <p:cNvCxnSpPr/>
          <p:nvPr/>
        </p:nvCxnSpPr>
        <p:spPr>
          <a:xfrm>
            <a:off x="5745600" y="2370000"/>
            <a:ext cx="777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4BFB909-42DA-AC76-6140-1DDF8BC74A29}"/>
              </a:ext>
            </a:extLst>
          </p:cNvPr>
          <p:cNvSpPr txBox="1"/>
          <p:nvPr/>
        </p:nvSpPr>
        <p:spPr>
          <a:xfrm>
            <a:off x="6751843" y="2200723"/>
            <a:ext cx="871869" cy="338554"/>
          </a:xfrm>
          <a:prstGeom prst="rect">
            <a:avLst/>
          </a:prstGeom>
          <a:noFill/>
          <a:ln w="28575">
            <a:solidFill>
              <a:srgbClr val="FFC000"/>
            </a:solidFill>
          </a:ln>
        </p:spPr>
        <p:txBody>
          <a:bodyPr wrap="square" rtlCol="0">
            <a:spAutoFit/>
          </a:bodyPr>
          <a:lstStyle/>
          <a:p>
            <a:pPr algn="ctr">
              <a:buClr>
                <a:schemeClr val="accent4"/>
              </a:buClr>
              <a:buSzPct val="110000"/>
            </a:pPr>
            <a:r>
              <a:rPr lang="en-CA" sz="1600" b="1"/>
              <a:t>*</a:t>
            </a:r>
            <a:endParaRPr lang="en-CA" sz="1600"/>
          </a:p>
        </p:txBody>
      </p:sp>
      <p:sp>
        <p:nvSpPr>
          <p:cNvPr id="18" name="TextBox 17">
            <a:extLst>
              <a:ext uri="{FF2B5EF4-FFF2-40B4-BE49-F238E27FC236}">
                <a16:creationId xmlns:a16="http://schemas.microsoft.com/office/drawing/2014/main" id="{594CC024-47E1-3B86-C17E-0ACDC6F08A9B}"/>
              </a:ext>
            </a:extLst>
          </p:cNvPr>
          <p:cNvSpPr txBox="1"/>
          <p:nvPr/>
        </p:nvSpPr>
        <p:spPr>
          <a:xfrm>
            <a:off x="6751842" y="1470083"/>
            <a:ext cx="871869" cy="338554"/>
          </a:xfrm>
          <a:prstGeom prst="rect">
            <a:avLst/>
          </a:prstGeom>
          <a:noFill/>
          <a:ln w="28575">
            <a:solidFill>
              <a:srgbClr val="00B0F0"/>
            </a:solidFill>
          </a:ln>
        </p:spPr>
        <p:txBody>
          <a:bodyPr wrap="square" rtlCol="0">
            <a:spAutoFit/>
          </a:bodyPr>
          <a:lstStyle/>
          <a:p>
            <a:pPr algn="ctr">
              <a:buClr>
                <a:schemeClr val="accent4"/>
              </a:buClr>
              <a:buSzPct val="110000"/>
            </a:pPr>
            <a:r>
              <a:rPr lang="en-CA" sz="1600" b="1"/>
              <a:t>✓</a:t>
            </a:r>
            <a:endParaRPr lang="en-CA" sz="1600"/>
          </a:p>
        </p:txBody>
      </p:sp>
    </p:spTree>
    <p:extLst>
      <p:ext uri="{BB962C8B-B14F-4D97-AF65-F5344CB8AC3E}">
        <p14:creationId xmlns:p14="http://schemas.microsoft.com/office/powerpoint/2010/main" val="19623615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A62DC0F-95AC-4A96-BDAC-4A4525404DC6}"/>
              </a:ext>
            </a:extLst>
          </p:cNvPr>
          <p:cNvSpPr>
            <a:spLocks noGrp="1"/>
          </p:cNvSpPr>
          <p:nvPr>
            <p:ph type="title"/>
          </p:nvPr>
        </p:nvSpPr>
        <p:spPr/>
        <p:txBody>
          <a:bodyPr>
            <a:normAutofit/>
          </a:bodyPr>
          <a:lstStyle/>
          <a:p>
            <a:r>
              <a:rPr lang="en-CA">
                <a:solidFill>
                  <a:srgbClr val="003C71"/>
                </a:solidFill>
              </a:rPr>
              <a:t>Writing an observation</a:t>
            </a:r>
          </a:p>
        </p:txBody>
      </p:sp>
      <p:sp>
        <p:nvSpPr>
          <p:cNvPr id="3" name="Content Placeholder 2">
            <a:extLst>
              <a:ext uri="{FF2B5EF4-FFF2-40B4-BE49-F238E27FC236}">
                <a16:creationId xmlns:a16="http://schemas.microsoft.com/office/drawing/2014/main" id="{0F0590D2-B86F-4D94-BEF6-DE86DBA8C02B}"/>
              </a:ext>
            </a:extLst>
          </p:cNvPr>
          <p:cNvSpPr>
            <a:spLocks noGrp="1"/>
          </p:cNvSpPr>
          <p:nvPr>
            <p:ph idx="1"/>
          </p:nvPr>
        </p:nvSpPr>
        <p:spPr>
          <a:xfrm>
            <a:off x="863588" y="1296388"/>
            <a:ext cx="7416824" cy="3238112"/>
          </a:xfrm>
        </p:spPr>
        <p:txBody>
          <a:bodyPr>
            <a:normAutofit/>
          </a:bodyPr>
          <a:lstStyle/>
          <a:p>
            <a:pPr algn="l" rtl="0" fontAlgn="base">
              <a:buFont typeface="+mj-lt"/>
              <a:buAutoNum type="arabicPeriod"/>
            </a:pPr>
            <a:r>
              <a:rPr lang="en-GB" sz="1800" b="0" i="0">
                <a:solidFill>
                  <a:srgbClr val="000000"/>
                </a:solidFill>
                <a:effectLst/>
                <a:latin typeface="Calibri" panose="020F0502020204030204" pitchFamily="34" charset="0"/>
              </a:rPr>
              <a:t> When a * is assigned, a detailed comment is required.</a:t>
            </a:r>
          </a:p>
          <a:p>
            <a:pPr lvl="1" algn="l" rtl="0" fontAlgn="base">
              <a:buFont typeface="+mj-lt"/>
              <a:buNone/>
            </a:pPr>
            <a:r>
              <a:rPr lang="en-GB" sz="1800" b="0" i="0">
                <a:solidFill>
                  <a:srgbClr val="000000"/>
                </a:solidFill>
                <a:effectLst/>
                <a:latin typeface="Calibri" panose="020F0502020204030204" pitchFamily="34" charset="0"/>
              </a:rPr>
              <a:t>a.  Structure of comments: </a:t>
            </a:r>
          </a:p>
          <a:p>
            <a:pPr marL="1314450" lvl="2" indent="-400050" algn="l" rtl="0" fontAlgn="base">
              <a:buFont typeface="+mj-lt"/>
              <a:buAutoNum type="romanLcPeriod"/>
            </a:pPr>
            <a:r>
              <a:rPr lang="en-GB" sz="1800" b="0" i="0">
                <a:solidFill>
                  <a:srgbClr val="000000"/>
                </a:solidFill>
                <a:effectLst/>
                <a:latin typeface="Calibri" panose="020F0502020204030204" pitchFamily="34" charset="0"/>
              </a:rPr>
              <a:t>Reference the appropriate criterion language. </a:t>
            </a:r>
          </a:p>
          <a:p>
            <a:pPr marL="1314450" lvl="2" indent="-400050" algn="l" rtl="0" fontAlgn="base">
              <a:buFont typeface="+mj-lt"/>
              <a:buAutoNum type="romanLcPeriod"/>
            </a:pPr>
            <a:r>
              <a:rPr lang="en-GB" sz="1800" b="0" i="0">
                <a:solidFill>
                  <a:srgbClr val="000000"/>
                </a:solidFill>
                <a:effectLst/>
                <a:latin typeface="Calibri" panose="020F0502020204030204" pitchFamily="34" charset="0"/>
              </a:rPr>
              <a:t>State the evidence observed. </a:t>
            </a:r>
          </a:p>
          <a:p>
            <a:pPr marL="1314450" lvl="2" indent="-400050" algn="l" rtl="0" fontAlgn="base">
              <a:buFont typeface="+mj-lt"/>
              <a:buAutoNum type="romanLcPeriod" startAt="2"/>
            </a:pPr>
            <a:r>
              <a:rPr lang="en-GB" sz="1800" b="0" i="0">
                <a:solidFill>
                  <a:srgbClr val="000000"/>
                </a:solidFill>
                <a:effectLst/>
                <a:latin typeface="Calibri" panose="020F0502020204030204" pitchFamily="34" charset="0"/>
              </a:rPr>
              <a:t>State the way in which the evidence indicates a negative impact on the program. </a:t>
            </a:r>
          </a:p>
          <a:p>
            <a:pPr lvl="1" algn="l" rtl="0" fontAlgn="base">
              <a:buFont typeface="+mj-lt"/>
              <a:buNone/>
            </a:pPr>
            <a:r>
              <a:rPr lang="en-GB" sz="1800" b="0" i="0">
                <a:solidFill>
                  <a:srgbClr val="000000"/>
                </a:solidFill>
                <a:effectLst/>
                <a:latin typeface="Calibri" panose="020F0502020204030204" pitchFamily="34" charset="0"/>
              </a:rPr>
              <a:t>b.  Comments should be precise and concise. </a:t>
            </a:r>
          </a:p>
          <a:p>
            <a:pPr algn="l" rtl="0" fontAlgn="base">
              <a:buFont typeface="+mj-lt"/>
              <a:buAutoNum type="arabicPeriod" startAt="2"/>
            </a:pPr>
            <a:r>
              <a:rPr lang="en-GB" sz="1800" b="0" i="0">
                <a:solidFill>
                  <a:srgbClr val="000000"/>
                </a:solidFill>
                <a:effectLst/>
                <a:latin typeface="Calibri" panose="020F0502020204030204" pitchFamily="34" charset="0"/>
              </a:rPr>
              <a:t> When a </a:t>
            </a:r>
            <a:r>
              <a:rPr lang="en-GB" sz="1800" b="1" i="0">
                <a:solidFill>
                  <a:srgbClr val="000000"/>
                </a:solidFill>
                <a:effectLst/>
                <a:latin typeface="Segoe UI Symbol" panose="020B0502040204020203" pitchFamily="34" charset="0"/>
              </a:rPr>
              <a:t>✓</a:t>
            </a:r>
            <a:r>
              <a:rPr lang="en-GB" sz="1800" b="1" i="0">
                <a:solidFill>
                  <a:srgbClr val="000000"/>
                </a:solidFill>
                <a:effectLst/>
                <a:latin typeface="Calibri" panose="020F0502020204030204" pitchFamily="34" charset="0"/>
              </a:rPr>
              <a:t> </a:t>
            </a:r>
            <a:r>
              <a:rPr lang="en-GB" sz="1800" b="0" i="0">
                <a:solidFill>
                  <a:srgbClr val="000000"/>
                </a:solidFill>
                <a:effectLst/>
                <a:latin typeface="Calibri" panose="020F0502020204030204" pitchFamily="34" charset="0"/>
              </a:rPr>
              <a:t>is assigned, do not comment. </a:t>
            </a:r>
          </a:p>
        </p:txBody>
      </p:sp>
      <p:sp>
        <p:nvSpPr>
          <p:cNvPr id="4" name="Slide Number Placeholder 3">
            <a:extLst>
              <a:ext uri="{FF2B5EF4-FFF2-40B4-BE49-F238E27FC236}">
                <a16:creationId xmlns:a16="http://schemas.microsoft.com/office/drawing/2014/main" id="{D5FF2ACA-48A8-4F20-A55E-8A8172C8416C}"/>
              </a:ext>
            </a:extLst>
          </p:cNvPr>
          <p:cNvSpPr>
            <a:spLocks noGrp="1"/>
          </p:cNvSpPr>
          <p:nvPr>
            <p:ph type="sldNum" sz="quarter" idx="4"/>
          </p:nvPr>
        </p:nvSpPr>
        <p:spPr/>
        <p:txBody>
          <a:bodyPr/>
          <a:lstStyle/>
          <a:p>
            <a:fld id="{FAD2762F-E3D5-4C90-A60C-D58DFA2E93A6}" type="slidenum">
              <a:rPr lang="en-CA" smtClean="0"/>
              <a:t>89</a:t>
            </a:fld>
            <a:endParaRPr lang="en-CA"/>
          </a:p>
        </p:txBody>
      </p:sp>
    </p:spTree>
    <p:extLst>
      <p:ext uri="{BB962C8B-B14F-4D97-AF65-F5344CB8AC3E}">
        <p14:creationId xmlns:p14="http://schemas.microsoft.com/office/powerpoint/2010/main" val="36456500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nvPr>
        </p:nvSpPr>
        <p:spPr/>
        <p:txBody>
          <a:bodyPr/>
          <a:lstStyle/>
          <a:p>
            <a:r>
              <a:rPr lang="en-US"/>
              <a:t>Written observations - Examples</a:t>
            </a:r>
            <a:endParaRPr lang="en-CA"/>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nvPr>
        </p:nvSpPr>
        <p:spPr/>
        <p:txBody>
          <a:bodyPr/>
          <a:lstStyle/>
          <a:p>
            <a:fld id="{2D00DFA4-54D8-426D-8AF1-9A684DA98554}" type="slidenum">
              <a:rPr lang="en-CA" smtClean="0"/>
              <a:pPr/>
              <a:t>90</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extLst>
              <p:ext uri="{D42A27DB-BD31-4B8C-83A1-F6EECF244321}">
                <p14:modId xmlns:p14="http://schemas.microsoft.com/office/powerpoint/2010/main" val="1765854397"/>
              </p:ext>
            </p:extLst>
          </p:nvPr>
        </p:nvGraphicFramePr>
        <p:xfrm>
          <a:off x="628650" y="1062990"/>
          <a:ext cx="7743825" cy="3614271"/>
        </p:xfrm>
        <a:graphic>
          <a:graphicData uri="http://schemas.openxmlformats.org/drawingml/2006/table">
            <a:tbl>
              <a:tblPr firstRow="1" bandRow="1">
                <a:tableStyleId>{5C22544A-7EE6-4342-B048-85BDC9FD1C3A}</a:tableStyleId>
              </a:tblPr>
              <a:tblGrid>
                <a:gridCol w="3231446">
                  <a:extLst>
                    <a:ext uri="{9D8B030D-6E8A-4147-A177-3AD203B41FA5}">
                      <a16:colId xmlns:a16="http://schemas.microsoft.com/office/drawing/2014/main" val="3565607732"/>
                    </a:ext>
                  </a:extLst>
                </a:gridCol>
                <a:gridCol w="4512379">
                  <a:extLst>
                    <a:ext uri="{9D8B030D-6E8A-4147-A177-3AD203B41FA5}">
                      <a16:colId xmlns:a16="http://schemas.microsoft.com/office/drawing/2014/main" val="1861819504"/>
                    </a:ext>
                  </a:extLst>
                </a:gridCol>
              </a:tblGrid>
              <a:tr h="619611">
                <a:tc>
                  <a:txBody>
                    <a:bodyPr/>
                    <a:lstStyle/>
                    <a:p>
                      <a:r>
                        <a:rPr lang="en-US" sz="1600"/>
                        <a:t>Criterion</a:t>
                      </a:r>
                      <a:endParaRPr lang="en-CA" sz="1600"/>
                    </a:p>
                  </a:txBody>
                  <a:tcPr marL="68580" marR="68580" marT="34290" marB="34290" anchor="ctr"/>
                </a:tc>
                <a:tc>
                  <a:txBody>
                    <a:bodyPr/>
                    <a:lstStyle/>
                    <a:p>
                      <a:r>
                        <a:rPr lang="en-US" sz="1600"/>
                        <a:t>Observation</a:t>
                      </a:r>
                      <a:endParaRPr lang="en-CA" sz="1600"/>
                    </a:p>
                  </a:txBody>
                  <a:tcPr marL="68580" marR="68580" marT="34290" marB="34290" anchor="ctr"/>
                </a:tc>
                <a:extLst>
                  <a:ext uri="{0D108BD9-81ED-4DB2-BD59-A6C34878D82A}">
                    <a16:rowId xmlns:a16="http://schemas.microsoft.com/office/drawing/2014/main" val="504930831"/>
                  </a:ext>
                </a:extLst>
              </a:tr>
              <a:tr h="2306469">
                <a:tc>
                  <a:txBody>
                    <a:bodyPr/>
                    <a:lstStyle/>
                    <a:p>
                      <a:r>
                        <a:rPr lang="en-US" sz="1600" b="1"/>
                        <a:t>3.1.1 Organization and engagement: </a:t>
                      </a:r>
                      <a:r>
                        <a:rPr lang="en-US" sz="1600"/>
                        <a:t>There must be demonstration that an organization structure is in place to assure the sustainable development and measurement of graduate attributes. There must be </a:t>
                      </a:r>
                      <a:r>
                        <a:rPr lang="en-US" sz="1600">
                          <a:highlight>
                            <a:srgbClr val="FFFF00"/>
                          </a:highlight>
                        </a:rPr>
                        <a:t>demonstrated engagement in the processes by faculty members </a:t>
                      </a:r>
                      <a:r>
                        <a:rPr lang="en-US" sz="1600"/>
                        <a:t>and engineering leadership. </a:t>
                      </a:r>
                      <a:endParaRPr lang="en-CA" sz="1600"/>
                    </a:p>
                  </a:txBody>
                  <a:tcPr marL="68580" marR="68580" marT="34290" marB="34290"/>
                </a:tc>
                <a:tc>
                  <a:txBody>
                    <a:bodyPr/>
                    <a:lstStyle/>
                    <a:p>
                      <a:r>
                        <a:rPr lang="en-US" sz="1600">
                          <a:highlight>
                            <a:srgbClr val="FFFF00"/>
                          </a:highlight>
                        </a:rPr>
                        <a:t>Engagement of full-time faculty members in the Graduate Attribute measurement process is limited. </a:t>
                      </a:r>
                      <a:r>
                        <a:rPr lang="en-US" sz="1600"/>
                        <a:t>The members of the curriculum committee appear to be highly engaged in the collection and assessment of GA data. However, faculty member involvement is limited to assessment data entry and are they not engaged in the refinement of indicators, development of assessment tools, or interpretation of assessment data. As a result, faculty members question the value of the GA assessment process, providing a barrier to implementing lasting improvements to the program.</a:t>
                      </a:r>
                      <a:endParaRPr lang="en-CA" sz="1600"/>
                    </a:p>
                  </a:txBody>
                  <a:tcPr marL="68580" marR="68580" marT="34290" marB="34290"/>
                </a:tc>
                <a:extLst>
                  <a:ext uri="{0D108BD9-81ED-4DB2-BD59-A6C34878D82A}">
                    <a16:rowId xmlns:a16="http://schemas.microsoft.com/office/drawing/2014/main" val="690450349"/>
                  </a:ext>
                </a:extLst>
              </a:tr>
            </a:tbl>
          </a:graphicData>
        </a:graphic>
      </p:graphicFrame>
    </p:spTree>
    <p:extLst>
      <p:ext uri="{BB962C8B-B14F-4D97-AF65-F5344CB8AC3E}">
        <p14:creationId xmlns:p14="http://schemas.microsoft.com/office/powerpoint/2010/main" val="23593158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nvPr>
        </p:nvSpPr>
        <p:spPr/>
        <p:txBody>
          <a:bodyPr/>
          <a:lstStyle/>
          <a:p>
            <a:r>
              <a:rPr lang="en-US"/>
              <a:t>Written observations - Examples</a:t>
            </a:r>
            <a:endParaRPr lang="en-CA"/>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nvPr>
        </p:nvSpPr>
        <p:spPr/>
        <p:txBody>
          <a:bodyPr/>
          <a:lstStyle/>
          <a:p>
            <a:fld id="{2D00DFA4-54D8-426D-8AF1-9A684DA98554}" type="slidenum">
              <a:rPr lang="en-CA" smtClean="0"/>
              <a:pPr/>
              <a:t>91</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extLst>
              <p:ext uri="{D42A27DB-BD31-4B8C-83A1-F6EECF244321}">
                <p14:modId xmlns:p14="http://schemas.microsoft.com/office/powerpoint/2010/main" val="3453465564"/>
              </p:ext>
            </p:extLst>
          </p:nvPr>
        </p:nvGraphicFramePr>
        <p:xfrm>
          <a:off x="771525" y="1550194"/>
          <a:ext cx="7600950" cy="2613184"/>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3565607732"/>
                    </a:ext>
                  </a:extLst>
                </a:gridCol>
                <a:gridCol w="4400550">
                  <a:extLst>
                    <a:ext uri="{9D8B030D-6E8A-4147-A177-3AD203B41FA5}">
                      <a16:colId xmlns:a16="http://schemas.microsoft.com/office/drawing/2014/main" val="1861819504"/>
                    </a:ext>
                  </a:extLst>
                </a:gridCol>
              </a:tblGrid>
              <a:tr h="350044">
                <a:tc>
                  <a:txBody>
                    <a:bodyPr/>
                    <a:lstStyle/>
                    <a:p>
                      <a:r>
                        <a:rPr lang="en-US" sz="1800"/>
                        <a:t>Criterion</a:t>
                      </a:r>
                      <a:endParaRPr lang="en-CA" sz="1800"/>
                    </a:p>
                  </a:txBody>
                  <a:tcPr marL="68580" marR="68580" marT="34290" marB="34290" anchor="ctr"/>
                </a:tc>
                <a:tc>
                  <a:txBody>
                    <a:bodyPr/>
                    <a:lstStyle/>
                    <a:p>
                      <a:r>
                        <a:rPr lang="en-US" sz="1800"/>
                        <a:t>Observation</a:t>
                      </a:r>
                      <a:endParaRPr lang="en-CA" sz="1800"/>
                    </a:p>
                  </a:txBody>
                  <a:tcPr marL="68580" marR="68580" marT="34290" marB="34290" anchor="ctr"/>
                </a:tc>
                <a:extLst>
                  <a:ext uri="{0D108BD9-81ED-4DB2-BD59-A6C34878D82A}">
                    <a16:rowId xmlns:a16="http://schemas.microsoft.com/office/drawing/2014/main" val="504930831"/>
                  </a:ext>
                </a:extLst>
              </a:tr>
              <a:tr h="840105">
                <a:tc>
                  <a:txBody>
                    <a:bodyPr/>
                    <a:lstStyle/>
                    <a:p>
                      <a:r>
                        <a:rPr lang="en-US" sz="1800" b="1"/>
                        <a:t>3.1.3 Indicators: </a:t>
                      </a:r>
                      <a:r>
                        <a:rPr lang="en-US" sz="1800">
                          <a:highlight>
                            <a:srgbClr val="FFFF00"/>
                          </a:highlight>
                        </a:rPr>
                        <a:t>For each attribute</a:t>
                      </a:r>
                      <a:r>
                        <a:rPr lang="en-US" sz="1800"/>
                        <a:t>, there must be a set of </a:t>
                      </a:r>
                      <a:r>
                        <a:rPr lang="en-US" sz="1800">
                          <a:highlight>
                            <a:srgbClr val="FFFF00"/>
                          </a:highlight>
                        </a:rPr>
                        <a:t>measurable, documented indicators </a:t>
                      </a:r>
                      <a:r>
                        <a:rPr lang="en-US" sz="1800"/>
                        <a:t>that describe what students must achieve in order to be considered competent in the corresponding attribute.</a:t>
                      </a:r>
                      <a:endParaRPr lang="en-CA" sz="180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Indicators for GA#6 (Individual and team work) and #8 (Professionalism) are </a:t>
                      </a:r>
                      <a:r>
                        <a:rPr lang="en-US" sz="1800">
                          <a:highlight>
                            <a:srgbClr val="FFFF00"/>
                          </a:highlight>
                        </a:rPr>
                        <a:t>not documented</a:t>
                      </a:r>
                      <a:r>
                        <a:rPr lang="en-US" sz="1800"/>
                        <a:t>. While indicators for ethics were noted, </a:t>
                      </a:r>
                      <a:r>
                        <a:rPr lang="en-US" sz="1800">
                          <a:highlight>
                            <a:srgbClr val="FFFF00"/>
                          </a:highlight>
                        </a:rPr>
                        <a:t>no indicators for equity (GA #10) (Ethics and equity) were found</a:t>
                      </a:r>
                      <a:r>
                        <a:rPr lang="en-US" sz="1800"/>
                        <a:t>. Therefore, a set of measurable, documented indicators for each attribute is lacking. </a:t>
                      </a:r>
                      <a:endParaRPr lang="en-CA" sz="1800"/>
                    </a:p>
                    <a:p>
                      <a:endParaRPr lang="en-CA" sz="1800"/>
                    </a:p>
                  </a:txBody>
                  <a:tcPr marL="68580" marR="68580" marT="34290" marB="34290"/>
                </a:tc>
                <a:extLst>
                  <a:ext uri="{0D108BD9-81ED-4DB2-BD59-A6C34878D82A}">
                    <a16:rowId xmlns:a16="http://schemas.microsoft.com/office/drawing/2014/main" val="690450349"/>
                  </a:ext>
                </a:extLst>
              </a:tr>
            </a:tbl>
          </a:graphicData>
        </a:graphic>
      </p:graphicFrame>
    </p:spTree>
    <p:extLst>
      <p:ext uri="{BB962C8B-B14F-4D97-AF65-F5344CB8AC3E}">
        <p14:creationId xmlns:p14="http://schemas.microsoft.com/office/powerpoint/2010/main" val="138545470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nvPr>
        </p:nvSpPr>
        <p:spPr>
          <a:xfrm>
            <a:off x="411480" y="0"/>
            <a:ext cx="7886700" cy="994172"/>
          </a:xfrm>
        </p:spPr>
        <p:txBody>
          <a:bodyPr/>
          <a:lstStyle/>
          <a:p>
            <a:r>
              <a:rPr lang="en-US"/>
              <a:t>Written observations - Examples</a:t>
            </a:r>
            <a:endParaRPr lang="en-CA"/>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nvPr>
        </p:nvSpPr>
        <p:spPr/>
        <p:txBody>
          <a:bodyPr/>
          <a:lstStyle/>
          <a:p>
            <a:fld id="{2D00DFA4-54D8-426D-8AF1-9A684DA98554}" type="slidenum">
              <a:rPr lang="en-CA" smtClean="0"/>
              <a:pPr/>
              <a:t>92</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extLst>
              <p:ext uri="{D42A27DB-BD31-4B8C-83A1-F6EECF244321}">
                <p14:modId xmlns:p14="http://schemas.microsoft.com/office/powerpoint/2010/main" val="557602048"/>
              </p:ext>
            </p:extLst>
          </p:nvPr>
        </p:nvGraphicFramePr>
        <p:xfrm>
          <a:off x="461486" y="818674"/>
          <a:ext cx="7786688" cy="3832384"/>
        </p:xfrm>
        <a:graphic>
          <a:graphicData uri="http://schemas.openxmlformats.org/drawingml/2006/table">
            <a:tbl>
              <a:tblPr firstRow="1" bandRow="1">
                <a:tableStyleId>{5C22544A-7EE6-4342-B048-85BDC9FD1C3A}</a:tableStyleId>
              </a:tblPr>
              <a:tblGrid>
                <a:gridCol w="4207669">
                  <a:extLst>
                    <a:ext uri="{9D8B030D-6E8A-4147-A177-3AD203B41FA5}">
                      <a16:colId xmlns:a16="http://schemas.microsoft.com/office/drawing/2014/main" val="3565607732"/>
                    </a:ext>
                  </a:extLst>
                </a:gridCol>
                <a:gridCol w="3579019">
                  <a:extLst>
                    <a:ext uri="{9D8B030D-6E8A-4147-A177-3AD203B41FA5}">
                      <a16:colId xmlns:a16="http://schemas.microsoft.com/office/drawing/2014/main" val="1861819504"/>
                    </a:ext>
                  </a:extLst>
                </a:gridCol>
              </a:tblGrid>
              <a:tr h="350044">
                <a:tc>
                  <a:txBody>
                    <a:bodyPr/>
                    <a:lstStyle/>
                    <a:p>
                      <a:r>
                        <a:rPr lang="en-US" sz="1400"/>
                        <a:t>Criterion</a:t>
                      </a:r>
                      <a:endParaRPr lang="en-CA" sz="1400"/>
                    </a:p>
                  </a:txBody>
                  <a:tcPr marL="68580" marR="68580" marT="34290" marB="34290" anchor="ctr"/>
                </a:tc>
                <a:tc>
                  <a:txBody>
                    <a:bodyPr/>
                    <a:lstStyle/>
                    <a:p>
                      <a:r>
                        <a:rPr lang="en-US" sz="1400"/>
                        <a:t>Observation</a:t>
                      </a:r>
                      <a:endParaRPr lang="en-CA" sz="1400"/>
                    </a:p>
                  </a:txBody>
                  <a:tcPr marL="68580" marR="68580" marT="34290" marB="34290" anchor="ctr"/>
                </a:tc>
                <a:extLst>
                  <a:ext uri="{0D108BD9-81ED-4DB2-BD59-A6C34878D82A}">
                    <a16:rowId xmlns:a16="http://schemas.microsoft.com/office/drawing/2014/main" val="504930831"/>
                  </a:ext>
                </a:extLst>
              </a:tr>
              <a:tr h="2446020">
                <a:tc>
                  <a:txBody>
                    <a:bodyPr/>
                    <a:lstStyle/>
                    <a:p>
                      <a:r>
                        <a:rPr lang="en-US" sz="1400" b="1"/>
                        <a:t>3.4.5.1</a:t>
                      </a:r>
                      <a:r>
                        <a:rPr lang="en-US" sz="1400"/>
                        <a:t> While considerable latitude is provided in the choice of suitable content for the complementary studies component of the curriculum, some areas of study are essential in the education of an engineer. Accordingly, the curriculum must include studies in the following: </a:t>
                      </a:r>
                    </a:p>
                    <a:p>
                      <a:pPr marL="342900" indent="-342900">
                        <a:buAutoNum type="alphaLcPeriod"/>
                      </a:pPr>
                      <a:r>
                        <a:rPr lang="en-US" sz="1400"/>
                        <a:t>Subject matter that deals with the humanities and social sciences; </a:t>
                      </a:r>
                    </a:p>
                    <a:p>
                      <a:pPr marL="342900" indent="-342900">
                        <a:buAutoNum type="alphaLcPeriod"/>
                      </a:pPr>
                      <a:r>
                        <a:rPr lang="en-US" sz="1400"/>
                        <a:t>Oral and </a:t>
                      </a:r>
                      <a:r>
                        <a:rPr lang="en-US" sz="1400">
                          <a:highlight>
                            <a:srgbClr val="FFFF00"/>
                          </a:highlight>
                        </a:rPr>
                        <a:t>written communications</a:t>
                      </a:r>
                      <a:r>
                        <a:rPr lang="en-US" sz="1400"/>
                        <a:t>; </a:t>
                      </a:r>
                    </a:p>
                    <a:p>
                      <a:pPr marL="342900" indent="-342900">
                        <a:buAutoNum type="alphaLcPeriod"/>
                      </a:pPr>
                      <a:r>
                        <a:rPr lang="en-US" sz="1400"/>
                        <a:t>Professionalism, ethics, equity and law; </a:t>
                      </a:r>
                    </a:p>
                    <a:p>
                      <a:pPr marL="342900" indent="-342900">
                        <a:buAutoNum type="alphaLcPeriod"/>
                      </a:pPr>
                      <a:r>
                        <a:rPr lang="en-US" sz="1400"/>
                        <a:t>The impact of technology and/or engineering on society;</a:t>
                      </a:r>
                    </a:p>
                    <a:p>
                      <a:pPr marL="342900" indent="-342900">
                        <a:buAutoNum type="alphaLcPeriod"/>
                      </a:pPr>
                      <a:r>
                        <a:rPr lang="en-US" sz="1400"/>
                        <a:t>Health and safety; </a:t>
                      </a:r>
                    </a:p>
                    <a:p>
                      <a:pPr marL="342900" indent="-342900">
                        <a:buAutoNum type="alphaLcPeriod"/>
                      </a:pPr>
                      <a:r>
                        <a:rPr lang="en-US" sz="1400"/>
                        <a:t>Sustainable development and environmental stewardship;</a:t>
                      </a:r>
                    </a:p>
                    <a:p>
                      <a:pPr marL="342900" indent="-342900">
                        <a:buAutoNum type="alphaLcPeriod"/>
                      </a:pPr>
                      <a:r>
                        <a:rPr lang="en-US" sz="1400"/>
                        <a:t>Engineering economics and project management.</a:t>
                      </a:r>
                      <a:endParaRPr lang="en-CA" sz="140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The curriculum includes studies in all areas a through g, as per the criterion. The curriculum committee received feedback that upper-year students have poor </a:t>
                      </a:r>
                      <a:r>
                        <a:rPr lang="en-US" sz="1400">
                          <a:highlight>
                            <a:srgbClr val="FFFF00"/>
                          </a:highlight>
                        </a:rPr>
                        <a:t>written communication skills.</a:t>
                      </a:r>
                      <a:r>
                        <a:rPr lang="en-US" sz="1400"/>
                        <a:t> This observation confirmed by interviews with service faculty and capstone supervisors.  No actions have been taken to address this issue.</a:t>
                      </a:r>
                      <a:endParaRPr lang="en-CA" sz="1400"/>
                    </a:p>
                    <a:p>
                      <a:endParaRPr lang="en-CA" sz="1400"/>
                    </a:p>
                  </a:txBody>
                  <a:tcPr marL="68580" marR="68580" marT="34290" marB="34290"/>
                </a:tc>
                <a:extLst>
                  <a:ext uri="{0D108BD9-81ED-4DB2-BD59-A6C34878D82A}">
                    <a16:rowId xmlns:a16="http://schemas.microsoft.com/office/drawing/2014/main" val="690450349"/>
                  </a:ext>
                </a:extLst>
              </a:tr>
            </a:tbl>
          </a:graphicData>
        </a:graphic>
      </p:graphicFrame>
    </p:spTree>
    <p:extLst>
      <p:ext uri="{BB962C8B-B14F-4D97-AF65-F5344CB8AC3E}">
        <p14:creationId xmlns:p14="http://schemas.microsoft.com/office/powerpoint/2010/main" val="32659458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0B70-E43C-6038-3C17-9F5C84A5936F}"/>
              </a:ext>
            </a:extLst>
          </p:cNvPr>
          <p:cNvSpPr>
            <a:spLocks noGrp="1"/>
          </p:cNvSpPr>
          <p:nvPr>
            <p:ph type="title"/>
          </p:nvPr>
        </p:nvSpPr>
        <p:spPr/>
        <p:txBody>
          <a:bodyPr/>
          <a:lstStyle/>
          <a:p>
            <a:r>
              <a:rPr lang="en-US"/>
              <a:t>Written observations - Examples</a:t>
            </a:r>
            <a:endParaRPr lang="en-CA"/>
          </a:p>
        </p:txBody>
      </p:sp>
      <p:sp>
        <p:nvSpPr>
          <p:cNvPr id="4" name="Slide Number Placeholder 3">
            <a:extLst>
              <a:ext uri="{FF2B5EF4-FFF2-40B4-BE49-F238E27FC236}">
                <a16:creationId xmlns:a16="http://schemas.microsoft.com/office/drawing/2014/main" id="{DA8CC796-9FDF-2867-2A1C-E49F85408549}"/>
              </a:ext>
            </a:extLst>
          </p:cNvPr>
          <p:cNvSpPr>
            <a:spLocks noGrp="1"/>
          </p:cNvSpPr>
          <p:nvPr>
            <p:ph type="sldNum" sz="quarter" idx="4"/>
          </p:nvPr>
        </p:nvSpPr>
        <p:spPr/>
        <p:txBody>
          <a:bodyPr/>
          <a:lstStyle/>
          <a:p>
            <a:fld id="{2D00DFA4-54D8-426D-8AF1-9A684DA98554}" type="slidenum">
              <a:rPr lang="en-CA" smtClean="0"/>
              <a:pPr/>
              <a:t>93</a:t>
            </a:fld>
            <a:endParaRPr lang="en-CA"/>
          </a:p>
        </p:txBody>
      </p:sp>
      <p:graphicFrame>
        <p:nvGraphicFramePr>
          <p:cNvPr id="5" name="Table 5">
            <a:extLst>
              <a:ext uri="{FF2B5EF4-FFF2-40B4-BE49-F238E27FC236}">
                <a16:creationId xmlns:a16="http://schemas.microsoft.com/office/drawing/2014/main" id="{DFAFEEDC-87EB-E117-F46F-C1AE82D32472}"/>
              </a:ext>
            </a:extLst>
          </p:cNvPr>
          <p:cNvGraphicFramePr>
            <a:graphicFrameLocks noGrp="1"/>
          </p:cNvGraphicFramePr>
          <p:nvPr>
            <p:extLst>
              <p:ext uri="{D42A27DB-BD31-4B8C-83A1-F6EECF244321}">
                <p14:modId xmlns:p14="http://schemas.microsoft.com/office/powerpoint/2010/main" val="3761350628"/>
              </p:ext>
            </p:extLst>
          </p:nvPr>
        </p:nvGraphicFramePr>
        <p:xfrm>
          <a:off x="706652" y="1047624"/>
          <a:ext cx="7600950" cy="3604387"/>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3565607732"/>
                    </a:ext>
                  </a:extLst>
                </a:gridCol>
                <a:gridCol w="4400550">
                  <a:extLst>
                    <a:ext uri="{9D8B030D-6E8A-4147-A177-3AD203B41FA5}">
                      <a16:colId xmlns:a16="http://schemas.microsoft.com/office/drawing/2014/main" val="1861819504"/>
                    </a:ext>
                  </a:extLst>
                </a:gridCol>
              </a:tblGrid>
              <a:tr h="240374">
                <a:tc>
                  <a:txBody>
                    <a:bodyPr/>
                    <a:lstStyle/>
                    <a:p>
                      <a:r>
                        <a:rPr lang="en-US" sz="1000"/>
                        <a:t>Criterion</a:t>
                      </a:r>
                      <a:endParaRPr lang="en-CA" sz="1000"/>
                    </a:p>
                  </a:txBody>
                  <a:tcPr marL="68580" marR="68580" marT="34290" marB="34290" anchor="ctr"/>
                </a:tc>
                <a:tc>
                  <a:txBody>
                    <a:bodyPr/>
                    <a:lstStyle/>
                    <a:p>
                      <a:r>
                        <a:rPr lang="en-US" sz="1000"/>
                        <a:t>Observation</a:t>
                      </a:r>
                      <a:endParaRPr lang="en-CA" sz="1000"/>
                    </a:p>
                  </a:txBody>
                  <a:tcPr marL="68580" marR="68580" marT="34290" marB="34290" anchor="ctr"/>
                </a:tc>
                <a:extLst>
                  <a:ext uri="{0D108BD9-81ED-4DB2-BD59-A6C34878D82A}">
                    <a16:rowId xmlns:a16="http://schemas.microsoft.com/office/drawing/2014/main" val="504930831"/>
                  </a:ext>
                </a:extLst>
              </a:tr>
              <a:tr h="1817370">
                <a:tc>
                  <a:txBody>
                    <a:bodyPr/>
                    <a:lstStyle/>
                    <a:p>
                      <a:r>
                        <a:rPr lang="en-US" sz="1300" b="1"/>
                        <a:t>3.4.4.1</a:t>
                      </a:r>
                      <a:r>
                        <a:rPr lang="en-US" sz="1300"/>
                        <a:t> A minimum of 600 Accreditation Units (AU) of a combination of engineering science and engineering design curriculum content in an engineering program shall be </a:t>
                      </a:r>
                      <a:r>
                        <a:rPr lang="en-US" sz="1300">
                          <a:highlight>
                            <a:srgbClr val="FFFF00"/>
                          </a:highlight>
                        </a:rPr>
                        <a:t>delivered by faculty members holding, or progressing toward, professional engineering licensure </a:t>
                      </a:r>
                      <a:r>
                        <a:rPr lang="en-US" sz="1300"/>
                        <a:t>as specified in the </a:t>
                      </a:r>
                      <a:r>
                        <a:rPr lang="en-US" sz="1300" i="1"/>
                        <a:t>Interpretive statement on licensure expectations and requirements</a:t>
                      </a:r>
                      <a:r>
                        <a:rPr lang="en-US" sz="1300"/>
                        <a:t>.</a:t>
                      </a:r>
                      <a:endParaRPr lang="en-CA" sz="130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t>ES3014 is taught by a faculty member who</a:t>
                      </a:r>
                      <a:r>
                        <a:rPr lang="en-US" sz="1300">
                          <a:highlight>
                            <a:srgbClr val="FFFF00"/>
                          </a:highlight>
                        </a:rPr>
                        <a:t> does not hold a license to practice engineering in Canada</a:t>
                      </a:r>
                      <a:r>
                        <a:rPr lang="en-US" sz="1300"/>
                        <a:t>. They are 8 years from faculty appointment and have not pursued EIT status. 38 AUs have therefore been reallocated resulting in 579 AUs of engineering science and engineering design combined. This results in the ‘minimum of 600 AUs of a combination of engineering science and engineering design curriculum delivered by faculty members holding processional licensure’ not being achieved.</a:t>
                      </a:r>
                      <a:endParaRPr lang="en-CA" sz="1300"/>
                    </a:p>
                  </a:txBody>
                  <a:tcPr marL="68580" marR="68580" marT="34290" marB="34290"/>
                </a:tc>
                <a:extLst>
                  <a:ext uri="{0D108BD9-81ED-4DB2-BD59-A6C34878D82A}">
                    <a16:rowId xmlns:a16="http://schemas.microsoft.com/office/drawing/2014/main" val="690450349"/>
                  </a:ext>
                </a:extLst>
              </a:tr>
              <a:tr h="15123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3.4.4.4</a:t>
                      </a:r>
                      <a:r>
                        <a:rPr lang="en-US" sz="1200"/>
                        <a:t> A minimum of 225 of engineering design curriculum content in an engineering program shall be delivered by faculty members holding professional engineering licensure as specified in the </a:t>
                      </a:r>
                      <a:r>
                        <a:rPr lang="en-US" sz="1200" i="1"/>
                        <a:t>Interpretive statement on licensure expectations and requirements</a:t>
                      </a:r>
                      <a:r>
                        <a:rPr lang="en-US" sz="1200"/>
                        <a:t>.</a:t>
                      </a:r>
                      <a:endParaRPr lang="en-CA" sz="1200"/>
                    </a:p>
                    <a:p>
                      <a:endParaRPr lang="en-CA" sz="130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300"/>
                        <a:t>See comment in 3.4.4.1</a:t>
                      </a:r>
                    </a:p>
                  </a:txBody>
                  <a:tcPr marL="68580" marR="68580" marT="34290" marB="34290"/>
                </a:tc>
                <a:extLst>
                  <a:ext uri="{0D108BD9-81ED-4DB2-BD59-A6C34878D82A}">
                    <a16:rowId xmlns:a16="http://schemas.microsoft.com/office/drawing/2014/main" val="3602804328"/>
                  </a:ext>
                </a:extLst>
              </a:tr>
            </a:tbl>
          </a:graphicData>
        </a:graphic>
      </p:graphicFrame>
    </p:spTree>
    <p:extLst>
      <p:ext uri="{BB962C8B-B14F-4D97-AF65-F5344CB8AC3E}">
        <p14:creationId xmlns:p14="http://schemas.microsoft.com/office/powerpoint/2010/main" val="29403055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2DD50-3394-4BED-983A-9EFCE729ED46}"/>
              </a:ext>
            </a:extLst>
          </p:cNvPr>
          <p:cNvSpPr>
            <a:spLocks noGrp="1"/>
          </p:cNvSpPr>
          <p:nvPr>
            <p:ph type="title"/>
          </p:nvPr>
        </p:nvSpPr>
        <p:spPr>
          <a:xfrm>
            <a:off x="518864" y="58316"/>
            <a:ext cx="8229600" cy="857250"/>
          </a:xfrm>
        </p:spPr>
        <p:txBody>
          <a:bodyPr>
            <a:normAutofit/>
          </a:bodyPr>
          <a:lstStyle/>
          <a:p>
            <a:r>
              <a:rPr lang="en-CA">
                <a:solidFill>
                  <a:srgbClr val="003C71"/>
                </a:solidFill>
              </a:rPr>
              <a:t>Tips</a:t>
            </a:r>
          </a:p>
        </p:txBody>
      </p:sp>
      <p:sp>
        <p:nvSpPr>
          <p:cNvPr id="3" name="Content Placeholder 2">
            <a:extLst>
              <a:ext uri="{FF2B5EF4-FFF2-40B4-BE49-F238E27FC236}">
                <a16:creationId xmlns:a16="http://schemas.microsoft.com/office/drawing/2014/main" id="{76BA500D-B3D3-478F-B149-5E1280F2BF1A}"/>
              </a:ext>
            </a:extLst>
          </p:cNvPr>
          <p:cNvSpPr>
            <a:spLocks noGrp="1"/>
          </p:cNvSpPr>
          <p:nvPr>
            <p:ph idx="1"/>
          </p:nvPr>
        </p:nvSpPr>
        <p:spPr>
          <a:xfrm>
            <a:off x="647564" y="912118"/>
            <a:ext cx="7848872" cy="3315816"/>
          </a:xfrm>
        </p:spPr>
        <p:txBody>
          <a:bodyPr>
            <a:noAutofit/>
          </a:bodyPr>
          <a:lstStyle/>
          <a:p>
            <a:pPr marL="457200" indent="-457200">
              <a:buFont typeface="+mj-lt"/>
              <a:buAutoNum type="arabicPeriod"/>
            </a:pPr>
            <a:r>
              <a:rPr lang="en-CA" sz="1800"/>
              <a:t>Quantitative criteria are binary observations. Either the criteria have been met or not.</a:t>
            </a:r>
            <a:endParaRPr lang="en-CA" sz="500"/>
          </a:p>
          <a:p>
            <a:pPr marL="457200" indent="-457200">
              <a:buFont typeface="+mj-lt"/>
              <a:buAutoNum type="arabicPeriod"/>
            </a:pPr>
            <a:r>
              <a:rPr lang="en-CA" sz="1800"/>
              <a:t>Avoid the terms “concern”, “weakness”, “deficiency” in your written comments</a:t>
            </a:r>
          </a:p>
          <a:p>
            <a:pPr lvl="1"/>
            <a:r>
              <a:rPr lang="en-CA" sz="1600"/>
              <a:t>These terms are reserved for CEAB accreditation decisions</a:t>
            </a:r>
          </a:p>
          <a:p>
            <a:pPr marL="457200" indent="-457200">
              <a:buFont typeface="+mj-lt"/>
              <a:buAutoNum type="arabicPeriod"/>
            </a:pPr>
            <a:r>
              <a:rPr lang="en-US" sz="1800"/>
              <a:t>The CEAB will discuss your findings at a decision meeting where a decision will be made as to whether the program’s compliance to criteria is </a:t>
            </a:r>
            <a:r>
              <a:rPr lang="en-US" sz="1800" b="1"/>
              <a:t>acceptable, a concern, a weakness, or a deficiency.</a:t>
            </a:r>
            <a:endParaRPr lang="en-US" sz="1800"/>
          </a:p>
          <a:p>
            <a:pPr lvl="1"/>
            <a:endParaRPr lang="en-CA" sz="2000"/>
          </a:p>
        </p:txBody>
      </p:sp>
      <p:sp>
        <p:nvSpPr>
          <p:cNvPr id="6" name="Slide Number Placeholder 5">
            <a:extLst>
              <a:ext uri="{FF2B5EF4-FFF2-40B4-BE49-F238E27FC236}">
                <a16:creationId xmlns:a16="http://schemas.microsoft.com/office/drawing/2014/main" id="{F828195D-C07D-464E-81B9-B14D902ED7D7}"/>
              </a:ext>
            </a:extLst>
          </p:cNvPr>
          <p:cNvSpPr>
            <a:spLocks noGrp="1"/>
          </p:cNvSpPr>
          <p:nvPr>
            <p:ph type="sldNum" sz="quarter" idx="4"/>
          </p:nvPr>
        </p:nvSpPr>
        <p:spPr/>
        <p:txBody>
          <a:bodyPr/>
          <a:lstStyle/>
          <a:p>
            <a:fld id="{7B7BD73A-8D27-44EA-8485-8FE8D66B36D0}" type="slidenum">
              <a:rPr lang="en-CA" smtClean="0"/>
              <a:t>94</a:t>
            </a:fld>
            <a:endParaRPr lang="en-CA"/>
          </a:p>
        </p:txBody>
      </p:sp>
    </p:spTree>
    <p:extLst>
      <p:ext uri="{BB962C8B-B14F-4D97-AF65-F5344CB8AC3E}">
        <p14:creationId xmlns:p14="http://schemas.microsoft.com/office/powerpoint/2010/main" val="21441836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2">
            <a:extLst>
              <a:ext uri="{FF2B5EF4-FFF2-40B4-BE49-F238E27FC236}">
                <a16:creationId xmlns:a16="http://schemas.microsoft.com/office/drawing/2014/main" id="{FD1EA4EE-B859-4C94-B3A7-FBFE0AFE0B10}"/>
              </a:ext>
            </a:extLst>
          </p:cNvPr>
          <p:cNvSpPr txBox="1">
            <a:spLocks noChangeArrowheads="1"/>
          </p:cNvSpPr>
          <p:nvPr/>
        </p:nvSpPr>
        <p:spPr>
          <a:xfrm>
            <a:off x="96026" y="130324"/>
            <a:ext cx="8229600" cy="857250"/>
          </a:xfrm>
          <a:prstGeom prst="rect">
            <a:avLst/>
          </a:prstGeom>
        </p:spPr>
        <p:txBody>
          <a:bodyPr vert="horz" lIns="91440" tIns="45720" rIns="91440" bIns="45720" rtlCol="0" anchor="b" anchorCtr="0">
            <a:normAutofit fontScale="97500"/>
          </a:bodyPr>
          <a:lstStyle>
            <a:lvl1pPr algn="ctr" defTabSz="914400" rtl="0" eaLnBrk="1" latinLnBrk="0" hangingPunct="1">
              <a:spcBef>
                <a:spcPct val="0"/>
              </a:spcBef>
              <a:buNone/>
              <a:defRPr sz="3000" b="1" kern="1200">
                <a:solidFill>
                  <a:srgbClr val="9E652E"/>
                </a:solidFill>
                <a:latin typeface="+mj-lt"/>
                <a:ea typeface="+mj-ea"/>
                <a:cs typeface="+mj-cs"/>
              </a:defRPr>
            </a:lvl1pPr>
          </a:lstStyle>
          <a:p>
            <a:r>
              <a:rPr lang="en-CA">
                <a:solidFill>
                  <a:srgbClr val="003C71"/>
                </a:solidFill>
              </a:rPr>
              <a:t> After the visit</a:t>
            </a:r>
            <a:br>
              <a:rPr lang="en-CA">
                <a:solidFill>
                  <a:srgbClr val="003C71"/>
                </a:solidFill>
              </a:rPr>
            </a:br>
            <a:endParaRPr lang="en-US" altLang="en-US" sz="2100">
              <a:solidFill>
                <a:srgbClr val="003C71"/>
              </a:solidFill>
            </a:endParaRPr>
          </a:p>
        </p:txBody>
      </p:sp>
      <p:sp>
        <p:nvSpPr>
          <p:cNvPr id="58" name="Content Placeholder 2">
            <a:extLst>
              <a:ext uri="{FF2B5EF4-FFF2-40B4-BE49-F238E27FC236}">
                <a16:creationId xmlns:a16="http://schemas.microsoft.com/office/drawing/2014/main" id="{5AD59977-1519-41BF-B914-430084FCC84D}"/>
              </a:ext>
            </a:extLst>
          </p:cNvPr>
          <p:cNvSpPr txBox="1">
            <a:spLocks/>
          </p:cNvSpPr>
          <p:nvPr/>
        </p:nvSpPr>
        <p:spPr>
          <a:xfrm>
            <a:off x="1002432" y="699542"/>
            <a:ext cx="7139136" cy="3456384"/>
          </a:xfrm>
          <a:prstGeom prst="rect">
            <a:avLst/>
          </a:prstGeom>
        </p:spPr>
        <p:txBody>
          <a:bodyPr>
            <a:noAutofit/>
          </a:bodyPr>
          <a:lstStyle>
            <a:lvl1pPr marL="342900" indent="-34290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1pPr>
            <a:lvl2pPr marL="742950" indent="-285750" algn="l" defTabSz="914400" rtl="0" eaLnBrk="1" latinLnBrk="0" hangingPunct="1">
              <a:spcBef>
                <a:spcPct val="20000"/>
              </a:spcBef>
              <a:buClr>
                <a:srgbClr val="9E652E"/>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003C71"/>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9E652E"/>
              </a:buClr>
              <a:buFont typeface="Arial" panose="020B0604020202020204" pitchFamily="34" charset="0"/>
              <a:buChar char="&g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spcBef>
                <a:spcPts val="0"/>
              </a:spcBef>
              <a:buClrTx/>
              <a:buNone/>
            </a:pPr>
            <a:r>
              <a:rPr lang="en-CA" sz="1800" b="1"/>
              <a:t>+2 weeks</a:t>
            </a:r>
          </a:p>
          <a:p>
            <a:pPr>
              <a:lnSpc>
                <a:spcPct val="120000"/>
              </a:lnSpc>
              <a:spcBef>
                <a:spcPts val="0"/>
              </a:spcBef>
              <a:buClrTx/>
            </a:pPr>
            <a:r>
              <a:rPr lang="en-CA" sz="1800"/>
              <a:t>Program visitors finalize their issue tracker</a:t>
            </a:r>
          </a:p>
          <a:p>
            <a:pPr>
              <a:lnSpc>
                <a:spcPct val="120000"/>
              </a:lnSpc>
              <a:spcBef>
                <a:spcPts val="0"/>
              </a:spcBef>
              <a:buClrTx/>
            </a:pPr>
            <a:r>
              <a:rPr lang="en-CA" sz="1800"/>
              <a:t>Chair compiles visiting team report</a:t>
            </a:r>
          </a:p>
          <a:p>
            <a:pPr>
              <a:lnSpc>
                <a:spcPct val="120000"/>
              </a:lnSpc>
              <a:spcBef>
                <a:spcPts val="0"/>
              </a:spcBef>
              <a:buClrTx/>
            </a:pPr>
            <a:endParaRPr lang="en-CA" sz="800"/>
          </a:p>
          <a:p>
            <a:pPr marL="0" indent="0">
              <a:lnSpc>
                <a:spcPct val="120000"/>
              </a:lnSpc>
              <a:spcBef>
                <a:spcPts val="0"/>
              </a:spcBef>
              <a:buClrTx/>
              <a:buNone/>
            </a:pPr>
            <a:r>
              <a:rPr lang="en-CA" sz="1800" b="1"/>
              <a:t>+4 weeks</a:t>
            </a:r>
          </a:p>
          <a:p>
            <a:pPr>
              <a:lnSpc>
                <a:spcPct val="120000"/>
              </a:lnSpc>
              <a:spcBef>
                <a:spcPts val="0"/>
              </a:spcBef>
              <a:buClrTx/>
            </a:pPr>
            <a:r>
              <a:rPr lang="en-CA" sz="1800"/>
              <a:t>CEAB editor reviews report for consistency</a:t>
            </a:r>
          </a:p>
          <a:p>
            <a:pPr>
              <a:lnSpc>
                <a:spcPct val="120000"/>
              </a:lnSpc>
              <a:spcBef>
                <a:spcPts val="0"/>
              </a:spcBef>
              <a:buClrTx/>
            </a:pPr>
            <a:r>
              <a:rPr lang="en-CA" sz="1800"/>
              <a:t>Report sent to HEI dean</a:t>
            </a:r>
          </a:p>
          <a:p>
            <a:pPr>
              <a:lnSpc>
                <a:spcPct val="120000"/>
              </a:lnSpc>
              <a:spcBef>
                <a:spcPts val="0"/>
              </a:spcBef>
              <a:buClrTx/>
            </a:pPr>
            <a:r>
              <a:rPr lang="en-CA" sz="1800"/>
              <a:t>HEI dean checks for accuracy and completeness</a:t>
            </a:r>
          </a:p>
          <a:p>
            <a:pPr>
              <a:lnSpc>
                <a:spcPct val="120000"/>
              </a:lnSpc>
              <a:spcBef>
                <a:spcPts val="0"/>
              </a:spcBef>
              <a:buClrTx/>
            </a:pPr>
            <a:endParaRPr lang="en-CA" sz="800"/>
          </a:p>
          <a:p>
            <a:pPr marL="0" indent="0">
              <a:lnSpc>
                <a:spcPct val="120000"/>
              </a:lnSpc>
              <a:spcBef>
                <a:spcPts val="0"/>
              </a:spcBef>
              <a:buClrTx/>
              <a:buNone/>
            </a:pPr>
            <a:r>
              <a:rPr lang="en-CA" sz="1800" b="1"/>
              <a:t>June</a:t>
            </a:r>
          </a:p>
          <a:p>
            <a:pPr>
              <a:lnSpc>
                <a:spcPct val="120000"/>
              </a:lnSpc>
              <a:spcBef>
                <a:spcPts val="0"/>
              </a:spcBef>
              <a:buClrTx/>
            </a:pPr>
            <a:r>
              <a:rPr lang="en-CA" sz="1800"/>
              <a:t>Visit dossier prepared for CEAB meeting</a:t>
            </a:r>
          </a:p>
          <a:p>
            <a:pPr>
              <a:lnSpc>
                <a:spcPct val="120000"/>
              </a:lnSpc>
              <a:spcBef>
                <a:spcPts val="0"/>
              </a:spcBef>
              <a:buClrTx/>
            </a:pPr>
            <a:r>
              <a:rPr lang="en-CA" sz="1800"/>
              <a:t>Accreditation decision</a:t>
            </a:r>
          </a:p>
          <a:p>
            <a:pPr>
              <a:lnSpc>
                <a:spcPct val="120000"/>
              </a:lnSpc>
              <a:spcBef>
                <a:spcPts val="0"/>
              </a:spcBef>
              <a:buClrTx/>
            </a:pPr>
            <a:r>
              <a:rPr lang="en-CA" sz="1800"/>
              <a:t>Communication of decision</a:t>
            </a:r>
          </a:p>
          <a:p>
            <a:pPr marL="0" indent="0">
              <a:lnSpc>
                <a:spcPct val="120000"/>
              </a:lnSpc>
              <a:spcBef>
                <a:spcPts val="0"/>
              </a:spcBef>
              <a:buClrTx/>
              <a:buNone/>
            </a:pPr>
            <a:endParaRPr lang="en-CA" sz="1800"/>
          </a:p>
        </p:txBody>
      </p:sp>
      <p:sp>
        <p:nvSpPr>
          <p:cNvPr id="4" name="Slide Number Placeholder 3">
            <a:extLst>
              <a:ext uri="{FF2B5EF4-FFF2-40B4-BE49-F238E27FC236}">
                <a16:creationId xmlns:a16="http://schemas.microsoft.com/office/drawing/2014/main" id="{5CF1037C-C63E-45C8-9367-BBF0E3CC73A7}"/>
              </a:ext>
            </a:extLst>
          </p:cNvPr>
          <p:cNvSpPr>
            <a:spLocks noGrp="1"/>
          </p:cNvSpPr>
          <p:nvPr>
            <p:ph type="sldNum" sz="quarter" idx="4"/>
          </p:nvPr>
        </p:nvSpPr>
        <p:spPr/>
        <p:txBody>
          <a:bodyPr/>
          <a:lstStyle/>
          <a:p>
            <a:fld id="{2182CA9F-6C4D-4119-A78A-446B89AF168C}" type="slidenum">
              <a:rPr lang="en-CA" smtClean="0"/>
              <a:t>95</a:t>
            </a:fld>
            <a:endParaRPr lang="en-CA"/>
          </a:p>
        </p:txBody>
      </p:sp>
    </p:spTree>
    <p:extLst>
      <p:ext uri="{BB962C8B-B14F-4D97-AF65-F5344CB8AC3E}">
        <p14:creationId xmlns:p14="http://schemas.microsoft.com/office/powerpoint/2010/main" val="38338564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Thank you!</a:t>
            </a:r>
          </a:p>
        </p:txBody>
      </p:sp>
      <p:sp>
        <p:nvSpPr>
          <p:cNvPr id="3" name="Text Placeholder 2"/>
          <p:cNvSpPr>
            <a:spLocks noGrp="1"/>
          </p:cNvSpPr>
          <p:nvPr>
            <p:ph type="body" idx="1"/>
          </p:nvPr>
        </p:nvSpPr>
        <p:spPr/>
        <p:txBody>
          <a:bodyPr>
            <a:normAutofit fontScale="92500" lnSpcReduction="20000"/>
          </a:bodyPr>
          <a:lstStyle/>
          <a:p>
            <a:pPr lvl="0"/>
            <a:r>
              <a:rPr lang="en-CA" sz="1800">
                <a:solidFill>
                  <a:prstClr val="white"/>
                </a:solidFill>
              </a:rPr>
              <a:t>For more information:</a:t>
            </a:r>
          </a:p>
          <a:p>
            <a:pPr lvl="0"/>
            <a:r>
              <a:rPr lang="en-CA" sz="2200">
                <a:solidFill>
                  <a:prstClr val="white"/>
                </a:solidFill>
              </a:rPr>
              <a:t>visits@engineerscanada.ca | 613.232.2474</a:t>
            </a:r>
          </a:p>
          <a:p>
            <a:pPr lvl="0"/>
            <a:r>
              <a:rPr lang="en-CA" sz="2200">
                <a:solidFill>
                  <a:prstClr val="white"/>
                </a:solidFill>
              </a:rPr>
              <a:t>https://engineerscanada.ca/accreditation/about-accreditation</a:t>
            </a:r>
          </a:p>
        </p:txBody>
      </p:sp>
      <p:sp>
        <p:nvSpPr>
          <p:cNvPr id="4" name="Slide Number Placeholder 3">
            <a:extLst>
              <a:ext uri="{FF2B5EF4-FFF2-40B4-BE49-F238E27FC236}">
                <a16:creationId xmlns:a16="http://schemas.microsoft.com/office/drawing/2014/main" id="{18C5B59B-49E5-41C0-93B5-2805CFCA5AD0}"/>
              </a:ext>
            </a:extLst>
          </p:cNvPr>
          <p:cNvSpPr>
            <a:spLocks noGrp="1"/>
          </p:cNvSpPr>
          <p:nvPr>
            <p:ph type="sldNum" sz="quarter" idx="4"/>
          </p:nvPr>
        </p:nvSpPr>
        <p:spPr/>
        <p:txBody>
          <a:bodyPr/>
          <a:lstStyle/>
          <a:p>
            <a:r>
              <a:rPr lang="en-CA"/>
              <a:t>&lt;#&gt;</a:t>
            </a:r>
          </a:p>
        </p:txBody>
      </p:sp>
    </p:spTree>
    <p:extLst>
      <p:ext uri="{BB962C8B-B14F-4D97-AF65-F5344CB8AC3E}">
        <p14:creationId xmlns:p14="http://schemas.microsoft.com/office/powerpoint/2010/main" val="2654405532"/>
      </p:ext>
    </p:extLst>
  </p:cSld>
  <p:clrMapOvr>
    <a:masterClrMapping/>
  </p:clrMapOvr>
</p:sld>
</file>

<file path=ppt/theme/theme1.xml><?xml version="1.0" encoding="utf-8"?>
<a:theme xmlns:a="http://schemas.openxmlformats.org/drawingml/2006/main" name="Engineers Canada template - v2019">
  <a:themeElements>
    <a:clrScheme name="Engineers Canada">
      <a:dk1>
        <a:srgbClr val="171F23"/>
      </a:dk1>
      <a:lt1>
        <a:sysClr val="window" lastClr="FFFFFF"/>
      </a:lt1>
      <a:dk2>
        <a:srgbClr val="003C71"/>
      </a:dk2>
      <a:lt2>
        <a:srgbClr val="E7E6E6"/>
      </a:lt2>
      <a:accent1>
        <a:srgbClr val="003C71"/>
      </a:accent1>
      <a:accent2>
        <a:srgbClr val="75BDFF"/>
      </a:accent2>
      <a:accent3>
        <a:srgbClr val="5B7E96"/>
      </a:accent3>
      <a:accent4>
        <a:srgbClr val="67823A"/>
      </a:accent4>
      <a:accent5>
        <a:srgbClr val="C4D7A5"/>
      </a:accent5>
      <a:accent6>
        <a:srgbClr val="9D2235"/>
      </a:accent6>
      <a:hlink>
        <a:srgbClr val="003C71"/>
      </a:hlink>
      <a:folHlink>
        <a:srgbClr val="75BD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file>

<file path=customXml/item3.xml><?xml version="1.0" encoding="utf-8"?>
<p:properties xmlns:p="http://schemas.microsoft.com/office/2006/metadata/properties" xmlns:xsi="http://www.w3.org/2001/XMLSchema-instance" xmlns:pc="http://schemas.microsoft.com/office/infopath/2007/PartnerControls">
  <documentManagement>
    <ResourceType xmlns="d6a5f9ae-b8b3-457c-8c83-ea28edfa946a">Visiting Team Material</ResourceType>
    <TaxCatchAll xmlns="de94fafe-1c9b-4318-81dd-ed6f1c9e7dc7">
      <Value>11</Value>
    </TaxCatchAll>
    <Language xmlns="d6a5f9ae-b8b3-457c-8c83-ea28edfa946a">English</Language>
    <AccreditationCycle xmlns="d6a5f9ae-b8b3-457c-8c83-ea28edfa946a">2026-2027</AccreditationCycle>
    <Document_Type xmlns="d6a5f9ae-b8b3-457c-8c83-ea28edfa946a">Presentation</Document_Type>
    <_dlc_DocIdPersistId xmlns="de94fafe-1c9b-4318-81dd-ed6f1c9e7dc7" xsi:nil="true"/>
    <_dlc_DocId xmlns="de94fafe-1c9b-4318-81dd-ed6f1c9e7dc7">ACCREDIT-592379039-642</_dlc_DocId>
    <_dlc_DocIdUrl xmlns="de94fafe-1c9b-4318-81dd-ed6f1c9e7dc7">
      <Url>https://engineerscanada.sharepoint.com/sites/accreditation/_layouts/15/DocIdRedir.aspx?ID=ACCREDIT-592379039-642</Url>
      <Description>ACCREDIT-592379039-642</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D297A3D1D08A547A9E0E12E0619CB95" ma:contentTypeVersion="18" ma:contentTypeDescription="Create a new document." ma:contentTypeScope="" ma:versionID="98af345d1cdfa1f30405017efa17986a">
  <xsd:schema xmlns:xsd="http://www.w3.org/2001/XMLSchema" xmlns:xs="http://www.w3.org/2001/XMLSchema" xmlns:p="http://schemas.microsoft.com/office/2006/metadata/properties" xmlns:ns2="de94fafe-1c9b-4318-81dd-ed6f1c9e7dc7" xmlns:ns3="d6a5f9ae-b8b3-457c-8c83-ea28edfa946a" targetNamespace="http://schemas.microsoft.com/office/2006/metadata/properties" ma:root="true" ma:fieldsID="3987cda14646eada6d42c6bf38ca372f" ns2:_="" ns3:_="">
    <xsd:import namespace="de94fafe-1c9b-4318-81dd-ed6f1c9e7dc7"/>
    <xsd:import namespace="d6a5f9ae-b8b3-457c-8c83-ea28edfa946a"/>
    <xsd:element name="properties">
      <xsd:complexType>
        <xsd:sequence>
          <xsd:element name="documentManagement">
            <xsd:complexType>
              <xsd:all>
                <xsd:element ref="ns2:TaxCatchAll" minOccurs="0"/>
                <xsd:element ref="ns3:Language" minOccurs="0"/>
                <xsd:element ref="ns3:AccreditationCycle" minOccurs="0"/>
                <xsd:element ref="ns3:ResourceType"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Document_Typ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94fafe-1c9b-4318-81dd-ed6f1c9e7dc7"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87633534-f149-4ab7-b018-4a1ed82cdc85}" ma:internalName="TaxCatchAll" ma:showField="CatchAllData" ma:web="de94fafe-1c9b-4318-81dd-ed6f1c9e7dc7">
      <xsd:complexType>
        <xsd:complexContent>
          <xsd:extension base="dms:MultiChoiceLookup">
            <xsd:sequence>
              <xsd:element name="Value" type="dms:Lookup" maxOccurs="unbounded" minOccurs="0" nillable="true"/>
            </xsd:sequence>
          </xsd:extension>
        </xsd:complexContent>
      </xsd:complexType>
    </xsd:element>
    <xsd:element name="_dlc_DocId" ma:index="12" nillable="true" ma:displayName="Document ID Value" ma:description="The value of the document ID assigned to this item." ma:indexed="true"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6a5f9ae-b8b3-457c-8c83-ea28edfa946a" elementFormDefault="qualified">
    <xsd:import namespace="http://schemas.microsoft.com/office/2006/documentManagement/types"/>
    <xsd:import namespace="http://schemas.microsoft.com/office/infopath/2007/PartnerControls"/>
    <xsd:element name="Language" ma:index="9" nillable="true" ma:displayName="Language" ma:format="Dropdown" ma:internalName="Language">
      <xsd:simpleType>
        <xsd:restriction base="dms:Choice">
          <xsd:enumeration value="English"/>
          <xsd:enumeration value="French"/>
        </xsd:restriction>
      </xsd:simpleType>
    </xsd:element>
    <xsd:element name="AccreditationCycle" ma:index="10" nillable="true" ma:displayName="Accreditation Cycle" ma:default="None" ma:format="Dropdown" ma:internalName="AccreditationCycle">
      <xsd:simpleType>
        <xsd:restriction base="dms:Choice">
          <xsd:enumeration value="2026-2027"/>
          <xsd:enumeration value="2025-2026"/>
          <xsd:enumeration value="2024-2025"/>
          <xsd:enumeration value="2023-2024 October Update"/>
          <xsd:enumeration value="2023-2024"/>
          <xsd:enumeration value="2022-2023"/>
          <xsd:enumeration value="2021-2022"/>
          <xsd:enumeration value="2020-2021"/>
          <xsd:enumeration value="2019-2020"/>
          <xsd:enumeration value="None"/>
          <xsd:enumeration value="2027-2028"/>
        </xsd:restriction>
      </xsd:simpleType>
    </xsd:element>
    <xsd:element name="ResourceType" ma:index="11" nillable="true" ma:displayName="Resource Type" ma:format="Dropdown" ma:internalName="ResourceType">
      <xsd:simpleType>
        <xsd:restriction base="dms:Choice">
          <xsd:enumeration value="AB Meeting for Johanne"/>
          <xsd:enumeration value="General Visitor"/>
          <xsd:enumeration value="Questionnaire package"/>
          <xsd:enumeration value="Visiting Team Material"/>
          <xsd:enumeration value="IES/OneHub"/>
          <xsd:enumeration value="HEI Material"/>
          <xsd:enumeration value="Secretariat Material"/>
        </xsd:restriction>
      </xsd:simpleType>
    </xsd:element>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Document_Type" ma:index="18" nillable="true" ma:displayName="Document_Type" ma:format="Dropdown" ma:internalName="Document_Type">
      <xsd:simpleType>
        <xsd:restriction base="dms:Choice">
          <xsd:enumeration value="Form"/>
          <xsd:enumeration value="How to"/>
          <xsd:enumeration value="Information"/>
          <xsd:enumeration value="List"/>
          <xsd:enumeration value="Presentation"/>
          <xsd:enumeration value="Procedure"/>
          <xsd:enumeration value="Publication"/>
          <xsd:enumeration value="Template"/>
          <xsd:enumeration value="Report"/>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FD82C7-0664-49AD-B835-924D5C36A204}">
  <ds:schemaRefs>
    <ds:schemaRef ds:uri="http://schemas.microsoft.com/sharepoint/events"/>
  </ds:schemaRefs>
</ds:datastoreItem>
</file>

<file path=customXml/itemProps2.xml><?xml version="1.0" encoding="utf-8"?>
<ds:datastoreItem xmlns:ds="http://schemas.openxmlformats.org/officeDocument/2006/customXml" ds:itemID="{4485FCEA-0A7B-4330-936E-A11CD468B4AE}">
  <ds:schemaRefs>
    <ds:schemaRef ds:uri="http://schemas.microsoft.com/sharepoint/v3/contenttype/forms"/>
  </ds:schemaRefs>
</ds:datastoreItem>
</file>

<file path=customXml/itemProps3.xml><?xml version="1.0" encoding="utf-8"?>
<ds:datastoreItem xmlns:ds="http://schemas.openxmlformats.org/officeDocument/2006/customXml" ds:itemID="{A10E633A-C448-4589-91A4-666DF3479308}">
  <ds:schemaRefs>
    <ds:schemaRef ds:uri="d6a5f9ae-b8b3-457c-8c83-ea28edfa946a"/>
    <ds:schemaRef ds:uri="de94fafe-1c9b-4318-81dd-ed6f1c9e7d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D0BEC6AE-1D78-45FB-BF26-080E79899A05}">
  <ds:schemaRefs>
    <ds:schemaRef ds:uri="d6a5f9ae-b8b3-457c-8c83-ea28edfa946a"/>
    <ds:schemaRef ds:uri="de94fafe-1c9b-4318-81dd-ed6f1c9e7d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96</Slides>
  <Notes>96</Notes>
  <HiddenSlides>0</HiddenSlide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Engineers Canada template - v2019</vt:lpstr>
      <vt:lpstr>About this presentation</vt:lpstr>
      <vt:lpstr>Accreditation Visit to &lt;name of HEI&gt; &lt;date range&gt; </vt:lpstr>
      <vt:lpstr>Land acknowledgement </vt:lpstr>
      <vt:lpstr>Outline</vt:lpstr>
      <vt:lpstr>Higher Education Institution (HEI) Background</vt:lpstr>
      <vt:lpstr>2026-2027 Visit Cycle</vt:lpstr>
      <vt:lpstr>2026-2027 Visit Cycle</vt:lpstr>
      <vt:lpstr>Accreditation and the CEAB</vt:lpstr>
      <vt:lpstr>The Accreditation Board</vt:lpstr>
      <vt:lpstr>Goals of the Accreditation Board</vt:lpstr>
      <vt:lpstr>What does the Accreditation Board do?</vt:lpstr>
      <vt:lpstr>CEAB Accreditation: General notes</vt:lpstr>
      <vt:lpstr>How do we do it?  The accreditation process:</vt:lpstr>
      <vt:lpstr>Accreditation and continual improvement</vt:lpstr>
      <vt:lpstr>Accreditation activities</vt:lpstr>
      <vt:lpstr>Roles and responsibilities</vt:lpstr>
      <vt:lpstr>Objectives of the visiting team</vt:lpstr>
      <vt:lpstr>The visiting team: Key roles</vt:lpstr>
      <vt:lpstr>Team and Vice- Chair Key Roles</vt:lpstr>
      <vt:lpstr>Program Visitors Key Roles</vt:lpstr>
      <vt:lpstr>CEAB Secretariat Key Roles</vt:lpstr>
      <vt:lpstr>Volunteer conduct statement</vt:lpstr>
      <vt:lpstr>Time commitments</vt:lpstr>
      <vt:lpstr>Leading up to the visit</vt:lpstr>
      <vt:lpstr>Accreditation criteria and procedures</vt:lpstr>
      <vt:lpstr>Training</vt:lpstr>
      <vt:lpstr>Team resources</vt:lpstr>
      <vt:lpstr>Team member activities</vt:lpstr>
      <vt:lpstr>Team member activities</vt:lpstr>
      <vt:lpstr>Accessing program materials</vt:lpstr>
      <vt:lpstr>Accessing program materials, continued</vt:lpstr>
      <vt:lpstr>PowerPoint Presentation</vt:lpstr>
      <vt:lpstr>Issue tracker</vt:lpstr>
      <vt:lpstr>Identifying issues</vt:lpstr>
      <vt:lpstr>Writing an observation</vt:lpstr>
      <vt:lpstr>Tips</vt:lpstr>
      <vt:lpstr>The criteria</vt:lpstr>
      <vt:lpstr>Accreditation criteria and procedures</vt:lpstr>
      <vt:lpstr>About criteria and interpretive statements</vt:lpstr>
      <vt:lpstr>PowerPoint Presentation</vt:lpstr>
      <vt:lpstr>PowerPoint Presentation</vt:lpstr>
      <vt:lpstr>Criteria highlights: Curriculum content and quality   </vt:lpstr>
      <vt:lpstr>Minimum curriculum components</vt:lpstr>
      <vt:lpstr>Criteria highlights: Minimum curriculum components</vt:lpstr>
      <vt:lpstr>PowerPoint Presentation</vt:lpstr>
      <vt:lpstr>PowerPoint Presentation</vt:lpstr>
      <vt:lpstr>PowerPoint Presentation</vt:lpstr>
      <vt:lpstr>PowerPoint Presentation</vt:lpstr>
      <vt:lpstr>PowerPoint Presentation</vt:lpstr>
      <vt:lpstr>PowerPoint Presentation</vt:lpstr>
      <vt:lpstr>Criteria highlights: Graduate Attributes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Continual improvement The feedback loop</vt:lpstr>
      <vt:lpstr>PowerPoint Presentation</vt:lpstr>
      <vt:lpstr>PowerPoint Presentation</vt:lpstr>
      <vt:lpstr>PowerPoint Presentation</vt:lpstr>
      <vt:lpstr>GA/CI myth busting</vt:lpstr>
      <vt:lpstr>3.5.1.2d: Non-academic counselling and guidance other supporting facilities and services</vt:lpstr>
      <vt:lpstr>Recent relevant changes -</vt:lpstr>
      <vt:lpstr>General Visitor’s role removed </vt:lpstr>
      <vt:lpstr>PowerPoint Presentation</vt:lpstr>
      <vt:lpstr>Update to required visit materials The general instructions have been updated to reflect the new list of visit materials that programs are required to prepare for a visit.</vt:lpstr>
      <vt:lpstr>Temporary exemption for students going on international exchange</vt:lpstr>
      <vt:lpstr>Expectations for the program: Documented international exchange processes and procedures </vt:lpstr>
      <vt:lpstr>Expectations for the program:  Addendum to the Questionnaire</vt:lpstr>
      <vt:lpstr>2026-2027 Documentation Focus on GA/CI process: Summary of changes</vt:lpstr>
      <vt:lpstr>Interpretive statement changes</vt:lpstr>
      <vt:lpstr>New Interpretive Statement on Engineering Design</vt:lpstr>
      <vt:lpstr>Criteria changes – Definition of design</vt:lpstr>
      <vt:lpstr>Criteria changes – Definition of design</vt:lpstr>
      <vt:lpstr>The visit A fact-finding exercise</vt:lpstr>
      <vt:lpstr>Overview</vt:lpstr>
      <vt:lpstr>Interviews: Tasks and tools</vt:lpstr>
      <vt:lpstr>Tours: Tasks and tools</vt:lpstr>
      <vt:lpstr>Visit Schedule</vt:lpstr>
      <vt:lpstr>Visit Schedule cont’d.</vt:lpstr>
      <vt:lpstr>Visit Schedule cont’d.</vt:lpstr>
      <vt:lpstr>PowerPoint Presentation</vt:lpstr>
      <vt:lpstr>The Visiting Team Report</vt:lpstr>
      <vt:lpstr>PowerPoint Presentation</vt:lpstr>
      <vt:lpstr>Identifying issues</vt:lpstr>
      <vt:lpstr>Writing an observation</vt:lpstr>
      <vt:lpstr>Written observations - Examples</vt:lpstr>
      <vt:lpstr>Written observations - Examples</vt:lpstr>
      <vt:lpstr>Written observations - Examples</vt:lpstr>
      <vt:lpstr>Written observations - Examples</vt:lpstr>
      <vt:lpstr>Tips</vt:lpstr>
      <vt:lpstr>PowerPoint Presentation</vt:lpstr>
      <vt:lpstr>Thank you!</vt:lpstr>
    </vt:vector>
  </TitlesOfParts>
  <Company>Engineers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2.1d intro_team_chair_presentation_english-July 16</dc:title>
  <dc:creator>aolivas</dc:creator>
  <cp:revision>6</cp:revision>
  <dcterms:created xsi:type="dcterms:W3CDTF">2015-10-13T17:28:17Z</dcterms:created>
  <dcterms:modified xsi:type="dcterms:W3CDTF">2026-10-06T15:32:41Z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0x0101009D297A3D1D08A547A9E0E12E0619CB95</vt:lpwstr>
  </property>
  <property fmtid="{D5CDD505-2E9C-101B-9397-08002B2CF9AE}" pid="3" name="Document Type">
    <vt:lpwstr>11;#Presentation|97b25c26-b0a3-4801-9777-3f513cd68642</vt:lpwstr>
  </property>
  <property fmtid="{D5CDD505-2E9C-101B-9397-08002B2CF9AE}" pid="4" name="_ExtendedDescription">
    <vt:lpwstr/>
  </property>
  <property fmtid="{D5CDD505-2E9C-101B-9397-08002B2CF9AE}" pid="5" name="URL">
    <vt:lpwstr/>
  </property>
  <property fmtid="{D5CDD505-2E9C-101B-9397-08002B2CF9AE}" pid="6" name="e84ea212a04c41fcbdea165934b2161a">
    <vt:lpwstr>Presentation|97b25c26-b0a3-4801-9777-3f513cd68642</vt:lpwstr>
  </property>
  <property fmtid="{D5CDD505-2E9C-101B-9397-08002B2CF9AE}" pid="7" name="_dlc_DocIdItemGuid">
    <vt:lpwstr>a7fe74ce-5113-45fb-a811-dfb60133fb6b</vt:lpwstr>
  </property>
</Properties>
</file>