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48" r:id="rId5"/>
  </p:sldMasterIdLst>
  <p:notesMasterIdLst>
    <p:notesMasterId r:id="rId33"/>
  </p:notesMasterIdLst>
  <p:sldIdLst>
    <p:sldId id="256" r:id="rId6"/>
    <p:sldId id="288" r:id="rId7"/>
    <p:sldId id="289" r:id="rId8"/>
    <p:sldId id="257" r:id="rId9"/>
    <p:sldId id="261" r:id="rId10"/>
    <p:sldId id="276" r:id="rId11"/>
    <p:sldId id="259" r:id="rId12"/>
    <p:sldId id="268" r:id="rId13"/>
    <p:sldId id="277" r:id="rId14"/>
    <p:sldId id="281" r:id="rId15"/>
    <p:sldId id="279" r:id="rId16"/>
    <p:sldId id="283" r:id="rId17"/>
    <p:sldId id="262" r:id="rId18"/>
    <p:sldId id="265" r:id="rId19"/>
    <p:sldId id="266" r:id="rId20"/>
    <p:sldId id="264" r:id="rId21"/>
    <p:sldId id="284" r:id="rId22"/>
    <p:sldId id="269" r:id="rId23"/>
    <p:sldId id="270" r:id="rId24"/>
    <p:sldId id="271" r:id="rId25"/>
    <p:sldId id="263" r:id="rId26"/>
    <p:sldId id="274" r:id="rId27"/>
    <p:sldId id="285" r:id="rId28"/>
    <p:sldId id="286" r:id="rId29"/>
    <p:sldId id="280" r:id="rId30"/>
    <p:sldId id="287" r:id="rId31"/>
    <p:sldId id="258" r:id="rId3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C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715" autoAdjust="0"/>
    <p:restoredTop sz="86426" autoAdjust="0"/>
  </p:normalViewPr>
  <p:slideViewPr>
    <p:cSldViewPr>
      <p:cViewPr varScale="1">
        <p:scale>
          <a:sx n="99" d="100"/>
          <a:sy n="99" d="100"/>
        </p:scale>
        <p:origin x="197" y="72"/>
      </p:cViewPr>
      <p:guideLst>
        <p:guide orient="horz" pos="1348"/>
        <p:guide pos="2880"/>
      </p:guideLst>
    </p:cSldViewPr>
  </p:slideViewPr>
  <p:outlineViewPr>
    <p:cViewPr>
      <p:scale>
        <a:sx n="33" d="100"/>
        <a:sy n="33" d="100"/>
      </p:scale>
      <p:origin x="0" y="-404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45BA89-8D9B-4D2E-B4BF-9CAD95441CD9}" type="datetimeFigureOut">
              <a:rPr lang="en-CA" smtClean="0"/>
              <a:t>2018-06-07</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50C86F-7EAF-456B-8B37-2C7D17C84900}" type="slidenum">
              <a:rPr lang="en-CA" smtClean="0"/>
              <a:t>‹#›</a:t>
            </a:fld>
            <a:endParaRPr lang="en-CA"/>
          </a:p>
        </p:txBody>
      </p:sp>
    </p:spTree>
    <p:extLst>
      <p:ext uri="{BB962C8B-B14F-4D97-AF65-F5344CB8AC3E}">
        <p14:creationId xmlns:p14="http://schemas.microsoft.com/office/powerpoint/2010/main" val="4207248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8350C86F-7EAF-456B-8B37-2C7D17C84900}" type="slidenum">
              <a:rPr lang="en-CA" smtClean="0"/>
              <a:t>27</a:t>
            </a:fld>
            <a:endParaRPr lang="en-CA"/>
          </a:p>
        </p:txBody>
      </p:sp>
    </p:spTree>
    <p:extLst>
      <p:ext uri="{BB962C8B-B14F-4D97-AF65-F5344CB8AC3E}">
        <p14:creationId xmlns:p14="http://schemas.microsoft.com/office/powerpoint/2010/main" val="12145196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3627120"/>
          </a:xfrm>
          <a:prstGeom prst="rect">
            <a:avLst/>
          </a:prstGeom>
        </p:spPr>
      </p:pic>
      <p:sp>
        <p:nvSpPr>
          <p:cNvPr id="2" name="Title 1"/>
          <p:cNvSpPr>
            <a:spLocks noGrp="1"/>
          </p:cNvSpPr>
          <p:nvPr>
            <p:ph type="ctrTitle"/>
          </p:nvPr>
        </p:nvSpPr>
        <p:spPr>
          <a:xfrm>
            <a:off x="685800" y="-20538"/>
            <a:ext cx="7772400" cy="2016224"/>
          </a:xfrm>
        </p:spPr>
        <p:txBody>
          <a:bodyPr anchor="b" anchorCtr="0">
            <a:normAutofit/>
          </a:bodyPr>
          <a:lstStyle>
            <a:lvl1pPr>
              <a:defRPr sz="4000" b="1">
                <a:solidFill>
                  <a:schemeClr val="bg1"/>
                </a:solidFill>
              </a:defRPr>
            </a:lvl1pPr>
          </a:lstStyle>
          <a:p>
            <a:r>
              <a:rPr lang="en-US"/>
              <a:t>Click to edit Master title style</a:t>
            </a:r>
            <a:endParaRPr lang="en-CA" dirty="0"/>
          </a:p>
        </p:txBody>
      </p:sp>
      <p:sp>
        <p:nvSpPr>
          <p:cNvPr id="3" name="Subtitle 2"/>
          <p:cNvSpPr>
            <a:spLocks noGrp="1"/>
          </p:cNvSpPr>
          <p:nvPr>
            <p:ph type="subTitle" idx="1"/>
          </p:nvPr>
        </p:nvSpPr>
        <p:spPr>
          <a:xfrm>
            <a:off x="1371600" y="2139702"/>
            <a:ext cx="6400800" cy="1152128"/>
          </a:xfrm>
        </p:spPr>
        <p:txBody>
          <a:bodyPr>
            <a:normAutofit/>
          </a:bodyPr>
          <a:lstStyle>
            <a:lvl1pPr marL="0" indent="0" algn="ctr">
              <a:buNone/>
              <a:defRPr sz="21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31840" y="3850635"/>
            <a:ext cx="2792323" cy="953363"/>
          </a:xfrm>
          <a:prstGeom prst="rect">
            <a:avLst/>
          </a:prstGeom>
        </p:spPr>
      </p:pic>
    </p:spTree>
    <p:extLst>
      <p:ext uri="{BB962C8B-B14F-4D97-AF65-F5344CB8AC3E}">
        <p14:creationId xmlns:p14="http://schemas.microsoft.com/office/powerpoint/2010/main" val="3187046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a:xfrm>
            <a:off x="457200" y="4767263"/>
            <a:ext cx="2133600" cy="273844"/>
          </a:xfrm>
          <a:prstGeom prst="rect">
            <a:avLst/>
          </a:prstGeom>
        </p:spPr>
        <p:txBody>
          <a:bodyPr/>
          <a:lstStyle/>
          <a:p>
            <a:endParaRPr lang="en-CA"/>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CA"/>
          </a:p>
        </p:txBody>
      </p:sp>
      <p:sp>
        <p:nvSpPr>
          <p:cNvPr id="6" name="Slide Number Placeholder 5"/>
          <p:cNvSpPr>
            <a:spLocks noGrp="1"/>
          </p:cNvSpPr>
          <p:nvPr>
            <p:ph type="sldNum" sz="quarter" idx="12"/>
          </p:nvPr>
        </p:nvSpPr>
        <p:spPr/>
        <p:txBody>
          <a:bodyPr/>
          <a:lstStyle/>
          <a:p>
            <a:fld id="{6ADDFC9E-73A2-4540-ABAE-B0F617538CE1}" type="slidenum">
              <a:rPr lang="en-CA" smtClean="0"/>
              <a:t>‹#›</a:t>
            </a:fld>
            <a:endParaRPr lang="en-CA"/>
          </a:p>
        </p:txBody>
      </p:sp>
    </p:spTree>
    <p:extLst>
      <p:ext uri="{BB962C8B-B14F-4D97-AF65-F5344CB8AC3E}">
        <p14:creationId xmlns:p14="http://schemas.microsoft.com/office/powerpoint/2010/main" val="2706380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a:xfrm>
            <a:off x="457200" y="4767263"/>
            <a:ext cx="2133600" cy="273844"/>
          </a:xfrm>
          <a:prstGeom prst="rect">
            <a:avLst/>
          </a:prstGeom>
        </p:spPr>
        <p:txBody>
          <a:bodyPr/>
          <a:lstStyle/>
          <a:p>
            <a:endParaRPr lang="en-CA"/>
          </a:p>
        </p:txBody>
      </p:sp>
      <p:sp>
        <p:nvSpPr>
          <p:cNvPr id="5" name="Footer Placeholder 4"/>
          <p:cNvSpPr>
            <a:spLocks noGrp="1"/>
          </p:cNvSpPr>
          <p:nvPr>
            <p:ph type="ftr" sz="quarter" idx="11"/>
          </p:nvPr>
        </p:nvSpPr>
        <p:spPr>
          <a:xfrm>
            <a:off x="3124200" y="4767263"/>
            <a:ext cx="2895600" cy="273844"/>
          </a:xfrm>
          <a:prstGeom prst="rect">
            <a:avLst/>
          </a:prstGeom>
        </p:spPr>
        <p:txBody>
          <a:bodyPr/>
          <a:lstStyle/>
          <a:p>
            <a:endParaRPr lang="en-CA"/>
          </a:p>
        </p:txBody>
      </p:sp>
      <p:sp>
        <p:nvSpPr>
          <p:cNvPr id="6" name="Slide Number Placeholder 5"/>
          <p:cNvSpPr>
            <a:spLocks noGrp="1"/>
          </p:cNvSpPr>
          <p:nvPr>
            <p:ph type="sldNum" sz="quarter" idx="12"/>
          </p:nvPr>
        </p:nvSpPr>
        <p:spPr/>
        <p:txBody>
          <a:bodyPr/>
          <a:lstStyle/>
          <a:p>
            <a:fld id="{6ADDFC9E-73A2-4540-ABAE-B0F617538CE1}" type="slidenum">
              <a:rPr lang="en-CA" smtClean="0"/>
              <a:t>‹#›</a:t>
            </a:fld>
            <a:endParaRPr lang="en-CA"/>
          </a:p>
        </p:txBody>
      </p:sp>
    </p:spTree>
    <p:extLst>
      <p:ext uri="{BB962C8B-B14F-4D97-AF65-F5344CB8AC3E}">
        <p14:creationId xmlns:p14="http://schemas.microsoft.com/office/powerpoint/2010/main" val="1857924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Slide Number Placeholder 5"/>
          <p:cNvSpPr>
            <a:spLocks noGrp="1"/>
          </p:cNvSpPr>
          <p:nvPr>
            <p:ph type="sldNum" sz="quarter" idx="12"/>
          </p:nvPr>
        </p:nvSpPr>
        <p:spPr/>
        <p:txBody>
          <a:bodyPr/>
          <a:lstStyle/>
          <a:p>
            <a:fld id="{6ADDFC9E-73A2-4540-ABAE-B0F617538CE1}" type="slidenum">
              <a:rPr lang="en-CA" smtClean="0"/>
              <a:pPr/>
              <a:t>‹#›</a:t>
            </a:fld>
            <a:endParaRPr lang="en-CA" dirty="0"/>
          </a:p>
        </p:txBody>
      </p:sp>
    </p:spTree>
    <p:extLst>
      <p:ext uri="{BB962C8B-B14F-4D97-AF65-F5344CB8AC3E}">
        <p14:creationId xmlns:p14="http://schemas.microsoft.com/office/powerpoint/2010/main" val="1008325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3627120"/>
          </a:xfrm>
          <a:prstGeom prst="rect">
            <a:avLst/>
          </a:prstGeom>
        </p:spPr>
      </p:pic>
      <p:sp>
        <p:nvSpPr>
          <p:cNvPr id="2" name="Title 1"/>
          <p:cNvSpPr>
            <a:spLocks noGrp="1"/>
          </p:cNvSpPr>
          <p:nvPr>
            <p:ph type="title"/>
          </p:nvPr>
        </p:nvSpPr>
        <p:spPr>
          <a:xfrm>
            <a:off x="722313" y="0"/>
            <a:ext cx="7772400" cy="1793106"/>
          </a:xfrm>
        </p:spPr>
        <p:txBody>
          <a:bodyPr anchor="b" anchorCtr="0"/>
          <a:lstStyle>
            <a:lvl1pPr algn="ctr">
              <a:defRPr sz="4000" b="1" cap="none" baseline="0">
                <a:solidFill>
                  <a:schemeClr val="bg1"/>
                </a:solidFill>
              </a:defRPr>
            </a:lvl1pPr>
          </a:lstStyle>
          <a:p>
            <a:r>
              <a:rPr lang="en-US"/>
              <a:t>Click to edit Master title style</a:t>
            </a:r>
            <a:endParaRPr lang="en-CA" dirty="0"/>
          </a:p>
        </p:txBody>
      </p:sp>
      <p:sp>
        <p:nvSpPr>
          <p:cNvPr id="3" name="Text Placeholder 2"/>
          <p:cNvSpPr>
            <a:spLocks noGrp="1"/>
          </p:cNvSpPr>
          <p:nvPr>
            <p:ph type="body" idx="1"/>
          </p:nvPr>
        </p:nvSpPr>
        <p:spPr>
          <a:xfrm>
            <a:off x="722313" y="1937122"/>
            <a:ext cx="7772400" cy="1125140"/>
          </a:xfrm>
        </p:spPr>
        <p:txBody>
          <a:bodyPr anchor="t" anchorCtr="0"/>
          <a:lstStyle>
            <a:lvl1pPr marL="0" indent="0" algn="ctr">
              <a:buNone/>
              <a:defRPr sz="2000" b="1">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31840" y="3850635"/>
            <a:ext cx="2792323" cy="953363"/>
          </a:xfrm>
          <a:prstGeom prst="rect">
            <a:avLst/>
          </a:prstGeom>
        </p:spPr>
      </p:pic>
    </p:spTree>
    <p:extLst>
      <p:ext uri="{BB962C8B-B14F-4D97-AF65-F5344CB8AC3E}">
        <p14:creationId xmlns:p14="http://schemas.microsoft.com/office/powerpoint/2010/main" val="3148943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a:xfrm>
            <a:off x="457200" y="4767263"/>
            <a:ext cx="2133600" cy="273844"/>
          </a:xfrm>
          <a:prstGeom prst="rect">
            <a:avLst/>
          </a:prstGeom>
        </p:spPr>
        <p:txBody>
          <a:bodyPr/>
          <a:lstStyle/>
          <a:p>
            <a:endParaRPr lang="en-CA"/>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CA"/>
          </a:p>
        </p:txBody>
      </p:sp>
      <p:sp>
        <p:nvSpPr>
          <p:cNvPr id="7" name="Slide Number Placeholder 6"/>
          <p:cNvSpPr>
            <a:spLocks noGrp="1"/>
          </p:cNvSpPr>
          <p:nvPr>
            <p:ph type="sldNum" sz="quarter" idx="12"/>
          </p:nvPr>
        </p:nvSpPr>
        <p:spPr/>
        <p:txBody>
          <a:bodyPr/>
          <a:lstStyle/>
          <a:p>
            <a:fld id="{6ADDFC9E-73A2-4540-ABAE-B0F617538CE1}" type="slidenum">
              <a:rPr lang="en-CA" smtClean="0"/>
              <a:t>‹#›</a:t>
            </a:fld>
            <a:endParaRPr lang="en-CA"/>
          </a:p>
        </p:txBody>
      </p:sp>
    </p:spTree>
    <p:extLst>
      <p:ext uri="{BB962C8B-B14F-4D97-AF65-F5344CB8AC3E}">
        <p14:creationId xmlns:p14="http://schemas.microsoft.com/office/powerpoint/2010/main" val="2078166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a:xfrm>
            <a:off x="457200" y="4767263"/>
            <a:ext cx="2133600" cy="273844"/>
          </a:xfrm>
          <a:prstGeom prst="rect">
            <a:avLst/>
          </a:prstGeom>
        </p:spPr>
        <p:txBody>
          <a:bodyPr/>
          <a:lstStyle/>
          <a:p>
            <a:endParaRPr lang="en-CA"/>
          </a:p>
        </p:txBody>
      </p:sp>
      <p:sp>
        <p:nvSpPr>
          <p:cNvPr id="8" name="Footer Placeholder 7"/>
          <p:cNvSpPr>
            <a:spLocks noGrp="1"/>
          </p:cNvSpPr>
          <p:nvPr>
            <p:ph type="ftr" sz="quarter" idx="11"/>
          </p:nvPr>
        </p:nvSpPr>
        <p:spPr>
          <a:xfrm>
            <a:off x="3124200" y="4767263"/>
            <a:ext cx="2895600" cy="273844"/>
          </a:xfrm>
          <a:prstGeom prst="rect">
            <a:avLst/>
          </a:prstGeom>
        </p:spPr>
        <p:txBody>
          <a:bodyPr/>
          <a:lstStyle/>
          <a:p>
            <a:endParaRPr lang="en-CA"/>
          </a:p>
        </p:txBody>
      </p:sp>
      <p:sp>
        <p:nvSpPr>
          <p:cNvPr id="9" name="Slide Number Placeholder 8"/>
          <p:cNvSpPr>
            <a:spLocks noGrp="1"/>
          </p:cNvSpPr>
          <p:nvPr>
            <p:ph type="sldNum" sz="quarter" idx="12"/>
          </p:nvPr>
        </p:nvSpPr>
        <p:spPr/>
        <p:txBody>
          <a:bodyPr/>
          <a:lstStyle/>
          <a:p>
            <a:fld id="{6ADDFC9E-73A2-4540-ABAE-B0F617538CE1}" type="slidenum">
              <a:rPr lang="en-CA" smtClean="0"/>
              <a:t>‹#›</a:t>
            </a:fld>
            <a:endParaRPr lang="en-CA"/>
          </a:p>
        </p:txBody>
      </p:sp>
    </p:spTree>
    <p:extLst>
      <p:ext uri="{BB962C8B-B14F-4D97-AF65-F5344CB8AC3E}">
        <p14:creationId xmlns:p14="http://schemas.microsoft.com/office/powerpoint/2010/main" val="3963385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a:xfrm>
            <a:off x="457200" y="4767263"/>
            <a:ext cx="2133600" cy="273844"/>
          </a:xfrm>
          <a:prstGeom prst="rect">
            <a:avLst/>
          </a:prstGeom>
        </p:spPr>
        <p:txBody>
          <a:bodyPr/>
          <a:lstStyle/>
          <a:p>
            <a:endParaRPr lang="en-CA"/>
          </a:p>
        </p:txBody>
      </p:sp>
      <p:sp>
        <p:nvSpPr>
          <p:cNvPr id="4" name="Footer Placeholder 3"/>
          <p:cNvSpPr>
            <a:spLocks noGrp="1"/>
          </p:cNvSpPr>
          <p:nvPr>
            <p:ph type="ftr" sz="quarter" idx="11"/>
          </p:nvPr>
        </p:nvSpPr>
        <p:spPr>
          <a:xfrm>
            <a:off x="3124200" y="4767263"/>
            <a:ext cx="2895600" cy="273844"/>
          </a:xfrm>
          <a:prstGeom prst="rect">
            <a:avLst/>
          </a:prstGeom>
        </p:spPr>
        <p:txBody>
          <a:bodyPr/>
          <a:lstStyle/>
          <a:p>
            <a:endParaRPr lang="en-CA"/>
          </a:p>
        </p:txBody>
      </p:sp>
      <p:sp>
        <p:nvSpPr>
          <p:cNvPr id="5" name="Slide Number Placeholder 4"/>
          <p:cNvSpPr>
            <a:spLocks noGrp="1"/>
          </p:cNvSpPr>
          <p:nvPr>
            <p:ph type="sldNum" sz="quarter" idx="12"/>
          </p:nvPr>
        </p:nvSpPr>
        <p:spPr/>
        <p:txBody>
          <a:bodyPr/>
          <a:lstStyle/>
          <a:p>
            <a:fld id="{6ADDFC9E-73A2-4540-ABAE-B0F617538CE1}" type="slidenum">
              <a:rPr lang="en-CA" smtClean="0"/>
              <a:t>‹#›</a:t>
            </a:fld>
            <a:endParaRPr lang="en-CA"/>
          </a:p>
        </p:txBody>
      </p:sp>
    </p:spTree>
    <p:extLst>
      <p:ext uri="{BB962C8B-B14F-4D97-AF65-F5344CB8AC3E}">
        <p14:creationId xmlns:p14="http://schemas.microsoft.com/office/powerpoint/2010/main" val="3218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p>
            <a:endParaRPr lang="en-CA"/>
          </a:p>
        </p:txBody>
      </p:sp>
      <p:sp>
        <p:nvSpPr>
          <p:cNvPr id="3" name="Footer Placeholder 2"/>
          <p:cNvSpPr>
            <a:spLocks noGrp="1"/>
          </p:cNvSpPr>
          <p:nvPr>
            <p:ph type="ftr" sz="quarter" idx="11"/>
          </p:nvPr>
        </p:nvSpPr>
        <p:spPr>
          <a:xfrm>
            <a:off x="3124200" y="4767263"/>
            <a:ext cx="2895600" cy="273844"/>
          </a:xfrm>
          <a:prstGeom prst="rect">
            <a:avLst/>
          </a:prstGeom>
        </p:spPr>
        <p:txBody>
          <a:bodyPr/>
          <a:lstStyle/>
          <a:p>
            <a:endParaRPr lang="en-CA"/>
          </a:p>
        </p:txBody>
      </p:sp>
      <p:sp>
        <p:nvSpPr>
          <p:cNvPr id="4" name="Slide Number Placeholder 3"/>
          <p:cNvSpPr>
            <a:spLocks noGrp="1"/>
          </p:cNvSpPr>
          <p:nvPr>
            <p:ph type="sldNum" sz="quarter" idx="12"/>
          </p:nvPr>
        </p:nvSpPr>
        <p:spPr/>
        <p:txBody>
          <a:bodyPr/>
          <a:lstStyle/>
          <a:p>
            <a:fld id="{6ADDFC9E-73A2-4540-ABAE-B0F617538CE1}" type="slidenum">
              <a:rPr lang="en-CA" smtClean="0"/>
              <a:t>‹#›</a:t>
            </a:fld>
            <a:endParaRPr lang="en-CA"/>
          </a:p>
        </p:txBody>
      </p:sp>
    </p:spTree>
    <p:extLst>
      <p:ext uri="{BB962C8B-B14F-4D97-AF65-F5344CB8AC3E}">
        <p14:creationId xmlns:p14="http://schemas.microsoft.com/office/powerpoint/2010/main" val="313533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endParaRPr lang="en-CA"/>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CA"/>
          </a:p>
        </p:txBody>
      </p:sp>
      <p:sp>
        <p:nvSpPr>
          <p:cNvPr id="7" name="Slide Number Placeholder 6"/>
          <p:cNvSpPr>
            <a:spLocks noGrp="1"/>
          </p:cNvSpPr>
          <p:nvPr>
            <p:ph type="sldNum" sz="quarter" idx="12"/>
          </p:nvPr>
        </p:nvSpPr>
        <p:spPr/>
        <p:txBody>
          <a:bodyPr/>
          <a:lstStyle/>
          <a:p>
            <a:fld id="{6ADDFC9E-73A2-4540-ABAE-B0F617538CE1}" type="slidenum">
              <a:rPr lang="en-CA" smtClean="0"/>
              <a:t>‹#›</a:t>
            </a:fld>
            <a:endParaRPr lang="en-CA"/>
          </a:p>
        </p:txBody>
      </p:sp>
    </p:spTree>
    <p:extLst>
      <p:ext uri="{BB962C8B-B14F-4D97-AF65-F5344CB8AC3E}">
        <p14:creationId xmlns:p14="http://schemas.microsoft.com/office/powerpoint/2010/main" val="681783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67263"/>
            <a:ext cx="2133600" cy="273844"/>
          </a:xfrm>
          <a:prstGeom prst="rect">
            <a:avLst/>
          </a:prstGeom>
        </p:spPr>
        <p:txBody>
          <a:bodyPr/>
          <a:lstStyle/>
          <a:p>
            <a:endParaRPr lang="en-CA"/>
          </a:p>
        </p:txBody>
      </p:sp>
      <p:sp>
        <p:nvSpPr>
          <p:cNvPr id="6" name="Footer Placeholder 5"/>
          <p:cNvSpPr>
            <a:spLocks noGrp="1"/>
          </p:cNvSpPr>
          <p:nvPr>
            <p:ph type="ftr" sz="quarter" idx="11"/>
          </p:nvPr>
        </p:nvSpPr>
        <p:spPr>
          <a:xfrm>
            <a:off x="3124200" y="4767263"/>
            <a:ext cx="2895600" cy="273844"/>
          </a:xfrm>
          <a:prstGeom prst="rect">
            <a:avLst/>
          </a:prstGeom>
        </p:spPr>
        <p:txBody>
          <a:bodyPr/>
          <a:lstStyle/>
          <a:p>
            <a:endParaRPr lang="en-CA"/>
          </a:p>
        </p:txBody>
      </p:sp>
      <p:sp>
        <p:nvSpPr>
          <p:cNvPr id="7" name="Slide Number Placeholder 6"/>
          <p:cNvSpPr>
            <a:spLocks noGrp="1"/>
          </p:cNvSpPr>
          <p:nvPr>
            <p:ph type="sldNum" sz="quarter" idx="12"/>
          </p:nvPr>
        </p:nvSpPr>
        <p:spPr/>
        <p:txBody>
          <a:bodyPr/>
          <a:lstStyle/>
          <a:p>
            <a:fld id="{6ADDFC9E-73A2-4540-ABAE-B0F617538CE1}" type="slidenum">
              <a:rPr lang="en-CA" smtClean="0"/>
              <a:t>‹#›</a:t>
            </a:fld>
            <a:endParaRPr lang="en-CA"/>
          </a:p>
        </p:txBody>
      </p:sp>
    </p:spTree>
    <p:extLst>
      <p:ext uri="{BB962C8B-B14F-4D97-AF65-F5344CB8AC3E}">
        <p14:creationId xmlns:p14="http://schemas.microsoft.com/office/powerpoint/2010/main" val="1642931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4320540"/>
            <a:ext cx="9144000" cy="822960"/>
          </a:xfrm>
          <a:prstGeom prst="rect">
            <a:avLst/>
          </a:prstGeom>
        </p:spPr>
      </p:pic>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b" anchorCtr="0">
            <a:normAutofit/>
          </a:bodyPr>
          <a:lstStyle/>
          <a:p>
            <a:r>
              <a:rPr lang="en-US"/>
              <a:t>Click to edit Master title style</a:t>
            </a:r>
            <a:endParaRPr lang="en-CA" dirty="0"/>
          </a:p>
        </p:txBody>
      </p:sp>
      <p:sp>
        <p:nvSpPr>
          <p:cNvPr id="3" name="Text Placeholder 2"/>
          <p:cNvSpPr>
            <a:spLocks noGrp="1"/>
          </p:cNvSpPr>
          <p:nvPr>
            <p:ph type="body" idx="1"/>
          </p:nvPr>
        </p:nvSpPr>
        <p:spPr>
          <a:xfrm>
            <a:off x="1234440" y="1203598"/>
            <a:ext cx="6721936" cy="33843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000" b="1">
                <a:solidFill>
                  <a:schemeClr val="bg1"/>
                </a:solidFill>
              </a:defRPr>
            </a:lvl1pPr>
          </a:lstStyle>
          <a:p>
            <a:fld id="{6ADDFC9E-73A2-4540-ABAE-B0F617538CE1}" type="slidenum">
              <a:rPr lang="en-CA" smtClean="0"/>
              <a:pPr/>
              <a:t>‹#›</a:t>
            </a:fld>
            <a:r>
              <a:rPr lang="en-CA" dirty="0"/>
              <a:t> of X</a:t>
            </a:r>
          </a:p>
        </p:txBody>
      </p:sp>
    </p:spTree>
    <p:extLst>
      <p:ext uri="{BB962C8B-B14F-4D97-AF65-F5344CB8AC3E}">
        <p14:creationId xmlns:p14="http://schemas.microsoft.com/office/powerpoint/2010/main" val="1823632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000" b="1" kern="1200">
          <a:solidFill>
            <a:srgbClr val="003C71"/>
          </a:solidFill>
          <a:latin typeface="+mj-lt"/>
          <a:ea typeface="+mj-ea"/>
          <a:cs typeface="+mj-cs"/>
        </a:defRPr>
      </a:lvl1pPr>
    </p:titleStyle>
    <p:bodyStyle>
      <a:lvl1pPr marL="342900" indent="-342900" algn="l" defTabSz="914400" rtl="0" eaLnBrk="1" latinLnBrk="0" hangingPunct="1">
        <a:spcBef>
          <a:spcPct val="20000"/>
        </a:spcBef>
        <a:buClr>
          <a:srgbClr val="67823A"/>
        </a:buClr>
        <a:buFont typeface="Arial" panose="020B0604020202020204" pitchFamily="34" charset="0"/>
        <a:buChar char="•"/>
        <a:defRPr sz="1900" kern="1200">
          <a:solidFill>
            <a:schemeClr val="tx1"/>
          </a:solidFill>
          <a:latin typeface="+mn-lt"/>
          <a:ea typeface="+mn-ea"/>
          <a:cs typeface="+mn-cs"/>
        </a:defRPr>
      </a:lvl1pPr>
      <a:lvl2pPr marL="742950" indent="-285750" algn="l" defTabSz="914400" rtl="0" eaLnBrk="1" latinLnBrk="0" hangingPunct="1">
        <a:spcBef>
          <a:spcPct val="20000"/>
        </a:spcBef>
        <a:buClr>
          <a:srgbClr val="67823A"/>
        </a:buClr>
        <a:buFont typeface="Arial" panose="020B0604020202020204" pitchFamily="34" charset="0"/>
        <a:buChar char="–"/>
        <a:defRPr sz="1900" kern="1200">
          <a:solidFill>
            <a:schemeClr val="tx1"/>
          </a:solidFill>
          <a:latin typeface="+mn-lt"/>
          <a:ea typeface="+mn-ea"/>
          <a:cs typeface="+mn-cs"/>
        </a:defRPr>
      </a:lvl2pPr>
      <a:lvl3pPr marL="1143000" indent="-228600" algn="l" defTabSz="914400" rtl="0" eaLnBrk="1" latinLnBrk="0" hangingPunct="1">
        <a:spcBef>
          <a:spcPct val="20000"/>
        </a:spcBef>
        <a:buClr>
          <a:srgbClr val="003C71"/>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Clr>
          <a:srgbClr val="003C71"/>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Clr>
          <a:srgbClr val="67823A"/>
        </a:buClr>
        <a:buFont typeface="Arial" panose="020B0604020202020204" pitchFamily="34" charset="0"/>
        <a:buChar char="&gt;"/>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8.xml"/><Relationship Id="rId1" Type="http://schemas.openxmlformats.org/officeDocument/2006/relationships/tags" Target="../tags/tag37.xml"/></Relationships>
</file>

<file path=ppt/slides/_rels/slide14.xml.rels><?xml version="1.0" encoding="UTF-8" standalone="yes"?>
<Relationships xmlns="http://schemas.openxmlformats.org/package/2006/relationships"><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 Id="rId4"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hyperlink" Target="https://engineerscanada.ca/fr/publications/principes-d-adaptation-aux-changements-climatiques" TargetMode="External"/><Relationship Id="rId5" Type="http://schemas.openxmlformats.org/officeDocument/2006/relationships/hyperlink" Target="https://engineerscanada.ca/fr/publications/guide-modele-national-supervision-directe" TargetMode="Externa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50.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hyperlink" Target="https://engineerscanada.ca/fr/a-propos/gouvernance/reunions-du-conseil/2018-05-23https:/engineerscanada.ca/fr/a-propos/gouvernance/reunions-du-conseil/2018-05-23" TargetMode="External"/><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tags" Target="../tags/tag57.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1.xml"/><Relationship Id="rId1" Type="http://schemas.openxmlformats.org/officeDocument/2006/relationships/tags" Target="../tags/tag60.xml"/></Relationships>
</file>

<file path=ppt/slides/_rels/slide22.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tags" Target="../tags/tag70.xml"/><Relationship Id="rId2" Type="http://schemas.openxmlformats.org/officeDocument/2006/relationships/tags" Target="../tags/tag69.xml"/><Relationship Id="rId1" Type="http://schemas.openxmlformats.org/officeDocument/2006/relationships/tags" Target="../tags/tag68.xml"/><Relationship Id="rId4"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5" Type="http://schemas.openxmlformats.org/officeDocument/2006/relationships/hyperlink" Target="https://engineerscanada.ca/fr/about/gouvernance/reunions-du-conseil/2018-05-23/documents-reunion" TargetMode="External"/><Relationship Id="rId4"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tags" Target="../tags/tag74.xml"/><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8.xml"/><Relationship Id="rId1" Type="http://schemas.openxmlformats.org/officeDocument/2006/relationships/tags" Target="../tags/tag77.xml"/><Relationship Id="rId4"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4.jpeg"/><Relationship Id="rId5" Type="http://schemas.openxmlformats.org/officeDocument/2006/relationships/slideLayout" Target="../slideLayouts/slideLayout2.xml"/><Relationship Id="rId4" Type="http://schemas.openxmlformats.org/officeDocument/2006/relationships/tags" Target="../tags/tag1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4.xml"/><Relationship Id="rId1" Type="http://schemas.openxmlformats.org/officeDocument/2006/relationships/tags" Target="../tags/tag13.xml"/></Relationships>
</file>

<file path=ppt/slides/_rels/slide6.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hyperlink" Target="https://engineerscanada.ca/sites/default/files/sites/default/files/articles_of_continuance_2014.pdf" TargetMode="Externa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tags" Target="../tags/tag20.xml"/><Relationship Id="rId7" Type="http://schemas.openxmlformats.org/officeDocument/2006/relationships/hyperlink" Target="https://engineerscanada.ca/sites/default/files/board/ingenieurs-canada-plan-strategique-2019-2021.pdf" TargetMode="Externa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hyperlink" Target="https://engineerscanada.ca/fr/a-propos/gouvernance/plan-strategique" TargetMode="External"/><Relationship Id="rId5" Type="http://schemas.openxmlformats.org/officeDocument/2006/relationships/slideLayout" Target="../slideLayouts/slideLayout2.xml"/><Relationship Id="rId4" Type="http://schemas.openxmlformats.org/officeDocument/2006/relationships/tags" Target="../tags/tag21.xml"/></Relationships>
</file>

<file path=ppt/slides/_rels/slide8.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p:txBody>
          <a:bodyPr/>
          <a:lstStyle/>
          <a:p>
            <a:r>
              <a:rPr lang="fr-CA" dirty="0"/>
              <a:t>Compte rendu sommaire des réunions du printemps 2018 d’Ingénieurs Canada</a:t>
            </a:r>
            <a:endParaRPr lang="en-CA" dirty="0"/>
          </a:p>
        </p:txBody>
      </p:sp>
      <p:sp>
        <p:nvSpPr>
          <p:cNvPr id="3" name="Subtitle 2"/>
          <p:cNvSpPr>
            <a:spLocks noGrp="1"/>
          </p:cNvSpPr>
          <p:nvPr>
            <p:ph type="subTitle" idx="1"/>
            <p:custDataLst>
              <p:tags r:id="rId2"/>
            </p:custDataLst>
          </p:nvPr>
        </p:nvSpPr>
        <p:spPr/>
        <p:txBody>
          <a:bodyPr/>
          <a:lstStyle/>
          <a:p>
            <a:r>
              <a:rPr lang="en-CA" dirty="0"/>
              <a:t>Du 24 au 26 </a:t>
            </a:r>
            <a:r>
              <a:rPr lang="en-CA" dirty="0" err="1"/>
              <a:t>mai</a:t>
            </a:r>
            <a:r>
              <a:rPr lang="en-CA" dirty="0"/>
              <a:t> 2018</a:t>
            </a:r>
          </a:p>
        </p:txBody>
      </p:sp>
    </p:spTree>
    <p:extLst>
      <p:ext uri="{BB962C8B-B14F-4D97-AF65-F5344CB8AC3E}">
        <p14:creationId xmlns:p14="http://schemas.microsoft.com/office/powerpoint/2010/main" val="1427747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64FB1-DBE5-402A-A2EE-BF3F3665E024}"/>
              </a:ext>
            </a:extLst>
          </p:cNvPr>
          <p:cNvSpPr>
            <a:spLocks noGrp="1"/>
          </p:cNvSpPr>
          <p:nvPr>
            <p:ph type="title"/>
            <p:custDataLst>
              <p:tags r:id="rId1"/>
            </p:custDataLst>
          </p:nvPr>
        </p:nvSpPr>
        <p:spPr/>
        <p:txBody>
          <a:bodyPr>
            <a:normAutofit/>
          </a:bodyPr>
          <a:lstStyle/>
          <a:p>
            <a:r>
              <a:rPr lang="fr-CA" dirty="0"/>
              <a:t>Élections au comité exécutif</a:t>
            </a:r>
          </a:p>
        </p:txBody>
      </p:sp>
      <p:sp>
        <p:nvSpPr>
          <p:cNvPr id="3" name="Content Placeholder 2">
            <a:extLst>
              <a:ext uri="{FF2B5EF4-FFF2-40B4-BE49-F238E27FC236}">
                <a16:creationId xmlns:a16="http://schemas.microsoft.com/office/drawing/2014/main" id="{6A1169F2-2A4C-4342-8536-059E8FF603B3}"/>
              </a:ext>
            </a:extLst>
          </p:cNvPr>
          <p:cNvSpPr>
            <a:spLocks noGrp="1"/>
          </p:cNvSpPr>
          <p:nvPr>
            <p:ph idx="1"/>
            <p:custDataLst>
              <p:tags r:id="rId2"/>
            </p:custDataLst>
          </p:nvPr>
        </p:nvSpPr>
        <p:spPr/>
        <p:txBody>
          <a:bodyPr/>
          <a:lstStyle/>
          <a:p>
            <a:r>
              <a:rPr lang="fr-CA" dirty="0"/>
              <a:t>David Lynch a été élu par le conseil au poste de président élu.</a:t>
            </a:r>
          </a:p>
          <a:p>
            <a:r>
              <a:rPr lang="fr-CA" dirty="0"/>
              <a:t> Connie Parenteau a été élue au poste d’administratrice hors cadre</a:t>
            </a:r>
            <a:r>
              <a:rPr lang="en-CA" dirty="0"/>
              <a:t>.</a:t>
            </a:r>
          </a:p>
          <a:p>
            <a:endParaRPr lang="en-CA" dirty="0"/>
          </a:p>
        </p:txBody>
      </p:sp>
      <p:sp>
        <p:nvSpPr>
          <p:cNvPr id="4" name="Slide Number Placeholder 3">
            <a:extLst>
              <a:ext uri="{FF2B5EF4-FFF2-40B4-BE49-F238E27FC236}">
                <a16:creationId xmlns:a16="http://schemas.microsoft.com/office/drawing/2014/main" id="{7183BB1D-2E2E-47AF-BF35-0D8581636541}"/>
              </a:ext>
            </a:extLst>
          </p:cNvPr>
          <p:cNvSpPr>
            <a:spLocks noGrp="1"/>
          </p:cNvSpPr>
          <p:nvPr>
            <p:ph type="sldNum" sz="quarter" idx="12"/>
            <p:custDataLst>
              <p:tags r:id="rId3"/>
            </p:custDataLst>
          </p:nvPr>
        </p:nvSpPr>
        <p:spPr/>
        <p:txBody>
          <a:bodyPr/>
          <a:lstStyle/>
          <a:p>
            <a:fld id="{6ADDFC9E-73A2-4540-ABAE-B0F617538CE1}" type="slidenum">
              <a:rPr lang="en-CA" smtClean="0"/>
              <a:pPr/>
              <a:t>10</a:t>
            </a:fld>
            <a:endParaRPr lang="en-CA" dirty="0"/>
          </a:p>
        </p:txBody>
      </p:sp>
    </p:spTree>
    <p:extLst>
      <p:ext uri="{BB962C8B-B14F-4D97-AF65-F5344CB8AC3E}">
        <p14:creationId xmlns:p14="http://schemas.microsoft.com/office/powerpoint/2010/main" val="845734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BCD90-BFB4-4129-B0E6-17DF85F581B0}"/>
              </a:ext>
            </a:extLst>
          </p:cNvPr>
          <p:cNvSpPr>
            <a:spLocks noGrp="1"/>
          </p:cNvSpPr>
          <p:nvPr>
            <p:ph type="title"/>
            <p:custDataLst>
              <p:tags r:id="rId1"/>
            </p:custDataLst>
          </p:nvPr>
        </p:nvSpPr>
        <p:spPr/>
        <p:txBody>
          <a:bodyPr>
            <a:normAutofit/>
          </a:bodyPr>
          <a:lstStyle/>
          <a:p>
            <a:r>
              <a:rPr lang="en-CA" dirty="0"/>
              <a:t>Nominations </a:t>
            </a:r>
            <a:r>
              <a:rPr lang="en-CA" dirty="0" err="1"/>
              <a:t>d’administrateurs</a:t>
            </a:r>
            <a:endParaRPr lang="en-CA" dirty="0"/>
          </a:p>
        </p:txBody>
      </p:sp>
      <p:sp>
        <p:nvSpPr>
          <p:cNvPr id="3" name="Content Placeholder 2">
            <a:extLst>
              <a:ext uri="{FF2B5EF4-FFF2-40B4-BE49-F238E27FC236}">
                <a16:creationId xmlns:a16="http://schemas.microsoft.com/office/drawing/2014/main" id="{B12C44C3-E41C-4AD6-BB06-2BE0100509C2}"/>
              </a:ext>
            </a:extLst>
          </p:cNvPr>
          <p:cNvSpPr>
            <a:spLocks noGrp="1"/>
          </p:cNvSpPr>
          <p:nvPr>
            <p:ph idx="1"/>
            <p:custDataLst>
              <p:tags r:id="rId2"/>
            </p:custDataLst>
          </p:nvPr>
        </p:nvSpPr>
        <p:spPr/>
        <p:txBody>
          <a:bodyPr>
            <a:normAutofit/>
          </a:bodyPr>
          <a:lstStyle/>
          <a:p>
            <a:r>
              <a:rPr lang="fr-CA" dirty="0"/>
              <a:t>Les membres ont approuvé la nomination des administrateurs suivants pour le mandat indiqué </a:t>
            </a:r>
            <a:r>
              <a:rPr lang="en-CA" dirty="0"/>
              <a:t>:</a:t>
            </a:r>
          </a:p>
          <a:p>
            <a:pPr lvl="1"/>
            <a:r>
              <a:rPr lang="en-CA" dirty="0"/>
              <a:t>Christian Bellini, Ontario (2018 – 2021)</a:t>
            </a:r>
          </a:p>
          <a:p>
            <a:pPr lvl="1"/>
            <a:r>
              <a:rPr lang="en-CA" dirty="0"/>
              <a:t>Jeff Card, </a:t>
            </a:r>
            <a:r>
              <a:rPr lang="fr-CA" dirty="0"/>
              <a:t>Terre-Neuve-et-Labrador </a:t>
            </a:r>
            <a:r>
              <a:rPr lang="en-CA" dirty="0"/>
              <a:t>(2018 – 2020)</a:t>
            </a:r>
          </a:p>
          <a:p>
            <a:pPr lvl="1"/>
            <a:r>
              <a:rPr lang="en-CA" dirty="0"/>
              <a:t>Dwayne </a:t>
            </a:r>
            <a:r>
              <a:rPr lang="en-CA" dirty="0" err="1"/>
              <a:t>Gelowitz</a:t>
            </a:r>
            <a:r>
              <a:rPr lang="en-CA" dirty="0"/>
              <a:t>, Saskatchewan (2018 – 2021)</a:t>
            </a:r>
          </a:p>
          <a:p>
            <a:pPr lvl="1"/>
            <a:r>
              <a:rPr lang="en-CA" dirty="0"/>
              <a:t>Jeff Holm, </a:t>
            </a:r>
            <a:r>
              <a:rPr lang="fr-CA" dirty="0"/>
              <a:t>Colombie-Britannique </a:t>
            </a:r>
            <a:r>
              <a:rPr lang="en-CA" dirty="0"/>
              <a:t>(2018 – 2021)</a:t>
            </a:r>
          </a:p>
          <a:p>
            <a:pPr lvl="1"/>
            <a:r>
              <a:rPr lang="en-CA" dirty="0"/>
              <a:t>Carole Lamothe, Québec (2018 – 2021)</a:t>
            </a:r>
          </a:p>
          <a:p>
            <a:pPr lvl="1"/>
            <a:r>
              <a:rPr lang="en-CA" dirty="0"/>
              <a:t>Dawn </a:t>
            </a:r>
            <a:r>
              <a:rPr lang="en-CA" dirty="0" err="1"/>
              <a:t>Nedohin-Macek</a:t>
            </a:r>
            <a:r>
              <a:rPr lang="en-CA" dirty="0"/>
              <a:t>, Manitoba (2018 – 2021)</a:t>
            </a:r>
          </a:p>
          <a:p>
            <a:pPr lvl="1"/>
            <a:r>
              <a:rPr lang="en-CA" dirty="0"/>
              <a:t>Richard Trimble, Yukon (2018 – 2021)</a:t>
            </a:r>
          </a:p>
          <a:p>
            <a:endParaRPr lang="en-CA" dirty="0"/>
          </a:p>
        </p:txBody>
      </p:sp>
      <p:sp>
        <p:nvSpPr>
          <p:cNvPr id="4" name="Slide Number Placeholder 3">
            <a:extLst>
              <a:ext uri="{FF2B5EF4-FFF2-40B4-BE49-F238E27FC236}">
                <a16:creationId xmlns:a16="http://schemas.microsoft.com/office/drawing/2014/main" id="{76F5F6C1-00E1-4112-8D91-9A535DC7EF53}"/>
              </a:ext>
            </a:extLst>
          </p:cNvPr>
          <p:cNvSpPr>
            <a:spLocks noGrp="1"/>
          </p:cNvSpPr>
          <p:nvPr>
            <p:ph type="sldNum" sz="quarter" idx="12"/>
            <p:custDataLst>
              <p:tags r:id="rId3"/>
            </p:custDataLst>
          </p:nvPr>
        </p:nvSpPr>
        <p:spPr/>
        <p:txBody>
          <a:bodyPr/>
          <a:lstStyle/>
          <a:p>
            <a:fld id="{6ADDFC9E-73A2-4540-ABAE-B0F617538CE1}" type="slidenum">
              <a:rPr lang="en-CA" smtClean="0"/>
              <a:pPr/>
              <a:t>11</a:t>
            </a:fld>
            <a:endParaRPr lang="en-CA" dirty="0"/>
          </a:p>
        </p:txBody>
      </p:sp>
    </p:spTree>
    <p:extLst>
      <p:ext uri="{BB962C8B-B14F-4D97-AF65-F5344CB8AC3E}">
        <p14:creationId xmlns:p14="http://schemas.microsoft.com/office/powerpoint/2010/main" val="2655335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91E4B-4E1E-47F6-9348-247D90A454E6}"/>
              </a:ext>
            </a:extLst>
          </p:cNvPr>
          <p:cNvSpPr>
            <a:spLocks noGrp="1"/>
          </p:cNvSpPr>
          <p:nvPr>
            <p:ph type="title"/>
            <p:custDataLst>
              <p:tags r:id="rId1"/>
            </p:custDataLst>
          </p:nvPr>
        </p:nvSpPr>
        <p:spPr/>
        <p:txBody>
          <a:bodyPr>
            <a:normAutofit fontScale="90000"/>
          </a:bodyPr>
          <a:lstStyle/>
          <a:p>
            <a:r>
              <a:rPr lang="fr-CA" dirty="0"/>
              <a:t>Mesures à prendre de la part </a:t>
            </a:r>
            <a:br>
              <a:rPr lang="fr-CA" dirty="0"/>
            </a:br>
            <a:r>
              <a:rPr lang="fr-CA" dirty="0"/>
              <a:t>d’Ingénieurs Canada</a:t>
            </a:r>
          </a:p>
        </p:txBody>
      </p:sp>
      <p:sp>
        <p:nvSpPr>
          <p:cNvPr id="3" name="Content Placeholder 2">
            <a:extLst>
              <a:ext uri="{FF2B5EF4-FFF2-40B4-BE49-F238E27FC236}">
                <a16:creationId xmlns:a16="http://schemas.microsoft.com/office/drawing/2014/main" id="{7F40F871-C2AD-4220-AC48-70467DC58DA0}"/>
              </a:ext>
            </a:extLst>
          </p:cNvPr>
          <p:cNvSpPr>
            <a:spLocks noGrp="1"/>
          </p:cNvSpPr>
          <p:nvPr>
            <p:ph idx="1"/>
            <p:custDataLst>
              <p:tags r:id="rId2"/>
            </p:custDataLst>
          </p:nvPr>
        </p:nvSpPr>
        <p:spPr/>
        <p:txBody>
          <a:bodyPr>
            <a:normAutofit fontScale="92500" lnSpcReduction="20000"/>
          </a:bodyPr>
          <a:lstStyle/>
          <a:p>
            <a:r>
              <a:rPr lang="fr-CA" dirty="0"/>
              <a:t>Le Groupe des chefs de direction et les membres ont exprimé des préoccupations quant au nombre de consultations auxquelles ils sont appelés à participer</a:t>
            </a:r>
            <a:r>
              <a:rPr lang="en-CA" dirty="0"/>
              <a:t>.</a:t>
            </a:r>
          </a:p>
          <a:p>
            <a:pPr lvl="1"/>
            <a:r>
              <a:rPr lang="fr-CA" dirty="0"/>
              <a:t>Ingénieurs Canada prendra des mesures pour hiérarchiser et coordonner les demandes de consultation, et veillera dans la mesure du possible à ce qu’un délai de réponse adéquat soit prévu</a:t>
            </a:r>
            <a:r>
              <a:rPr lang="en-CA" dirty="0"/>
              <a:t>.</a:t>
            </a:r>
          </a:p>
          <a:p>
            <a:r>
              <a:rPr lang="fr-CA" dirty="0"/>
              <a:t>Les membres ont demandé qu’un calendrier énumérant toutes les réunions et téléconférences d’Ingénieurs Canada, ainsi que les assemblées générales annuelles des organismes de réglementation et de </a:t>
            </a:r>
            <a:r>
              <a:rPr lang="fr-CA" dirty="0" err="1"/>
              <a:t>Géoscientifiques</a:t>
            </a:r>
            <a:r>
              <a:rPr lang="fr-CA" dirty="0"/>
              <a:t> Canada soit préparé.</a:t>
            </a:r>
            <a:endParaRPr lang="en-CA" dirty="0"/>
          </a:p>
          <a:p>
            <a:pPr lvl="1"/>
            <a:r>
              <a:rPr lang="fr-CA" dirty="0"/>
              <a:t>Ingénieurs Canada s’informera et créera ce calendrier.</a:t>
            </a:r>
            <a:endParaRPr lang="en-CA" dirty="0"/>
          </a:p>
        </p:txBody>
      </p:sp>
      <p:sp>
        <p:nvSpPr>
          <p:cNvPr id="4" name="Slide Number Placeholder 3">
            <a:extLst>
              <a:ext uri="{FF2B5EF4-FFF2-40B4-BE49-F238E27FC236}">
                <a16:creationId xmlns:a16="http://schemas.microsoft.com/office/drawing/2014/main" id="{877715C5-23C6-4EF6-B153-119E30A65B21}"/>
              </a:ext>
            </a:extLst>
          </p:cNvPr>
          <p:cNvSpPr>
            <a:spLocks noGrp="1"/>
          </p:cNvSpPr>
          <p:nvPr>
            <p:ph type="sldNum" sz="quarter" idx="12"/>
            <p:custDataLst>
              <p:tags r:id="rId3"/>
            </p:custDataLst>
          </p:nvPr>
        </p:nvSpPr>
        <p:spPr/>
        <p:txBody>
          <a:bodyPr/>
          <a:lstStyle/>
          <a:p>
            <a:fld id="{6ADDFC9E-73A2-4540-ABAE-B0F617538CE1}" type="slidenum">
              <a:rPr lang="en-CA" smtClean="0"/>
              <a:pPr/>
              <a:t>12</a:t>
            </a:fld>
            <a:endParaRPr lang="en-CA" dirty="0"/>
          </a:p>
        </p:txBody>
      </p:sp>
    </p:spTree>
    <p:extLst>
      <p:ext uri="{BB962C8B-B14F-4D97-AF65-F5344CB8AC3E}">
        <p14:creationId xmlns:p14="http://schemas.microsoft.com/office/powerpoint/2010/main" val="3448176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A30A4-36DC-4DE4-A026-5F42AE94F323}"/>
              </a:ext>
            </a:extLst>
          </p:cNvPr>
          <p:cNvSpPr>
            <a:spLocks noGrp="1"/>
          </p:cNvSpPr>
          <p:nvPr>
            <p:ph type="title"/>
            <p:custDataLst>
              <p:tags r:id="rId1"/>
            </p:custDataLst>
          </p:nvPr>
        </p:nvSpPr>
        <p:spPr/>
        <p:txBody>
          <a:bodyPr/>
          <a:lstStyle/>
          <a:p>
            <a:r>
              <a:rPr lang="fr-CA" dirty="0"/>
              <a:t>Réunion du conseil</a:t>
            </a:r>
          </a:p>
        </p:txBody>
      </p:sp>
      <p:sp>
        <p:nvSpPr>
          <p:cNvPr id="3" name="Text Placeholder 2">
            <a:extLst>
              <a:ext uri="{FF2B5EF4-FFF2-40B4-BE49-F238E27FC236}">
                <a16:creationId xmlns:a16="http://schemas.microsoft.com/office/drawing/2014/main" id="{14F8CD0F-68E8-4F36-9933-6147724F6111}"/>
              </a:ext>
            </a:extLst>
          </p:cNvPr>
          <p:cNvSpPr>
            <a:spLocks noGrp="1"/>
          </p:cNvSpPr>
          <p:nvPr>
            <p:ph type="body" idx="1"/>
            <p:custDataLst>
              <p:tags r:id="rId2"/>
            </p:custDataLst>
          </p:nvPr>
        </p:nvSpPr>
        <p:spPr/>
        <p:txBody>
          <a:bodyPr/>
          <a:lstStyle/>
          <a:p>
            <a:endParaRPr lang="en-CA"/>
          </a:p>
        </p:txBody>
      </p:sp>
    </p:spTree>
    <p:extLst>
      <p:ext uri="{BB962C8B-B14F-4D97-AF65-F5344CB8AC3E}">
        <p14:creationId xmlns:p14="http://schemas.microsoft.com/office/powerpoint/2010/main" val="3618535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DD433-02CD-4CEF-883F-9ECC1F154C2B}"/>
              </a:ext>
            </a:extLst>
          </p:cNvPr>
          <p:cNvSpPr>
            <a:spLocks noGrp="1"/>
          </p:cNvSpPr>
          <p:nvPr>
            <p:ph type="title"/>
            <p:custDataLst>
              <p:tags r:id="rId1"/>
            </p:custDataLst>
          </p:nvPr>
        </p:nvSpPr>
        <p:spPr/>
        <p:txBody>
          <a:bodyPr>
            <a:normAutofit fontScale="90000"/>
          </a:bodyPr>
          <a:lstStyle/>
          <a:p>
            <a:r>
              <a:rPr lang="en-CA" dirty="0"/>
              <a:t>Nominations au Bureau des conditions </a:t>
            </a:r>
            <a:r>
              <a:rPr lang="en-CA" dirty="0" err="1"/>
              <a:t>d’admission</a:t>
            </a:r>
            <a:endParaRPr lang="en-CA" dirty="0"/>
          </a:p>
        </p:txBody>
      </p:sp>
      <p:sp>
        <p:nvSpPr>
          <p:cNvPr id="3" name="Content Placeholder 2">
            <a:extLst>
              <a:ext uri="{FF2B5EF4-FFF2-40B4-BE49-F238E27FC236}">
                <a16:creationId xmlns:a16="http://schemas.microsoft.com/office/drawing/2014/main" id="{D23F4A0C-1F53-4381-8F08-7B5CD51EC744}"/>
              </a:ext>
            </a:extLst>
          </p:cNvPr>
          <p:cNvSpPr>
            <a:spLocks noGrp="1"/>
          </p:cNvSpPr>
          <p:nvPr>
            <p:ph idx="1"/>
            <p:custDataLst>
              <p:tags r:id="rId2"/>
            </p:custDataLst>
          </p:nvPr>
        </p:nvSpPr>
        <p:spPr/>
        <p:txBody>
          <a:bodyPr>
            <a:normAutofit fontScale="92500" lnSpcReduction="20000"/>
          </a:bodyPr>
          <a:lstStyle/>
          <a:p>
            <a:pPr lvl="0"/>
            <a:r>
              <a:rPr lang="fr-CA" dirty="0"/>
              <a:t>Ron </a:t>
            </a:r>
            <a:r>
              <a:rPr lang="fr-CA" dirty="0" err="1"/>
              <a:t>LeBlanc</a:t>
            </a:r>
            <a:r>
              <a:rPr lang="fr-CA" dirty="0"/>
              <a:t>, FEC, P. Eng. (président)</a:t>
            </a:r>
          </a:p>
          <a:p>
            <a:pPr lvl="0"/>
            <a:r>
              <a:rPr lang="fr-CA" dirty="0"/>
              <a:t>Dennis Peters, PhD, FEC, SMIEEE, </a:t>
            </a:r>
            <a:r>
              <a:rPr lang="fr-CA" dirty="0" err="1"/>
              <a:t>P.Eng</a:t>
            </a:r>
            <a:r>
              <a:rPr lang="fr-CA" dirty="0"/>
              <a:t>. (président sortant)</a:t>
            </a:r>
          </a:p>
          <a:p>
            <a:pPr lvl="0"/>
            <a:r>
              <a:rPr lang="fr-CA" dirty="0"/>
              <a:t>Mahmoud </a:t>
            </a:r>
            <a:r>
              <a:rPr lang="fr-CA" dirty="0" err="1"/>
              <a:t>Mahmoud</a:t>
            </a:r>
            <a:r>
              <a:rPr lang="fr-CA" dirty="0"/>
              <a:t>, PhD, FEC, </a:t>
            </a:r>
            <a:r>
              <a:rPr lang="fr-CA" dirty="0" err="1"/>
              <a:t>P.Eng</a:t>
            </a:r>
            <a:r>
              <a:rPr lang="fr-CA" dirty="0"/>
              <a:t>. (vice-président)</a:t>
            </a:r>
          </a:p>
          <a:p>
            <a:pPr lvl="0"/>
            <a:r>
              <a:rPr lang="fr-CA" dirty="0"/>
              <a:t>Frank Collins, FEC, </a:t>
            </a:r>
            <a:r>
              <a:rPr lang="fr-CA" dirty="0" err="1"/>
              <a:t>P.Eng</a:t>
            </a:r>
            <a:r>
              <a:rPr lang="fr-CA" dirty="0"/>
              <a:t>. (représentant de la région de l’Atlantique)</a:t>
            </a:r>
          </a:p>
          <a:p>
            <a:pPr lvl="0"/>
            <a:r>
              <a:rPr lang="fr-CA" dirty="0"/>
              <a:t>Amy C. </a:t>
            </a:r>
            <a:r>
              <a:rPr lang="fr-CA" dirty="0" err="1"/>
              <a:t>Hsiao</a:t>
            </a:r>
            <a:r>
              <a:rPr lang="fr-CA" dirty="0"/>
              <a:t>, PhD, </a:t>
            </a:r>
            <a:r>
              <a:rPr lang="fr-CA" dirty="0" err="1"/>
              <a:t>P.Eng</a:t>
            </a:r>
            <a:r>
              <a:rPr lang="fr-CA" dirty="0"/>
              <a:t>. (représentante de la région de l’Atlantique)</a:t>
            </a:r>
          </a:p>
          <a:p>
            <a:pPr lvl="0"/>
            <a:r>
              <a:rPr lang="fr-CA" dirty="0"/>
              <a:t>Karen E. Savage, FEC, </a:t>
            </a:r>
            <a:r>
              <a:rPr lang="fr-CA" dirty="0" err="1"/>
              <a:t>P.Eng</a:t>
            </a:r>
            <a:r>
              <a:rPr lang="fr-CA" dirty="0"/>
              <a:t>. (représentante de la région de la Colombie-Britannique et du Yukon)</a:t>
            </a:r>
          </a:p>
          <a:p>
            <a:pPr lvl="0"/>
            <a:r>
              <a:rPr lang="fr-CA" dirty="0"/>
              <a:t>Samer </a:t>
            </a:r>
            <a:r>
              <a:rPr lang="fr-CA" dirty="0" err="1"/>
              <a:t>Inchasi</a:t>
            </a:r>
            <a:r>
              <a:rPr lang="fr-CA" dirty="0"/>
              <a:t>, </a:t>
            </a:r>
            <a:r>
              <a:rPr lang="fr-CA" dirty="0" err="1"/>
              <a:t>P.Eng</a:t>
            </a:r>
            <a:r>
              <a:rPr lang="fr-CA" dirty="0"/>
              <a:t>., PMP (</a:t>
            </a:r>
            <a:r>
              <a:rPr lang="en-CA" dirty="0" err="1"/>
              <a:t>membre</a:t>
            </a:r>
            <a:r>
              <a:rPr lang="en-CA" dirty="0"/>
              <a:t> hors cadre</a:t>
            </a:r>
            <a:r>
              <a:rPr lang="fr-CA" dirty="0"/>
              <a:t>)</a:t>
            </a:r>
          </a:p>
          <a:p>
            <a:r>
              <a:rPr lang="fr-CA" dirty="0"/>
              <a:t>Quinn Zhao, PhD, </a:t>
            </a:r>
            <a:r>
              <a:rPr lang="fr-CA" dirty="0" err="1"/>
              <a:t>P.Eng</a:t>
            </a:r>
            <a:r>
              <a:rPr lang="fr-CA" dirty="0"/>
              <a:t>. (</a:t>
            </a:r>
            <a:r>
              <a:rPr lang="en-CA" dirty="0" err="1"/>
              <a:t>membre</a:t>
            </a:r>
            <a:r>
              <a:rPr lang="en-CA" dirty="0"/>
              <a:t> hors cadre</a:t>
            </a:r>
            <a:r>
              <a:rPr lang="fr-CA" dirty="0"/>
              <a:t>)</a:t>
            </a:r>
          </a:p>
        </p:txBody>
      </p:sp>
      <p:sp>
        <p:nvSpPr>
          <p:cNvPr id="4" name="Slide Number Placeholder 3">
            <a:extLst>
              <a:ext uri="{FF2B5EF4-FFF2-40B4-BE49-F238E27FC236}">
                <a16:creationId xmlns:a16="http://schemas.microsoft.com/office/drawing/2014/main" id="{9D6B20C9-4A20-442A-84A6-89A00AA64FD8}"/>
              </a:ext>
            </a:extLst>
          </p:cNvPr>
          <p:cNvSpPr>
            <a:spLocks noGrp="1"/>
          </p:cNvSpPr>
          <p:nvPr>
            <p:ph type="sldNum" sz="quarter" idx="12"/>
            <p:custDataLst>
              <p:tags r:id="rId3"/>
            </p:custDataLst>
          </p:nvPr>
        </p:nvSpPr>
        <p:spPr/>
        <p:txBody>
          <a:bodyPr/>
          <a:lstStyle/>
          <a:p>
            <a:fld id="{6ADDFC9E-73A2-4540-ABAE-B0F617538CE1}" type="slidenum">
              <a:rPr lang="en-CA" smtClean="0"/>
              <a:pPr/>
              <a:t>14</a:t>
            </a:fld>
            <a:endParaRPr lang="en-CA" dirty="0"/>
          </a:p>
        </p:txBody>
      </p:sp>
    </p:spTree>
    <p:extLst>
      <p:ext uri="{BB962C8B-B14F-4D97-AF65-F5344CB8AC3E}">
        <p14:creationId xmlns:p14="http://schemas.microsoft.com/office/powerpoint/2010/main" val="42169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3F99CC-F26A-4866-BE10-31D778EFD589}"/>
              </a:ext>
            </a:extLst>
          </p:cNvPr>
          <p:cNvSpPr>
            <a:spLocks noGrp="1"/>
          </p:cNvSpPr>
          <p:nvPr>
            <p:ph type="title"/>
            <p:custDataLst>
              <p:tags r:id="rId1"/>
            </p:custDataLst>
          </p:nvPr>
        </p:nvSpPr>
        <p:spPr/>
        <p:txBody>
          <a:bodyPr>
            <a:normAutofit/>
          </a:bodyPr>
          <a:lstStyle/>
          <a:p>
            <a:r>
              <a:rPr lang="en-CA" dirty="0"/>
              <a:t>Nominations au Bureau </a:t>
            </a:r>
            <a:r>
              <a:rPr lang="en-CA" dirty="0" err="1"/>
              <a:t>d’agrément</a:t>
            </a:r>
            <a:endParaRPr lang="en-CA" dirty="0"/>
          </a:p>
        </p:txBody>
      </p:sp>
      <p:sp>
        <p:nvSpPr>
          <p:cNvPr id="3" name="Content Placeholder 2">
            <a:extLst>
              <a:ext uri="{FF2B5EF4-FFF2-40B4-BE49-F238E27FC236}">
                <a16:creationId xmlns:a16="http://schemas.microsoft.com/office/drawing/2014/main" id="{5CFA7275-2C7F-4088-9620-618581969180}"/>
              </a:ext>
            </a:extLst>
          </p:cNvPr>
          <p:cNvSpPr>
            <a:spLocks noGrp="1"/>
          </p:cNvSpPr>
          <p:nvPr>
            <p:ph idx="1"/>
            <p:custDataLst>
              <p:tags r:id="rId2"/>
            </p:custDataLst>
          </p:nvPr>
        </p:nvSpPr>
        <p:spPr/>
        <p:txBody>
          <a:bodyPr/>
          <a:lstStyle/>
          <a:p>
            <a:pPr lvl="0"/>
            <a:r>
              <a:rPr lang="fr-CA" dirty="0"/>
              <a:t>Luigi </a:t>
            </a:r>
            <a:r>
              <a:rPr lang="fr-CA" dirty="0" err="1"/>
              <a:t>Benedicenti</a:t>
            </a:r>
            <a:r>
              <a:rPr lang="fr-CA" dirty="0"/>
              <a:t>, FEC, </a:t>
            </a:r>
            <a:r>
              <a:rPr lang="fr-CA" dirty="0" err="1"/>
              <a:t>P.Eng</a:t>
            </a:r>
            <a:r>
              <a:rPr lang="fr-CA" dirty="0"/>
              <a:t>. (président)</a:t>
            </a:r>
          </a:p>
          <a:p>
            <a:pPr lvl="0"/>
            <a:r>
              <a:rPr lang="fr-CA" dirty="0"/>
              <a:t>Bob </a:t>
            </a:r>
            <a:r>
              <a:rPr lang="fr-CA" dirty="0" err="1"/>
              <a:t>Dony</a:t>
            </a:r>
            <a:r>
              <a:rPr lang="fr-CA" dirty="0"/>
              <a:t>, FEC, </a:t>
            </a:r>
            <a:r>
              <a:rPr lang="fr-CA" dirty="0" err="1"/>
              <a:t>P.Eng</a:t>
            </a:r>
            <a:r>
              <a:rPr lang="fr-CA" dirty="0"/>
              <a:t>. (vice-président)</a:t>
            </a:r>
          </a:p>
          <a:p>
            <a:pPr lvl="0"/>
            <a:r>
              <a:rPr lang="fr-CA" dirty="0"/>
              <a:t>Wayne </a:t>
            </a:r>
            <a:r>
              <a:rPr lang="fr-CA" dirty="0" err="1"/>
              <a:t>MacQuarrie</a:t>
            </a:r>
            <a:r>
              <a:rPr lang="fr-CA" dirty="0"/>
              <a:t>, FEC, </a:t>
            </a:r>
            <a:r>
              <a:rPr lang="fr-CA" dirty="0" err="1"/>
              <a:t>P.Eng</a:t>
            </a:r>
            <a:r>
              <a:rPr lang="fr-CA" dirty="0"/>
              <a:t>. (président sortant)</a:t>
            </a:r>
          </a:p>
          <a:p>
            <a:pPr lvl="0"/>
            <a:r>
              <a:rPr lang="fr-CA" dirty="0" err="1"/>
              <a:t>Suzelle</a:t>
            </a:r>
            <a:r>
              <a:rPr lang="fr-CA" dirty="0"/>
              <a:t> Barrington, FIC, </a:t>
            </a:r>
            <a:r>
              <a:rPr lang="fr-CA" dirty="0" err="1"/>
              <a:t>ing</a:t>
            </a:r>
            <a:r>
              <a:rPr lang="fr-CA" dirty="0"/>
              <a:t>. (membre représentant le Québec)</a:t>
            </a:r>
          </a:p>
          <a:p>
            <a:r>
              <a:rPr lang="fr-CA" dirty="0"/>
              <a:t>Emily Cheung, FEC, </a:t>
            </a:r>
            <a:r>
              <a:rPr lang="fr-CA" dirty="0" err="1"/>
              <a:t>P.Eng</a:t>
            </a:r>
            <a:r>
              <a:rPr lang="fr-CA" dirty="0"/>
              <a:t>. (membre hors cadre)</a:t>
            </a:r>
          </a:p>
        </p:txBody>
      </p:sp>
      <p:sp>
        <p:nvSpPr>
          <p:cNvPr id="4" name="Slide Number Placeholder 3">
            <a:extLst>
              <a:ext uri="{FF2B5EF4-FFF2-40B4-BE49-F238E27FC236}">
                <a16:creationId xmlns:a16="http://schemas.microsoft.com/office/drawing/2014/main" id="{37CA393D-63E1-4D9D-A5FA-0C3E447CC031}"/>
              </a:ext>
            </a:extLst>
          </p:cNvPr>
          <p:cNvSpPr>
            <a:spLocks noGrp="1"/>
          </p:cNvSpPr>
          <p:nvPr>
            <p:ph type="sldNum" sz="quarter" idx="12"/>
            <p:custDataLst>
              <p:tags r:id="rId3"/>
            </p:custDataLst>
          </p:nvPr>
        </p:nvSpPr>
        <p:spPr/>
        <p:txBody>
          <a:bodyPr/>
          <a:lstStyle/>
          <a:p>
            <a:fld id="{6ADDFC9E-73A2-4540-ABAE-B0F617538CE1}" type="slidenum">
              <a:rPr lang="en-CA" smtClean="0"/>
              <a:pPr/>
              <a:t>15</a:t>
            </a:fld>
            <a:endParaRPr lang="en-CA" dirty="0"/>
          </a:p>
        </p:txBody>
      </p:sp>
    </p:spTree>
    <p:extLst>
      <p:ext uri="{BB962C8B-B14F-4D97-AF65-F5344CB8AC3E}">
        <p14:creationId xmlns:p14="http://schemas.microsoft.com/office/powerpoint/2010/main" val="2398702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A1808-D7A4-42FF-92EB-05647DE9074F}"/>
              </a:ext>
            </a:extLst>
          </p:cNvPr>
          <p:cNvSpPr>
            <a:spLocks noGrp="1"/>
          </p:cNvSpPr>
          <p:nvPr>
            <p:ph type="title"/>
            <p:custDataLst>
              <p:tags r:id="rId1"/>
            </p:custDataLst>
          </p:nvPr>
        </p:nvSpPr>
        <p:spPr/>
        <p:txBody>
          <a:bodyPr/>
          <a:lstStyle/>
          <a:p>
            <a:r>
              <a:rPr lang="fr-CA" dirty="0"/>
              <a:t>Guides approuvés</a:t>
            </a:r>
          </a:p>
        </p:txBody>
      </p:sp>
      <p:sp>
        <p:nvSpPr>
          <p:cNvPr id="3" name="Content Placeholder 2">
            <a:extLst>
              <a:ext uri="{FF2B5EF4-FFF2-40B4-BE49-F238E27FC236}">
                <a16:creationId xmlns:a16="http://schemas.microsoft.com/office/drawing/2014/main" id="{DF57068B-AA6B-4F85-B382-28DCF68F8AE8}"/>
              </a:ext>
            </a:extLst>
          </p:cNvPr>
          <p:cNvSpPr>
            <a:spLocks noGrp="1"/>
          </p:cNvSpPr>
          <p:nvPr>
            <p:ph idx="1"/>
            <p:custDataLst>
              <p:tags r:id="rId2"/>
            </p:custDataLst>
          </p:nvPr>
        </p:nvSpPr>
        <p:spPr/>
        <p:txBody>
          <a:bodyPr/>
          <a:lstStyle/>
          <a:p>
            <a:pPr lvl="0"/>
            <a:r>
              <a:rPr lang="fr-CA" u="sng" dirty="0">
                <a:hlinkClick r:id="rId5"/>
              </a:rPr>
              <a:t>Guide modèle national : Supervision directe</a:t>
            </a:r>
            <a:endParaRPr lang="fr-CA" dirty="0"/>
          </a:p>
          <a:p>
            <a:pPr lvl="0"/>
            <a:endParaRPr lang="fr-CA" dirty="0"/>
          </a:p>
          <a:p>
            <a:r>
              <a:rPr lang="fr-CA" dirty="0">
                <a:hlinkClick r:id="rId6"/>
              </a:rPr>
              <a:t>Guide national ‒ Principes d’adaptation aux changements climatiques et d’atténuation de ces changements à l’intention </a:t>
            </a:r>
            <a:r>
              <a:rPr lang="fr-CA">
                <a:hlinkClick r:id="rId6"/>
              </a:rPr>
              <a:t>des ingénieurs</a:t>
            </a:r>
            <a:endParaRPr lang="fr-CA" dirty="0"/>
          </a:p>
        </p:txBody>
      </p:sp>
      <p:sp>
        <p:nvSpPr>
          <p:cNvPr id="4" name="Slide Number Placeholder 3">
            <a:extLst>
              <a:ext uri="{FF2B5EF4-FFF2-40B4-BE49-F238E27FC236}">
                <a16:creationId xmlns:a16="http://schemas.microsoft.com/office/drawing/2014/main" id="{C2A3FD44-CE17-4A73-9ED6-0092EE1FAEDD}"/>
              </a:ext>
            </a:extLst>
          </p:cNvPr>
          <p:cNvSpPr>
            <a:spLocks noGrp="1"/>
          </p:cNvSpPr>
          <p:nvPr>
            <p:ph type="sldNum" sz="quarter" idx="12"/>
            <p:custDataLst>
              <p:tags r:id="rId3"/>
            </p:custDataLst>
          </p:nvPr>
        </p:nvSpPr>
        <p:spPr/>
        <p:txBody>
          <a:bodyPr/>
          <a:lstStyle/>
          <a:p>
            <a:fld id="{6ADDFC9E-73A2-4540-ABAE-B0F617538CE1}" type="slidenum">
              <a:rPr lang="en-CA" smtClean="0"/>
              <a:pPr/>
              <a:t>16</a:t>
            </a:fld>
            <a:endParaRPr lang="en-CA" dirty="0"/>
          </a:p>
        </p:txBody>
      </p:sp>
    </p:spTree>
    <p:extLst>
      <p:ext uri="{BB962C8B-B14F-4D97-AF65-F5344CB8AC3E}">
        <p14:creationId xmlns:p14="http://schemas.microsoft.com/office/powerpoint/2010/main" val="3619538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2480C-D48A-4493-8F1A-29A30B072322}"/>
              </a:ext>
            </a:extLst>
          </p:cNvPr>
          <p:cNvSpPr>
            <a:spLocks noGrp="1"/>
          </p:cNvSpPr>
          <p:nvPr>
            <p:ph type="title"/>
            <p:custDataLst>
              <p:tags r:id="rId1"/>
            </p:custDataLst>
          </p:nvPr>
        </p:nvSpPr>
        <p:spPr/>
        <p:txBody>
          <a:bodyPr>
            <a:normAutofit/>
          </a:bodyPr>
          <a:lstStyle/>
          <a:p>
            <a:r>
              <a:rPr lang="fr-CA" dirty="0"/>
              <a:t>Groupe de travail sur le financement</a:t>
            </a:r>
          </a:p>
        </p:txBody>
      </p:sp>
      <p:sp>
        <p:nvSpPr>
          <p:cNvPr id="3" name="Content Placeholder 2">
            <a:extLst>
              <a:ext uri="{FF2B5EF4-FFF2-40B4-BE49-F238E27FC236}">
                <a16:creationId xmlns:a16="http://schemas.microsoft.com/office/drawing/2014/main" id="{B8BC41ED-41DA-4199-8E27-D892CFE1BFBB}"/>
              </a:ext>
            </a:extLst>
          </p:cNvPr>
          <p:cNvSpPr>
            <a:spLocks noGrp="1"/>
          </p:cNvSpPr>
          <p:nvPr>
            <p:ph idx="1"/>
            <p:custDataLst>
              <p:tags r:id="rId2"/>
            </p:custDataLst>
          </p:nvPr>
        </p:nvSpPr>
        <p:spPr/>
        <p:txBody>
          <a:bodyPr>
            <a:normAutofit/>
          </a:bodyPr>
          <a:lstStyle/>
          <a:p>
            <a:r>
              <a:rPr lang="fr-CA" dirty="0"/>
              <a:t>Le Groupe de travail sur le financement mène actuellement des recherches sur le mode de financement d’associations nationales semblables. Ce travail devrait se terminer en juin, après quoi l’échéancier du Groupe de travail sera établi.</a:t>
            </a:r>
          </a:p>
        </p:txBody>
      </p:sp>
      <p:sp>
        <p:nvSpPr>
          <p:cNvPr id="4" name="Slide Number Placeholder 3">
            <a:extLst>
              <a:ext uri="{FF2B5EF4-FFF2-40B4-BE49-F238E27FC236}">
                <a16:creationId xmlns:a16="http://schemas.microsoft.com/office/drawing/2014/main" id="{B2A98D65-54C6-48CA-B99D-E15B3FF33873}"/>
              </a:ext>
            </a:extLst>
          </p:cNvPr>
          <p:cNvSpPr>
            <a:spLocks noGrp="1"/>
          </p:cNvSpPr>
          <p:nvPr>
            <p:ph type="sldNum" sz="quarter" idx="12"/>
            <p:custDataLst>
              <p:tags r:id="rId3"/>
            </p:custDataLst>
          </p:nvPr>
        </p:nvSpPr>
        <p:spPr/>
        <p:txBody>
          <a:bodyPr/>
          <a:lstStyle/>
          <a:p>
            <a:fld id="{6ADDFC9E-73A2-4540-ABAE-B0F617538CE1}" type="slidenum">
              <a:rPr lang="en-CA" smtClean="0"/>
              <a:pPr/>
              <a:t>17</a:t>
            </a:fld>
            <a:endParaRPr lang="en-CA" dirty="0"/>
          </a:p>
        </p:txBody>
      </p:sp>
    </p:spTree>
    <p:extLst>
      <p:ext uri="{BB962C8B-B14F-4D97-AF65-F5344CB8AC3E}">
        <p14:creationId xmlns:p14="http://schemas.microsoft.com/office/powerpoint/2010/main" val="3759808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72A07-DF4B-46C2-8278-565D247EA71D}"/>
              </a:ext>
            </a:extLst>
          </p:cNvPr>
          <p:cNvSpPr>
            <a:spLocks noGrp="1"/>
          </p:cNvSpPr>
          <p:nvPr>
            <p:ph type="title"/>
            <p:custDataLst>
              <p:tags r:id="rId1"/>
            </p:custDataLst>
          </p:nvPr>
        </p:nvSpPr>
        <p:spPr/>
        <p:txBody>
          <a:bodyPr/>
          <a:lstStyle/>
          <a:p>
            <a:r>
              <a:rPr lang="en-CA" dirty="0" err="1"/>
              <a:t>Comité</a:t>
            </a:r>
            <a:r>
              <a:rPr lang="en-CA" dirty="0"/>
              <a:t> des finances</a:t>
            </a:r>
          </a:p>
        </p:txBody>
      </p:sp>
      <p:sp>
        <p:nvSpPr>
          <p:cNvPr id="3" name="Content Placeholder 2">
            <a:extLst>
              <a:ext uri="{FF2B5EF4-FFF2-40B4-BE49-F238E27FC236}">
                <a16:creationId xmlns:a16="http://schemas.microsoft.com/office/drawing/2014/main" id="{81677E71-F563-4960-97BD-86205AF9D5D3}"/>
              </a:ext>
            </a:extLst>
          </p:cNvPr>
          <p:cNvSpPr>
            <a:spLocks noGrp="1"/>
          </p:cNvSpPr>
          <p:nvPr>
            <p:ph idx="1"/>
            <p:custDataLst>
              <p:tags r:id="rId2"/>
            </p:custDataLst>
          </p:nvPr>
        </p:nvSpPr>
        <p:spPr/>
        <p:txBody>
          <a:bodyPr/>
          <a:lstStyle/>
          <a:p>
            <a:r>
              <a:rPr lang="fr-CA" dirty="0"/>
              <a:t>Le conseil d’Ingénieurs Canada a créé un Comité des finances et demandé au comité exécutif d’y nommer des membres. La première tâche du Comité consistera à finaliser son mandat, conformément à l’exemple fourni par le Comité sur la gouvernance</a:t>
            </a:r>
            <a:r>
              <a:rPr lang="en-CA" dirty="0"/>
              <a:t>.</a:t>
            </a:r>
          </a:p>
        </p:txBody>
      </p:sp>
      <p:sp>
        <p:nvSpPr>
          <p:cNvPr id="4" name="Slide Number Placeholder 3">
            <a:extLst>
              <a:ext uri="{FF2B5EF4-FFF2-40B4-BE49-F238E27FC236}">
                <a16:creationId xmlns:a16="http://schemas.microsoft.com/office/drawing/2014/main" id="{A674D31B-9FDD-4DC8-A7A0-AA220D94422F}"/>
              </a:ext>
            </a:extLst>
          </p:cNvPr>
          <p:cNvSpPr>
            <a:spLocks noGrp="1"/>
          </p:cNvSpPr>
          <p:nvPr>
            <p:ph type="sldNum" sz="quarter" idx="12"/>
            <p:custDataLst>
              <p:tags r:id="rId3"/>
            </p:custDataLst>
          </p:nvPr>
        </p:nvSpPr>
        <p:spPr/>
        <p:txBody>
          <a:bodyPr/>
          <a:lstStyle/>
          <a:p>
            <a:fld id="{6ADDFC9E-73A2-4540-ABAE-B0F617538CE1}" type="slidenum">
              <a:rPr lang="en-CA" smtClean="0"/>
              <a:pPr/>
              <a:t>18</a:t>
            </a:fld>
            <a:endParaRPr lang="en-CA" dirty="0"/>
          </a:p>
        </p:txBody>
      </p:sp>
    </p:spTree>
    <p:extLst>
      <p:ext uri="{BB962C8B-B14F-4D97-AF65-F5344CB8AC3E}">
        <p14:creationId xmlns:p14="http://schemas.microsoft.com/office/powerpoint/2010/main" val="997535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7DEEE-2241-4ED2-8297-32983B892893}"/>
              </a:ext>
            </a:extLst>
          </p:cNvPr>
          <p:cNvSpPr>
            <a:spLocks noGrp="1"/>
          </p:cNvSpPr>
          <p:nvPr>
            <p:ph type="title"/>
            <p:custDataLst>
              <p:tags r:id="rId1"/>
            </p:custDataLst>
          </p:nvPr>
        </p:nvSpPr>
        <p:spPr/>
        <p:txBody>
          <a:bodyPr/>
          <a:lstStyle/>
          <a:p>
            <a:r>
              <a:rPr lang="fr-CA" dirty="0"/>
              <a:t>Normes d’agrément</a:t>
            </a:r>
          </a:p>
        </p:txBody>
      </p:sp>
      <p:sp>
        <p:nvSpPr>
          <p:cNvPr id="3" name="Content Placeholder 2">
            <a:extLst>
              <a:ext uri="{FF2B5EF4-FFF2-40B4-BE49-F238E27FC236}">
                <a16:creationId xmlns:a16="http://schemas.microsoft.com/office/drawing/2014/main" id="{28467D51-D12A-4647-AB35-223F6FB43F8F}"/>
              </a:ext>
            </a:extLst>
          </p:cNvPr>
          <p:cNvSpPr>
            <a:spLocks noGrp="1"/>
          </p:cNvSpPr>
          <p:nvPr>
            <p:ph idx="1"/>
            <p:custDataLst>
              <p:tags r:id="rId2"/>
            </p:custDataLst>
          </p:nvPr>
        </p:nvSpPr>
        <p:spPr/>
        <p:txBody>
          <a:bodyPr>
            <a:normAutofit lnSpcReduction="10000"/>
          </a:bodyPr>
          <a:lstStyle/>
          <a:p>
            <a:r>
              <a:rPr lang="fr-CA" dirty="0"/>
              <a:t>La norme d’agrément 3.4.5.1 a été modifiée comme suit : « Impact de la technologie et/ou de l’ingénierie sur la société ».</a:t>
            </a:r>
            <a:endParaRPr lang="en-US" i="1" dirty="0"/>
          </a:p>
          <a:p>
            <a:endParaRPr lang="en-US" i="1" dirty="0"/>
          </a:p>
          <a:p>
            <a:r>
              <a:rPr lang="fr-CA" dirty="0"/>
              <a:t>La formulation précédente ne mentionnait que l’impact du génie sur la société, ce qui n’était pas suffisamment exhaustif. Il a été noté que le terme </a:t>
            </a:r>
            <a:r>
              <a:rPr lang="fr-CA" i="1" dirty="0"/>
              <a:t>ingénierie </a:t>
            </a:r>
            <a:r>
              <a:rPr lang="fr-CA" dirty="0"/>
              <a:t>peut être considéré comme une action, tandis que le terme </a:t>
            </a:r>
            <a:r>
              <a:rPr lang="fr-CA" i="1" dirty="0"/>
              <a:t>technologie</a:t>
            </a:r>
            <a:r>
              <a:rPr lang="fr-CA" dirty="0"/>
              <a:t> est le résultat de cette action. Les deux aspects pouvant avoir un impact sur la société, ils devaient être pris en compte dans cette norme</a:t>
            </a:r>
            <a:r>
              <a:rPr lang="en-CA" dirty="0"/>
              <a:t>.</a:t>
            </a:r>
          </a:p>
          <a:p>
            <a:endParaRPr lang="en-CA" dirty="0"/>
          </a:p>
        </p:txBody>
      </p:sp>
      <p:sp>
        <p:nvSpPr>
          <p:cNvPr id="4" name="Slide Number Placeholder 3">
            <a:extLst>
              <a:ext uri="{FF2B5EF4-FFF2-40B4-BE49-F238E27FC236}">
                <a16:creationId xmlns:a16="http://schemas.microsoft.com/office/drawing/2014/main" id="{578B690C-9B03-4F54-A898-5448A680E3D2}"/>
              </a:ext>
            </a:extLst>
          </p:cNvPr>
          <p:cNvSpPr>
            <a:spLocks noGrp="1"/>
          </p:cNvSpPr>
          <p:nvPr>
            <p:ph type="sldNum" sz="quarter" idx="12"/>
            <p:custDataLst>
              <p:tags r:id="rId3"/>
            </p:custDataLst>
          </p:nvPr>
        </p:nvSpPr>
        <p:spPr/>
        <p:txBody>
          <a:bodyPr/>
          <a:lstStyle/>
          <a:p>
            <a:fld id="{6ADDFC9E-73A2-4540-ABAE-B0F617538CE1}" type="slidenum">
              <a:rPr lang="en-CA" smtClean="0"/>
              <a:pPr/>
              <a:t>19</a:t>
            </a:fld>
            <a:endParaRPr lang="en-CA" dirty="0"/>
          </a:p>
        </p:txBody>
      </p:sp>
    </p:spTree>
    <p:extLst>
      <p:ext uri="{BB962C8B-B14F-4D97-AF65-F5344CB8AC3E}">
        <p14:creationId xmlns:p14="http://schemas.microsoft.com/office/powerpoint/2010/main" val="1117582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75B52-8AB1-4C51-B82E-3CF77C6CFF9C}"/>
              </a:ext>
            </a:extLst>
          </p:cNvPr>
          <p:cNvSpPr>
            <a:spLocks noGrp="1"/>
          </p:cNvSpPr>
          <p:nvPr>
            <p:ph type="title"/>
            <p:custDataLst>
              <p:tags r:id="rId1"/>
            </p:custDataLst>
          </p:nvPr>
        </p:nvSpPr>
        <p:spPr/>
        <p:txBody>
          <a:bodyPr/>
          <a:lstStyle/>
          <a:p>
            <a:r>
              <a:rPr lang="en-CA" dirty="0"/>
              <a:t>Documents</a:t>
            </a:r>
          </a:p>
        </p:txBody>
      </p:sp>
      <p:sp>
        <p:nvSpPr>
          <p:cNvPr id="3" name="Content Placeholder 2">
            <a:extLst>
              <a:ext uri="{FF2B5EF4-FFF2-40B4-BE49-F238E27FC236}">
                <a16:creationId xmlns:a16="http://schemas.microsoft.com/office/drawing/2014/main" id="{12D3A229-AA2C-4FD8-BC60-A75000966357}"/>
              </a:ext>
            </a:extLst>
          </p:cNvPr>
          <p:cNvSpPr>
            <a:spLocks noGrp="1"/>
          </p:cNvSpPr>
          <p:nvPr>
            <p:ph idx="1"/>
            <p:custDataLst>
              <p:tags r:id="rId2"/>
            </p:custDataLst>
          </p:nvPr>
        </p:nvSpPr>
        <p:spPr/>
        <p:txBody>
          <a:bodyPr/>
          <a:lstStyle/>
          <a:p>
            <a:r>
              <a:rPr lang="fr-CA" dirty="0"/>
              <a:t>Tous les documents de réunion, dont l’ordre du jour, les rapports et les présentations, sont accessibles sur le </a:t>
            </a:r>
            <a:r>
              <a:rPr lang="fr-CA" dirty="0">
                <a:hlinkClick r:id="rId5"/>
              </a:rPr>
              <a:t>site Web d’Ingénieurs Canada</a:t>
            </a:r>
            <a:r>
              <a:rPr lang="fr-CA" dirty="0"/>
              <a:t>.  </a:t>
            </a:r>
          </a:p>
          <a:p>
            <a:endParaRPr lang="fr-CA" dirty="0"/>
          </a:p>
          <a:p>
            <a:endParaRPr lang="fr-CA" dirty="0"/>
          </a:p>
        </p:txBody>
      </p:sp>
      <p:sp>
        <p:nvSpPr>
          <p:cNvPr id="4" name="Slide Number Placeholder 3">
            <a:extLst>
              <a:ext uri="{FF2B5EF4-FFF2-40B4-BE49-F238E27FC236}">
                <a16:creationId xmlns:a16="http://schemas.microsoft.com/office/drawing/2014/main" id="{44A3177B-32D2-4069-94C9-2259F7A41BE5}"/>
              </a:ext>
            </a:extLst>
          </p:cNvPr>
          <p:cNvSpPr>
            <a:spLocks noGrp="1"/>
          </p:cNvSpPr>
          <p:nvPr>
            <p:ph type="sldNum" sz="quarter" idx="12"/>
            <p:custDataLst>
              <p:tags r:id="rId3"/>
            </p:custDataLst>
          </p:nvPr>
        </p:nvSpPr>
        <p:spPr/>
        <p:txBody>
          <a:bodyPr/>
          <a:lstStyle/>
          <a:p>
            <a:fld id="{6ADDFC9E-73A2-4540-ABAE-B0F617538CE1}" type="slidenum">
              <a:rPr lang="en-CA" smtClean="0"/>
              <a:pPr/>
              <a:t>2</a:t>
            </a:fld>
            <a:endParaRPr lang="en-CA" dirty="0"/>
          </a:p>
        </p:txBody>
      </p:sp>
    </p:spTree>
    <p:extLst>
      <p:ext uri="{BB962C8B-B14F-4D97-AF65-F5344CB8AC3E}">
        <p14:creationId xmlns:p14="http://schemas.microsoft.com/office/powerpoint/2010/main" val="453965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54FFA-769D-4F01-B182-2167A686CEAD}"/>
              </a:ext>
            </a:extLst>
          </p:cNvPr>
          <p:cNvSpPr>
            <a:spLocks noGrp="1"/>
          </p:cNvSpPr>
          <p:nvPr>
            <p:ph type="title"/>
            <p:custDataLst>
              <p:tags r:id="rId1"/>
            </p:custDataLst>
          </p:nvPr>
        </p:nvSpPr>
        <p:spPr/>
        <p:txBody>
          <a:bodyPr>
            <a:normAutofit/>
          </a:bodyPr>
          <a:lstStyle/>
          <a:p>
            <a:r>
              <a:rPr lang="fr-CA" dirty="0"/>
              <a:t>Présentations des parties prenantes</a:t>
            </a:r>
          </a:p>
        </p:txBody>
      </p:sp>
      <p:sp>
        <p:nvSpPr>
          <p:cNvPr id="3" name="Content Placeholder 2">
            <a:extLst>
              <a:ext uri="{FF2B5EF4-FFF2-40B4-BE49-F238E27FC236}">
                <a16:creationId xmlns:a16="http://schemas.microsoft.com/office/drawing/2014/main" id="{0A55ABC2-72E8-4542-8BC2-1B88168417C9}"/>
              </a:ext>
            </a:extLst>
          </p:cNvPr>
          <p:cNvSpPr>
            <a:spLocks noGrp="1"/>
          </p:cNvSpPr>
          <p:nvPr>
            <p:ph idx="1"/>
            <p:custDataLst>
              <p:tags r:id="rId2"/>
            </p:custDataLst>
          </p:nvPr>
        </p:nvSpPr>
        <p:spPr/>
        <p:txBody>
          <a:bodyPr>
            <a:normAutofit lnSpcReduction="10000"/>
          </a:bodyPr>
          <a:lstStyle/>
          <a:p>
            <a:r>
              <a:rPr lang="fr-CA" dirty="0"/>
              <a:t>Des présentations ont été données par des parties prenantes clés </a:t>
            </a:r>
            <a:r>
              <a:rPr lang="en-CA" dirty="0"/>
              <a:t>:</a:t>
            </a:r>
          </a:p>
          <a:p>
            <a:endParaRPr lang="en-CA" dirty="0"/>
          </a:p>
          <a:p>
            <a:pPr lvl="1"/>
            <a:r>
              <a:rPr lang="en-CA" dirty="0"/>
              <a:t>Zenon </a:t>
            </a:r>
            <a:r>
              <a:rPr lang="en-CA" dirty="0" err="1"/>
              <a:t>Kripki</a:t>
            </a:r>
            <a:r>
              <a:rPr lang="en-CA" dirty="0"/>
              <a:t>, </a:t>
            </a:r>
            <a:r>
              <a:rPr lang="fr-CA" dirty="0"/>
              <a:t>président de la Fédération canadienne étudiante de génie</a:t>
            </a:r>
            <a:endParaRPr lang="en-CA" dirty="0"/>
          </a:p>
          <a:p>
            <a:pPr lvl="1"/>
            <a:r>
              <a:rPr lang="en-CA" dirty="0"/>
              <a:t>Tom Roberts,</a:t>
            </a:r>
            <a:r>
              <a:rPr lang="fr-CA" dirty="0"/>
              <a:t> président de la National Society of Professional </a:t>
            </a:r>
            <a:r>
              <a:rPr lang="fr-CA" dirty="0" err="1"/>
              <a:t>Engineers</a:t>
            </a:r>
            <a:endParaRPr lang="en-CA" dirty="0"/>
          </a:p>
          <a:p>
            <a:pPr lvl="1"/>
            <a:r>
              <a:rPr lang="en-CA" dirty="0"/>
              <a:t>John Gamble</a:t>
            </a:r>
            <a:r>
              <a:rPr lang="fr-CA" dirty="0"/>
              <a:t> président et chef de la direction, (AFGC)|Canada</a:t>
            </a:r>
            <a:endParaRPr lang="en-CA" dirty="0"/>
          </a:p>
          <a:p>
            <a:pPr lvl="1"/>
            <a:r>
              <a:rPr lang="en-CA" dirty="0"/>
              <a:t>Andrea </a:t>
            </a:r>
            <a:r>
              <a:rPr lang="en-CA" dirty="0" err="1"/>
              <a:t>Waldie</a:t>
            </a:r>
            <a:r>
              <a:rPr lang="en-CA" dirty="0"/>
              <a:t>, </a:t>
            </a:r>
            <a:r>
              <a:rPr lang="fr-CA" dirty="0"/>
              <a:t>chef de la direction, </a:t>
            </a:r>
            <a:r>
              <a:rPr lang="fr-CA" dirty="0" err="1"/>
              <a:t>Géoscientifiques</a:t>
            </a:r>
            <a:r>
              <a:rPr lang="fr-CA" dirty="0"/>
              <a:t> Canada</a:t>
            </a:r>
            <a:endParaRPr lang="en-CA" dirty="0"/>
          </a:p>
        </p:txBody>
      </p:sp>
      <p:sp>
        <p:nvSpPr>
          <p:cNvPr id="4" name="Slide Number Placeholder 3">
            <a:extLst>
              <a:ext uri="{FF2B5EF4-FFF2-40B4-BE49-F238E27FC236}">
                <a16:creationId xmlns:a16="http://schemas.microsoft.com/office/drawing/2014/main" id="{595A4392-5669-448F-A29E-F8DB0CA521B5}"/>
              </a:ext>
            </a:extLst>
          </p:cNvPr>
          <p:cNvSpPr>
            <a:spLocks noGrp="1"/>
          </p:cNvSpPr>
          <p:nvPr>
            <p:ph type="sldNum" sz="quarter" idx="12"/>
            <p:custDataLst>
              <p:tags r:id="rId3"/>
            </p:custDataLst>
          </p:nvPr>
        </p:nvSpPr>
        <p:spPr/>
        <p:txBody>
          <a:bodyPr/>
          <a:lstStyle/>
          <a:p>
            <a:fld id="{6ADDFC9E-73A2-4540-ABAE-B0F617538CE1}" type="slidenum">
              <a:rPr lang="en-CA" smtClean="0"/>
              <a:pPr/>
              <a:t>20</a:t>
            </a:fld>
            <a:endParaRPr lang="en-CA" dirty="0"/>
          </a:p>
        </p:txBody>
      </p:sp>
    </p:spTree>
    <p:extLst>
      <p:ext uri="{BB962C8B-B14F-4D97-AF65-F5344CB8AC3E}">
        <p14:creationId xmlns:p14="http://schemas.microsoft.com/office/powerpoint/2010/main" val="2319722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A30A4-36DC-4DE4-A026-5F42AE94F323}"/>
              </a:ext>
            </a:extLst>
          </p:cNvPr>
          <p:cNvSpPr>
            <a:spLocks noGrp="1"/>
          </p:cNvSpPr>
          <p:nvPr>
            <p:ph type="title"/>
            <p:custDataLst>
              <p:tags r:id="rId1"/>
            </p:custDataLst>
          </p:nvPr>
        </p:nvSpPr>
        <p:spPr/>
        <p:txBody>
          <a:bodyPr/>
          <a:lstStyle/>
          <a:p>
            <a:r>
              <a:rPr lang="fr-CA" dirty="0"/>
              <a:t>Assemblée annuelle des membres</a:t>
            </a:r>
          </a:p>
        </p:txBody>
      </p:sp>
      <p:sp>
        <p:nvSpPr>
          <p:cNvPr id="3" name="Text Placeholder 2">
            <a:extLst>
              <a:ext uri="{FF2B5EF4-FFF2-40B4-BE49-F238E27FC236}">
                <a16:creationId xmlns:a16="http://schemas.microsoft.com/office/drawing/2014/main" id="{14F8CD0F-68E8-4F36-9933-6147724F6111}"/>
              </a:ext>
            </a:extLst>
          </p:cNvPr>
          <p:cNvSpPr>
            <a:spLocks noGrp="1"/>
          </p:cNvSpPr>
          <p:nvPr>
            <p:ph type="body" idx="1"/>
            <p:custDataLst>
              <p:tags r:id="rId2"/>
            </p:custDataLst>
          </p:nvPr>
        </p:nvSpPr>
        <p:spPr/>
        <p:txBody>
          <a:bodyPr/>
          <a:lstStyle/>
          <a:p>
            <a:endParaRPr lang="en-CA"/>
          </a:p>
        </p:txBody>
      </p:sp>
    </p:spTree>
    <p:extLst>
      <p:ext uri="{BB962C8B-B14F-4D97-AF65-F5344CB8AC3E}">
        <p14:creationId xmlns:p14="http://schemas.microsoft.com/office/powerpoint/2010/main" val="290034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BE714-3F5D-4B0F-A68F-DAEBF9F3CF6A}"/>
              </a:ext>
            </a:extLst>
          </p:cNvPr>
          <p:cNvSpPr>
            <a:spLocks noGrp="1"/>
          </p:cNvSpPr>
          <p:nvPr>
            <p:ph type="title"/>
            <p:custDataLst>
              <p:tags r:id="rId1"/>
            </p:custDataLst>
          </p:nvPr>
        </p:nvSpPr>
        <p:spPr/>
        <p:txBody>
          <a:bodyPr/>
          <a:lstStyle/>
          <a:p>
            <a:r>
              <a:rPr lang="fr-CA" dirty="0"/>
              <a:t>Comité d’audit</a:t>
            </a:r>
          </a:p>
        </p:txBody>
      </p:sp>
      <p:sp>
        <p:nvSpPr>
          <p:cNvPr id="3" name="Content Placeholder 2">
            <a:extLst>
              <a:ext uri="{FF2B5EF4-FFF2-40B4-BE49-F238E27FC236}">
                <a16:creationId xmlns:a16="http://schemas.microsoft.com/office/drawing/2014/main" id="{4B10534F-290F-4E3E-AE11-E4BE2D4863E5}"/>
              </a:ext>
            </a:extLst>
          </p:cNvPr>
          <p:cNvSpPr>
            <a:spLocks noGrp="1"/>
          </p:cNvSpPr>
          <p:nvPr>
            <p:ph idx="1"/>
            <p:custDataLst>
              <p:tags r:id="rId2"/>
            </p:custDataLst>
          </p:nvPr>
        </p:nvSpPr>
        <p:spPr/>
        <p:txBody>
          <a:bodyPr>
            <a:normAutofit/>
          </a:bodyPr>
          <a:lstStyle/>
          <a:p>
            <a:r>
              <a:rPr lang="fr-CA" dirty="0"/>
              <a:t>Les états financiers audités de 2017 ont été approuvés et KPMG a été nommé auditeur pour 2018</a:t>
            </a:r>
            <a:r>
              <a:rPr lang="en-CA" dirty="0"/>
              <a:t>.</a:t>
            </a:r>
          </a:p>
        </p:txBody>
      </p:sp>
      <p:sp>
        <p:nvSpPr>
          <p:cNvPr id="4" name="Slide Number Placeholder 3">
            <a:extLst>
              <a:ext uri="{FF2B5EF4-FFF2-40B4-BE49-F238E27FC236}">
                <a16:creationId xmlns:a16="http://schemas.microsoft.com/office/drawing/2014/main" id="{B20AA101-BA3F-4218-A9CA-F516E45B1DE3}"/>
              </a:ext>
            </a:extLst>
          </p:cNvPr>
          <p:cNvSpPr>
            <a:spLocks noGrp="1"/>
          </p:cNvSpPr>
          <p:nvPr>
            <p:ph type="sldNum" sz="quarter" idx="12"/>
            <p:custDataLst>
              <p:tags r:id="rId3"/>
            </p:custDataLst>
          </p:nvPr>
        </p:nvSpPr>
        <p:spPr/>
        <p:txBody>
          <a:bodyPr/>
          <a:lstStyle/>
          <a:p>
            <a:fld id="{6ADDFC9E-73A2-4540-ABAE-B0F617538CE1}" type="slidenum">
              <a:rPr lang="en-CA" smtClean="0"/>
              <a:pPr/>
              <a:t>22</a:t>
            </a:fld>
            <a:endParaRPr lang="en-CA" dirty="0"/>
          </a:p>
        </p:txBody>
      </p:sp>
    </p:spTree>
    <p:extLst>
      <p:ext uri="{BB962C8B-B14F-4D97-AF65-F5344CB8AC3E}">
        <p14:creationId xmlns:p14="http://schemas.microsoft.com/office/powerpoint/2010/main" val="3663929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19666-CFD0-40E5-ACF1-921A67C8724F}"/>
              </a:ext>
            </a:extLst>
          </p:cNvPr>
          <p:cNvSpPr>
            <a:spLocks noGrp="1"/>
          </p:cNvSpPr>
          <p:nvPr>
            <p:ph type="title"/>
            <p:custDataLst>
              <p:tags r:id="rId1"/>
            </p:custDataLst>
          </p:nvPr>
        </p:nvSpPr>
        <p:spPr/>
        <p:txBody>
          <a:bodyPr/>
          <a:lstStyle/>
          <a:p>
            <a:r>
              <a:rPr lang="fr-CA" dirty="0"/>
              <a:t>Limites des mandats</a:t>
            </a:r>
          </a:p>
        </p:txBody>
      </p:sp>
      <p:sp>
        <p:nvSpPr>
          <p:cNvPr id="3" name="Content Placeholder 2">
            <a:extLst>
              <a:ext uri="{FF2B5EF4-FFF2-40B4-BE49-F238E27FC236}">
                <a16:creationId xmlns:a16="http://schemas.microsoft.com/office/drawing/2014/main" id="{5177A3F0-EFF4-448D-9826-E73057F70682}"/>
              </a:ext>
            </a:extLst>
          </p:cNvPr>
          <p:cNvSpPr>
            <a:spLocks noGrp="1"/>
          </p:cNvSpPr>
          <p:nvPr>
            <p:ph idx="1"/>
            <p:custDataLst>
              <p:tags r:id="rId2"/>
            </p:custDataLst>
          </p:nvPr>
        </p:nvSpPr>
        <p:spPr/>
        <p:txBody>
          <a:bodyPr>
            <a:normAutofit/>
          </a:bodyPr>
          <a:lstStyle/>
          <a:p>
            <a:r>
              <a:rPr lang="fr-CA" dirty="0"/>
              <a:t>Le Règlement administratif a été modifié pour y intégrer la durée des mandats des administrateurs, qui sera désormais limitée à deux mandats de trois ans chacun, jusqu’à concurrence d’un maximum à vie de six ans</a:t>
            </a:r>
            <a:r>
              <a:rPr lang="en-CA" dirty="0"/>
              <a:t>.</a:t>
            </a:r>
          </a:p>
        </p:txBody>
      </p:sp>
      <p:sp>
        <p:nvSpPr>
          <p:cNvPr id="4" name="Slide Number Placeholder 3">
            <a:extLst>
              <a:ext uri="{FF2B5EF4-FFF2-40B4-BE49-F238E27FC236}">
                <a16:creationId xmlns:a16="http://schemas.microsoft.com/office/drawing/2014/main" id="{6FA15E5F-D36D-4A84-867A-9829564E7FC0}"/>
              </a:ext>
            </a:extLst>
          </p:cNvPr>
          <p:cNvSpPr>
            <a:spLocks noGrp="1"/>
          </p:cNvSpPr>
          <p:nvPr>
            <p:ph type="sldNum" sz="quarter" idx="12"/>
            <p:custDataLst>
              <p:tags r:id="rId3"/>
            </p:custDataLst>
          </p:nvPr>
        </p:nvSpPr>
        <p:spPr/>
        <p:txBody>
          <a:bodyPr/>
          <a:lstStyle/>
          <a:p>
            <a:fld id="{6ADDFC9E-73A2-4540-ABAE-B0F617538CE1}" type="slidenum">
              <a:rPr lang="en-CA" smtClean="0"/>
              <a:pPr/>
              <a:t>23</a:t>
            </a:fld>
            <a:endParaRPr lang="en-CA" dirty="0"/>
          </a:p>
        </p:txBody>
      </p:sp>
    </p:spTree>
    <p:extLst>
      <p:ext uri="{BB962C8B-B14F-4D97-AF65-F5344CB8AC3E}">
        <p14:creationId xmlns:p14="http://schemas.microsoft.com/office/powerpoint/2010/main" val="21907027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296B2-DE16-4831-BF67-6EDD5802AF32}"/>
              </a:ext>
            </a:extLst>
          </p:cNvPr>
          <p:cNvSpPr>
            <a:spLocks noGrp="1"/>
          </p:cNvSpPr>
          <p:nvPr>
            <p:ph type="title"/>
            <p:custDataLst>
              <p:tags r:id="rId1"/>
            </p:custDataLst>
          </p:nvPr>
        </p:nvSpPr>
        <p:spPr/>
        <p:txBody>
          <a:bodyPr/>
          <a:lstStyle/>
          <a:p>
            <a:r>
              <a:rPr lang="fr-CA" dirty="0"/>
              <a:t>Taille du conseil</a:t>
            </a:r>
          </a:p>
        </p:txBody>
      </p:sp>
      <p:sp>
        <p:nvSpPr>
          <p:cNvPr id="3" name="Content Placeholder 2">
            <a:extLst>
              <a:ext uri="{FF2B5EF4-FFF2-40B4-BE49-F238E27FC236}">
                <a16:creationId xmlns:a16="http://schemas.microsoft.com/office/drawing/2014/main" id="{77A1B573-E6F3-4043-85AA-AEDED18D669E}"/>
              </a:ext>
            </a:extLst>
          </p:cNvPr>
          <p:cNvSpPr>
            <a:spLocks noGrp="1"/>
          </p:cNvSpPr>
          <p:nvPr>
            <p:ph idx="1"/>
            <p:custDataLst>
              <p:tags r:id="rId2"/>
            </p:custDataLst>
          </p:nvPr>
        </p:nvSpPr>
        <p:spPr/>
        <p:txBody>
          <a:bodyPr/>
          <a:lstStyle/>
          <a:p>
            <a:r>
              <a:rPr lang="fr-CA" dirty="0"/>
              <a:t>Une motion en vue de réduire la taille du conseil à         12 administrateurs (un par organisme membre) et comprenant un mécanisme de vote visant à préserver le vote des 2/3 des membres représentant 60 % des membres a été défaite</a:t>
            </a:r>
            <a:r>
              <a:rPr lang="en-CA" dirty="0"/>
              <a:t>. </a:t>
            </a:r>
            <a:r>
              <a:rPr lang="fr-CA" dirty="0"/>
              <a:t>Les membres ont demandé que le projet GPSC poursuive les recherches sur cette question dans le cadre de la Gouvernance 2.0</a:t>
            </a:r>
            <a:r>
              <a:rPr lang="en-CA" dirty="0"/>
              <a:t>.</a:t>
            </a:r>
          </a:p>
          <a:p>
            <a:endParaRPr lang="en-CA" dirty="0"/>
          </a:p>
        </p:txBody>
      </p:sp>
      <p:sp>
        <p:nvSpPr>
          <p:cNvPr id="4" name="Slide Number Placeholder 3">
            <a:extLst>
              <a:ext uri="{FF2B5EF4-FFF2-40B4-BE49-F238E27FC236}">
                <a16:creationId xmlns:a16="http://schemas.microsoft.com/office/drawing/2014/main" id="{6F00642B-2A49-4410-87AB-5201C24F5F07}"/>
              </a:ext>
            </a:extLst>
          </p:cNvPr>
          <p:cNvSpPr>
            <a:spLocks noGrp="1"/>
          </p:cNvSpPr>
          <p:nvPr>
            <p:ph type="sldNum" sz="quarter" idx="12"/>
            <p:custDataLst>
              <p:tags r:id="rId3"/>
            </p:custDataLst>
          </p:nvPr>
        </p:nvSpPr>
        <p:spPr/>
        <p:txBody>
          <a:bodyPr/>
          <a:lstStyle/>
          <a:p>
            <a:fld id="{6ADDFC9E-73A2-4540-ABAE-B0F617538CE1}" type="slidenum">
              <a:rPr lang="en-CA" smtClean="0"/>
              <a:pPr/>
              <a:t>24</a:t>
            </a:fld>
            <a:endParaRPr lang="en-CA" dirty="0"/>
          </a:p>
        </p:txBody>
      </p:sp>
    </p:spTree>
    <p:extLst>
      <p:ext uri="{BB962C8B-B14F-4D97-AF65-F5344CB8AC3E}">
        <p14:creationId xmlns:p14="http://schemas.microsoft.com/office/powerpoint/2010/main" val="3197728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26203-702F-43BC-8C6F-BD5B7887183B}"/>
              </a:ext>
            </a:extLst>
          </p:cNvPr>
          <p:cNvSpPr>
            <a:spLocks noGrp="1"/>
          </p:cNvSpPr>
          <p:nvPr>
            <p:ph type="title"/>
            <p:custDataLst>
              <p:tags r:id="rId1"/>
            </p:custDataLst>
          </p:nvPr>
        </p:nvSpPr>
        <p:spPr/>
        <p:txBody>
          <a:bodyPr/>
          <a:lstStyle/>
          <a:p>
            <a:r>
              <a:rPr lang="fr-CA" dirty="0"/>
              <a:t>Présentations des membres </a:t>
            </a:r>
          </a:p>
        </p:txBody>
      </p:sp>
      <p:sp>
        <p:nvSpPr>
          <p:cNvPr id="3" name="Content Placeholder 2">
            <a:extLst>
              <a:ext uri="{FF2B5EF4-FFF2-40B4-BE49-F238E27FC236}">
                <a16:creationId xmlns:a16="http://schemas.microsoft.com/office/drawing/2014/main" id="{AA6EB4A5-EEBB-4F14-8774-6531D3F46CBD}"/>
              </a:ext>
            </a:extLst>
          </p:cNvPr>
          <p:cNvSpPr>
            <a:spLocks noGrp="1"/>
          </p:cNvSpPr>
          <p:nvPr>
            <p:ph idx="1"/>
            <p:custDataLst>
              <p:tags r:id="rId2"/>
            </p:custDataLst>
          </p:nvPr>
        </p:nvSpPr>
        <p:spPr/>
        <p:txBody>
          <a:bodyPr/>
          <a:lstStyle/>
          <a:p>
            <a:r>
              <a:rPr lang="fr-CA" dirty="0"/>
              <a:t>Chaque membre a donné un aperçu des succès, des leçons retenues, des pratiques exemplaires et des défis pour la profession de son organisme respectif</a:t>
            </a:r>
            <a:r>
              <a:rPr lang="en-CA" dirty="0"/>
              <a:t>.</a:t>
            </a:r>
          </a:p>
          <a:p>
            <a:r>
              <a:rPr lang="fr-CA" u="sng" dirty="0"/>
              <a:t>Ces présentations sont </a:t>
            </a:r>
            <a:r>
              <a:rPr lang="fr-CA" u="sng" dirty="0">
                <a:hlinkClick r:id="rId5"/>
              </a:rPr>
              <a:t>accessibles dans le site Web d’Ingénieurs Canada</a:t>
            </a:r>
            <a:r>
              <a:rPr lang="en-CA" dirty="0"/>
              <a:t>.</a:t>
            </a:r>
          </a:p>
        </p:txBody>
      </p:sp>
      <p:sp>
        <p:nvSpPr>
          <p:cNvPr id="4" name="Slide Number Placeholder 3">
            <a:extLst>
              <a:ext uri="{FF2B5EF4-FFF2-40B4-BE49-F238E27FC236}">
                <a16:creationId xmlns:a16="http://schemas.microsoft.com/office/drawing/2014/main" id="{45DCCC5B-D66B-4858-9B8D-058975DE7AE9}"/>
              </a:ext>
            </a:extLst>
          </p:cNvPr>
          <p:cNvSpPr>
            <a:spLocks noGrp="1"/>
          </p:cNvSpPr>
          <p:nvPr>
            <p:ph type="sldNum" sz="quarter" idx="12"/>
            <p:custDataLst>
              <p:tags r:id="rId3"/>
            </p:custDataLst>
          </p:nvPr>
        </p:nvSpPr>
        <p:spPr/>
        <p:txBody>
          <a:bodyPr/>
          <a:lstStyle/>
          <a:p>
            <a:fld id="{6ADDFC9E-73A2-4540-ABAE-B0F617538CE1}" type="slidenum">
              <a:rPr lang="en-CA" smtClean="0"/>
              <a:pPr/>
              <a:t>25</a:t>
            </a:fld>
            <a:endParaRPr lang="en-CA" dirty="0"/>
          </a:p>
        </p:txBody>
      </p:sp>
    </p:spTree>
    <p:extLst>
      <p:ext uri="{BB962C8B-B14F-4D97-AF65-F5344CB8AC3E}">
        <p14:creationId xmlns:p14="http://schemas.microsoft.com/office/powerpoint/2010/main" val="15986358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7DD57-3464-4FC8-B0A6-46565C34A50E}"/>
              </a:ext>
            </a:extLst>
          </p:cNvPr>
          <p:cNvSpPr>
            <a:spLocks noGrp="1"/>
          </p:cNvSpPr>
          <p:nvPr>
            <p:ph type="title"/>
            <p:custDataLst>
              <p:tags r:id="rId1"/>
            </p:custDataLst>
          </p:nvPr>
        </p:nvSpPr>
        <p:spPr/>
        <p:txBody>
          <a:bodyPr/>
          <a:lstStyle/>
          <a:p>
            <a:r>
              <a:rPr lang="fr-CA" dirty="0"/>
              <a:t>Prochaines réunions</a:t>
            </a:r>
          </a:p>
        </p:txBody>
      </p:sp>
      <p:sp>
        <p:nvSpPr>
          <p:cNvPr id="3" name="Content Placeholder 2">
            <a:extLst>
              <a:ext uri="{FF2B5EF4-FFF2-40B4-BE49-F238E27FC236}">
                <a16:creationId xmlns:a16="http://schemas.microsoft.com/office/drawing/2014/main" id="{FB031754-0941-4762-9432-B7847B62965F}"/>
              </a:ext>
            </a:extLst>
          </p:cNvPr>
          <p:cNvSpPr>
            <a:spLocks noGrp="1"/>
          </p:cNvSpPr>
          <p:nvPr>
            <p:ph idx="1"/>
            <p:custDataLst>
              <p:tags r:id="rId2"/>
            </p:custDataLst>
          </p:nvPr>
        </p:nvSpPr>
        <p:spPr/>
        <p:txBody>
          <a:bodyPr/>
          <a:lstStyle/>
          <a:p>
            <a:pPr lvl="0"/>
            <a:r>
              <a:rPr lang="fr-CA" dirty="0"/>
              <a:t>18 et 19 juin 2018 – Atelier du conseil (Picton, ON)</a:t>
            </a:r>
          </a:p>
          <a:p>
            <a:pPr lvl="0"/>
            <a:r>
              <a:rPr lang="fr-CA" dirty="0"/>
              <a:t>24 au 26 septembre 2018 – Réunions d’automne (Ottawa, ON) </a:t>
            </a:r>
          </a:p>
          <a:p>
            <a:pPr lvl="0"/>
            <a:r>
              <a:rPr lang="fr-CA" dirty="0"/>
              <a:t>Décembre 2018 – Téléconférence du conseil</a:t>
            </a:r>
          </a:p>
          <a:p>
            <a:pPr lvl="0"/>
            <a:r>
              <a:rPr lang="fr-CA" dirty="0"/>
              <a:t>27 février au 1</a:t>
            </a:r>
            <a:r>
              <a:rPr lang="fr-CA" baseline="30000" dirty="0"/>
              <a:t>er</a:t>
            </a:r>
            <a:r>
              <a:rPr lang="fr-CA" dirty="0"/>
              <a:t> mars 2019 – Réunions d’hiver (Ottawa, ON) </a:t>
            </a:r>
          </a:p>
          <a:p>
            <a:pPr lvl="0"/>
            <a:r>
              <a:rPr lang="fr-CA" dirty="0"/>
              <a:t>Avril 2019 – Téléconférence du conseil</a:t>
            </a:r>
          </a:p>
          <a:p>
            <a:pPr lvl="0"/>
            <a:r>
              <a:rPr lang="fr-CA" dirty="0"/>
              <a:t>23 au 25 mai 2019 – Réunions de printemps, dont l’assemblée annuelle des membres (Québec, QC)</a:t>
            </a:r>
          </a:p>
          <a:p>
            <a:pPr marL="0" indent="0">
              <a:buNone/>
            </a:pPr>
            <a:endParaRPr lang="en-CA" dirty="0"/>
          </a:p>
        </p:txBody>
      </p:sp>
      <p:sp>
        <p:nvSpPr>
          <p:cNvPr id="4" name="Slide Number Placeholder 3">
            <a:extLst>
              <a:ext uri="{FF2B5EF4-FFF2-40B4-BE49-F238E27FC236}">
                <a16:creationId xmlns:a16="http://schemas.microsoft.com/office/drawing/2014/main" id="{70904E25-61CF-4276-B166-A0FFA63E3294}"/>
              </a:ext>
            </a:extLst>
          </p:cNvPr>
          <p:cNvSpPr>
            <a:spLocks noGrp="1"/>
          </p:cNvSpPr>
          <p:nvPr>
            <p:ph type="sldNum" sz="quarter" idx="12"/>
            <p:custDataLst>
              <p:tags r:id="rId3"/>
            </p:custDataLst>
          </p:nvPr>
        </p:nvSpPr>
        <p:spPr/>
        <p:txBody>
          <a:bodyPr/>
          <a:lstStyle/>
          <a:p>
            <a:fld id="{6ADDFC9E-73A2-4540-ABAE-B0F617538CE1}" type="slidenum">
              <a:rPr lang="en-CA" smtClean="0"/>
              <a:pPr/>
              <a:t>26</a:t>
            </a:fld>
            <a:endParaRPr lang="en-CA" dirty="0"/>
          </a:p>
        </p:txBody>
      </p:sp>
    </p:spTree>
    <p:extLst>
      <p:ext uri="{BB962C8B-B14F-4D97-AF65-F5344CB8AC3E}">
        <p14:creationId xmlns:p14="http://schemas.microsoft.com/office/powerpoint/2010/main" val="23828103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lstStyle/>
          <a:p>
            <a:r>
              <a:rPr lang="fr-CA" dirty="0"/>
              <a:t>Merci de votre attention</a:t>
            </a:r>
          </a:p>
        </p:txBody>
      </p:sp>
      <p:sp>
        <p:nvSpPr>
          <p:cNvPr id="5" name="Text Placeholder 4"/>
          <p:cNvSpPr>
            <a:spLocks noGrp="1"/>
          </p:cNvSpPr>
          <p:nvPr>
            <p:ph type="body" idx="1"/>
            <p:custDataLst>
              <p:tags r:id="rId2"/>
            </p:custDataLst>
          </p:nvPr>
        </p:nvSpPr>
        <p:spPr/>
        <p:txBody>
          <a:bodyPr>
            <a:normAutofit lnSpcReduction="10000"/>
          </a:bodyPr>
          <a:lstStyle/>
          <a:p>
            <a:r>
              <a:rPr lang="fr-CA" sz="1800" dirty="0"/>
              <a:t>Pour de plus amples informations :</a:t>
            </a:r>
          </a:p>
          <a:p>
            <a:r>
              <a:rPr lang="fr-CA" sz="2200" dirty="0"/>
              <a:t>contact@engineerscanada.ca | 613.232.2474</a:t>
            </a:r>
          </a:p>
          <a:p>
            <a:r>
              <a:rPr lang="fr-CA" sz="2200" dirty="0"/>
              <a:t>engineerscanada.ca</a:t>
            </a:r>
          </a:p>
        </p:txBody>
      </p:sp>
    </p:spTree>
    <p:extLst>
      <p:ext uri="{BB962C8B-B14F-4D97-AF65-F5344CB8AC3E}">
        <p14:creationId xmlns:p14="http://schemas.microsoft.com/office/powerpoint/2010/main" val="4131918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2F86E7C-3DCB-4130-A7E8-903D1BE52C94}"/>
              </a:ext>
            </a:extLst>
          </p:cNvPr>
          <p:cNvSpPr>
            <a:spLocks noGrp="1"/>
          </p:cNvSpPr>
          <p:nvPr>
            <p:ph type="title"/>
            <p:custDataLst>
              <p:tags r:id="rId1"/>
            </p:custDataLst>
          </p:nvPr>
        </p:nvSpPr>
        <p:spPr/>
        <p:txBody>
          <a:bodyPr/>
          <a:lstStyle/>
          <a:p>
            <a:r>
              <a:rPr lang="fr-CA" dirty="0"/>
              <a:t>Atelier du conseil</a:t>
            </a:r>
          </a:p>
        </p:txBody>
      </p:sp>
      <p:sp>
        <p:nvSpPr>
          <p:cNvPr id="6" name="Text Placeholder 5">
            <a:extLst>
              <a:ext uri="{FF2B5EF4-FFF2-40B4-BE49-F238E27FC236}">
                <a16:creationId xmlns:a16="http://schemas.microsoft.com/office/drawing/2014/main" id="{EAF51978-AFD4-4BCF-A122-3E6E5E85CE61}"/>
              </a:ext>
            </a:extLst>
          </p:cNvPr>
          <p:cNvSpPr>
            <a:spLocks noGrp="1"/>
          </p:cNvSpPr>
          <p:nvPr>
            <p:ph type="body" idx="1"/>
            <p:custDataLst>
              <p:tags r:id="rId2"/>
            </p:custDataLst>
          </p:nvPr>
        </p:nvSpPr>
        <p:spPr/>
        <p:txBody>
          <a:bodyPr/>
          <a:lstStyle/>
          <a:p>
            <a:r>
              <a:rPr lang="fr-CA" dirty="0"/>
              <a:t>Jeudi 24 mai 2018</a:t>
            </a:r>
          </a:p>
        </p:txBody>
      </p:sp>
      <p:sp>
        <p:nvSpPr>
          <p:cNvPr id="4" name="Slide Number Placeholder 3">
            <a:extLst>
              <a:ext uri="{FF2B5EF4-FFF2-40B4-BE49-F238E27FC236}">
                <a16:creationId xmlns:a16="http://schemas.microsoft.com/office/drawing/2014/main" id="{B14DDF84-35EA-4BE7-B128-AB0DF8230E9E}"/>
              </a:ext>
            </a:extLst>
          </p:cNvPr>
          <p:cNvSpPr>
            <a:spLocks noGrp="1"/>
          </p:cNvSpPr>
          <p:nvPr>
            <p:ph type="sldNum" sz="quarter" idx="4294967295"/>
            <p:custDataLst>
              <p:tags r:id="rId3"/>
            </p:custDataLst>
          </p:nvPr>
        </p:nvSpPr>
        <p:spPr>
          <a:xfrm>
            <a:off x="7010400" y="4767263"/>
            <a:ext cx="2133600" cy="274637"/>
          </a:xfrm>
        </p:spPr>
        <p:txBody>
          <a:bodyPr/>
          <a:lstStyle/>
          <a:p>
            <a:fld id="{6ADDFC9E-73A2-4540-ABAE-B0F617538CE1}" type="slidenum">
              <a:rPr lang="en-CA" smtClean="0"/>
              <a:pPr/>
              <a:t>3</a:t>
            </a:fld>
            <a:endParaRPr lang="en-CA" dirty="0"/>
          </a:p>
        </p:txBody>
      </p:sp>
    </p:spTree>
    <p:extLst>
      <p:ext uri="{BB962C8B-B14F-4D97-AF65-F5344CB8AC3E}">
        <p14:creationId xmlns:p14="http://schemas.microsoft.com/office/powerpoint/2010/main" val="598405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a:t>Atelier du </a:t>
            </a:r>
            <a:r>
              <a:rPr lang="en-CA" dirty="0" err="1"/>
              <a:t>conseil</a:t>
            </a:r>
            <a:endParaRPr lang="en-CA" dirty="0"/>
          </a:p>
        </p:txBody>
      </p:sp>
      <p:sp>
        <p:nvSpPr>
          <p:cNvPr id="3" name="Content Placeholder 2"/>
          <p:cNvSpPr>
            <a:spLocks noGrp="1"/>
          </p:cNvSpPr>
          <p:nvPr>
            <p:ph idx="1"/>
            <p:custDataLst>
              <p:tags r:id="rId2"/>
            </p:custDataLst>
          </p:nvPr>
        </p:nvSpPr>
        <p:spPr>
          <a:xfrm>
            <a:off x="1115616" y="1203598"/>
            <a:ext cx="6984776" cy="3384376"/>
          </a:xfrm>
        </p:spPr>
        <p:txBody>
          <a:bodyPr>
            <a:normAutofit/>
          </a:bodyPr>
          <a:lstStyle/>
          <a:p>
            <a:r>
              <a:rPr lang="fr-CA" dirty="0"/>
              <a:t>Le jeudi 24 mai, le conseil a tenu un atelier pour :</a:t>
            </a:r>
          </a:p>
          <a:p>
            <a:pPr lvl="1"/>
            <a:r>
              <a:rPr lang="fr-CA" dirty="0"/>
              <a:t>Préparer ses membres à discuter du plan stratégique et à répondre aux questions concernant son contenu ou les prochaines étapes.</a:t>
            </a:r>
          </a:p>
          <a:p>
            <a:pPr lvl="1"/>
            <a:r>
              <a:rPr lang="fr-CA" dirty="0"/>
              <a:t>Présenter aux membres des informations et des approches pour élaborer des profils de compétences pour le conseil et des mécanismes d’évaluation à cet égard.</a:t>
            </a:r>
          </a:p>
        </p:txBody>
      </p:sp>
      <p:pic>
        <p:nvPicPr>
          <p:cNvPr id="6" name="Picture 5"/>
          <p:cNvPicPr>
            <a:picLocks noChangeAspect="1"/>
          </p:cNvPicPr>
          <p:nvPr>
            <p:custDataLst>
              <p:tags r:id="rId3"/>
            </p:custDataLst>
          </p:nvPr>
        </p:nvPicPr>
        <p:blipFill>
          <a:blip r:embed="rId6" cstate="print">
            <a:extLst>
              <a:ext uri="{28A0092B-C50C-407E-A947-70E740481C1C}">
                <a14:useLocalDpi xmlns:a14="http://schemas.microsoft.com/office/drawing/2010/main" val="0"/>
              </a:ext>
            </a:extLst>
          </a:blip>
          <a:stretch>
            <a:fillRect/>
          </a:stretch>
        </p:blipFill>
        <p:spPr>
          <a:xfrm>
            <a:off x="8172400" y="4046914"/>
            <a:ext cx="504056" cy="469052"/>
          </a:xfrm>
          <a:prstGeom prst="rect">
            <a:avLst/>
          </a:prstGeom>
        </p:spPr>
      </p:pic>
      <p:sp>
        <p:nvSpPr>
          <p:cNvPr id="5" name="Slide Number Placeholder 4"/>
          <p:cNvSpPr>
            <a:spLocks noGrp="1"/>
          </p:cNvSpPr>
          <p:nvPr>
            <p:ph type="sldNum" sz="quarter" idx="12"/>
            <p:custDataLst>
              <p:tags r:id="rId4"/>
            </p:custDataLst>
          </p:nvPr>
        </p:nvSpPr>
        <p:spPr/>
        <p:txBody>
          <a:bodyPr/>
          <a:lstStyle/>
          <a:p>
            <a:fld id="{6ADDFC9E-73A2-4540-ABAE-B0F617538CE1}" type="slidenum">
              <a:rPr lang="en-CA" smtClean="0"/>
              <a:pPr/>
              <a:t>4</a:t>
            </a:fld>
            <a:endParaRPr lang="en-CA" dirty="0"/>
          </a:p>
        </p:txBody>
      </p:sp>
    </p:spTree>
    <p:extLst>
      <p:ext uri="{BB962C8B-B14F-4D97-AF65-F5344CB8AC3E}">
        <p14:creationId xmlns:p14="http://schemas.microsoft.com/office/powerpoint/2010/main" val="603374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8FB9A-0270-4EDB-888E-45B5C7107AA2}"/>
              </a:ext>
            </a:extLst>
          </p:cNvPr>
          <p:cNvSpPr>
            <a:spLocks noGrp="1"/>
          </p:cNvSpPr>
          <p:nvPr>
            <p:ph type="title"/>
            <p:custDataLst>
              <p:tags r:id="rId1"/>
            </p:custDataLst>
          </p:nvPr>
        </p:nvSpPr>
        <p:spPr/>
        <p:txBody>
          <a:bodyPr/>
          <a:lstStyle/>
          <a:p>
            <a:r>
              <a:rPr lang="fr-CA" dirty="0"/>
              <a:t>Éléments clés</a:t>
            </a:r>
          </a:p>
        </p:txBody>
      </p:sp>
      <p:sp>
        <p:nvSpPr>
          <p:cNvPr id="3" name="Text Placeholder 2">
            <a:extLst>
              <a:ext uri="{FF2B5EF4-FFF2-40B4-BE49-F238E27FC236}">
                <a16:creationId xmlns:a16="http://schemas.microsoft.com/office/drawing/2014/main" id="{D5E978BE-151D-440D-BCB7-D170E04A8D98}"/>
              </a:ext>
            </a:extLst>
          </p:cNvPr>
          <p:cNvSpPr>
            <a:spLocks noGrp="1"/>
          </p:cNvSpPr>
          <p:nvPr>
            <p:ph type="body" idx="1"/>
            <p:custDataLst>
              <p:tags r:id="rId2"/>
            </p:custDataLst>
          </p:nvPr>
        </p:nvSpPr>
        <p:spPr/>
        <p:txBody>
          <a:bodyPr/>
          <a:lstStyle/>
          <a:p>
            <a:endParaRPr lang="en-CA" dirty="0"/>
          </a:p>
        </p:txBody>
      </p:sp>
    </p:spTree>
    <p:extLst>
      <p:ext uri="{BB962C8B-B14F-4D97-AF65-F5344CB8AC3E}">
        <p14:creationId xmlns:p14="http://schemas.microsoft.com/office/powerpoint/2010/main" val="109371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63AEC-C2D9-48E5-B3F6-4D2D4510DF59}"/>
              </a:ext>
            </a:extLst>
          </p:cNvPr>
          <p:cNvSpPr>
            <a:spLocks noGrp="1"/>
          </p:cNvSpPr>
          <p:nvPr>
            <p:ph type="title"/>
            <p:custDataLst>
              <p:tags r:id="rId1"/>
            </p:custDataLst>
          </p:nvPr>
        </p:nvSpPr>
        <p:spPr/>
        <p:txBody>
          <a:bodyPr>
            <a:normAutofit/>
          </a:bodyPr>
          <a:lstStyle/>
          <a:p>
            <a:r>
              <a:rPr lang="fr-CA" dirty="0"/>
              <a:t>Objets d’Ingénieurs Canada</a:t>
            </a:r>
          </a:p>
        </p:txBody>
      </p:sp>
      <p:sp>
        <p:nvSpPr>
          <p:cNvPr id="3" name="Content Placeholder 2">
            <a:extLst>
              <a:ext uri="{FF2B5EF4-FFF2-40B4-BE49-F238E27FC236}">
                <a16:creationId xmlns:a16="http://schemas.microsoft.com/office/drawing/2014/main" id="{B78F116C-69DA-4AB2-94A9-3399329AFCD8}"/>
              </a:ext>
            </a:extLst>
          </p:cNvPr>
          <p:cNvSpPr>
            <a:spLocks noGrp="1"/>
          </p:cNvSpPr>
          <p:nvPr>
            <p:ph idx="1"/>
            <p:custDataLst>
              <p:tags r:id="rId2"/>
            </p:custDataLst>
          </p:nvPr>
        </p:nvSpPr>
        <p:spPr/>
        <p:txBody>
          <a:bodyPr>
            <a:normAutofit fontScale="32500" lnSpcReduction="20000"/>
          </a:bodyPr>
          <a:lstStyle/>
          <a:p>
            <a:pPr marL="0" indent="0">
              <a:buNone/>
            </a:pPr>
            <a:r>
              <a:rPr lang="fr-CA" sz="3100" dirty="0"/>
              <a:t>À l’assemblée annuelle des membres, l’article 6 des </a:t>
            </a:r>
            <a:r>
              <a:rPr lang="fr-CA" sz="3100" u="sng" dirty="0">
                <a:hlinkClick r:id="rId5"/>
              </a:rPr>
              <a:t>Statuts de prorogation</a:t>
            </a:r>
            <a:r>
              <a:rPr lang="fr-CA" sz="3100" dirty="0"/>
              <a:t> a été modifié comme suit : </a:t>
            </a:r>
          </a:p>
          <a:p>
            <a:pPr marL="0" indent="0">
              <a:buNone/>
            </a:pPr>
            <a:r>
              <a:rPr lang="fr-CA" sz="3100" dirty="0"/>
              <a:t> </a:t>
            </a:r>
          </a:p>
          <a:p>
            <a:pPr marL="0" indent="0">
              <a:buNone/>
            </a:pPr>
            <a:r>
              <a:rPr lang="fr-CA" sz="2800" dirty="0"/>
              <a:t>Les Objets d’Ingénieurs Canada sont de servir les intérêts collectifs des membres, de promouvoir et de maintenir les intérêts, l’honneur et l’intégrité de la profession d’ingénieur au Canada, et de faire toute chose légale, accessoire ou favorable à l’accomplissement de ces objets, notamment :  </a:t>
            </a:r>
          </a:p>
          <a:p>
            <a:pPr marL="0" indent="0">
              <a:buNone/>
            </a:pPr>
            <a:r>
              <a:rPr lang="fr-CA" sz="2800" dirty="0"/>
              <a:t> </a:t>
            </a:r>
          </a:p>
          <a:p>
            <a:pPr marL="0" indent="0">
              <a:buNone/>
            </a:pPr>
            <a:r>
              <a:rPr lang="fr-CA" sz="2800" dirty="0"/>
              <a:t>Servir les membres et renforcer la profession d’ingénieur en s’acquittant de ce qui suit :</a:t>
            </a:r>
          </a:p>
          <a:p>
            <a:pPr marL="0" indent="0">
              <a:buNone/>
            </a:pPr>
            <a:r>
              <a:rPr lang="fr-CA" sz="2800" dirty="0"/>
              <a:t> </a:t>
            </a:r>
          </a:p>
          <a:p>
            <a:pPr marL="228600" indent="-228600">
              <a:buFont typeface="+mj-lt"/>
              <a:buAutoNum type="arabicPeriod"/>
            </a:pPr>
            <a:r>
              <a:rPr lang="fr-CA" sz="2800" dirty="0"/>
              <a:t>Agréer les programmes d’études de premier cycle en génie.</a:t>
            </a:r>
          </a:p>
          <a:p>
            <a:pPr marL="228600" indent="-228600">
              <a:buFont typeface="+mj-lt"/>
              <a:buAutoNum type="arabicPeriod"/>
            </a:pPr>
            <a:r>
              <a:rPr lang="fr-CA" sz="2800" dirty="0"/>
              <a:t>Faciliter et encourager de bonnes relations de travail entre les organismes de réglementation.</a:t>
            </a:r>
          </a:p>
          <a:p>
            <a:pPr marL="228600" indent="-228600">
              <a:buFont typeface="+mj-lt"/>
              <a:buAutoNum type="arabicPeriod"/>
            </a:pPr>
            <a:r>
              <a:rPr lang="fr-CA" sz="2800" dirty="0"/>
              <a:t>Fournir des services et des outils qui permettent l’évaluation des compétences en génie, favorisent l’excellence en matière d’exercice et de réglementation du génie, et facilitent la mobilité des ingénieurs au Canada. </a:t>
            </a:r>
          </a:p>
          <a:p>
            <a:pPr marL="228600" indent="-228600">
              <a:buFont typeface="+mj-lt"/>
              <a:buAutoNum type="arabicPeriod"/>
            </a:pPr>
            <a:r>
              <a:rPr lang="fr-CA" sz="2800" dirty="0"/>
              <a:t>Offrir des programmes nationaux.</a:t>
            </a:r>
          </a:p>
          <a:p>
            <a:pPr marL="228600" indent="-228600">
              <a:buFont typeface="+mj-lt"/>
              <a:buAutoNum type="arabicPeriod"/>
            </a:pPr>
            <a:r>
              <a:rPr lang="fr-CA" sz="2800" dirty="0"/>
              <a:t>Faire valoir les intérêts de la profession auprès du gouvernement fédéral.</a:t>
            </a:r>
          </a:p>
          <a:p>
            <a:pPr marL="228600" indent="-228600">
              <a:buFont typeface="+mj-lt"/>
              <a:buAutoNum type="arabicPeriod"/>
            </a:pPr>
            <a:r>
              <a:rPr lang="fr-CA" sz="2800" dirty="0"/>
              <a:t>S’employer activement à faire un suivi, à mener des recherches et à fournir des conseils en ce qui concerne les changements et les progrès qui ont une incidence sur l’environnement réglementaire et la profession d’ingénieur au Canada.</a:t>
            </a:r>
          </a:p>
          <a:p>
            <a:pPr marL="228600" indent="-228600">
              <a:buFont typeface="+mj-lt"/>
              <a:buAutoNum type="arabicPeriod"/>
            </a:pPr>
            <a:r>
              <a:rPr lang="fr-CA" sz="2800" dirty="0"/>
              <a:t>Gérer les occasions et les risques associés à la mobilité internationale du travail et des praticiens.</a:t>
            </a:r>
          </a:p>
          <a:p>
            <a:pPr marL="228600" indent="-228600">
              <a:buFont typeface="+mj-lt"/>
              <a:buAutoNum type="arabicPeriod"/>
            </a:pPr>
            <a:r>
              <a:rPr lang="fr-CA" sz="2800" dirty="0"/>
              <a:t>Encourager la reconnaissance de la valeur et des contributions de la profession à la société, afin notamment de susciter l’intérêt de la prochaine génération de professionnels.</a:t>
            </a:r>
          </a:p>
          <a:p>
            <a:pPr marL="228600" indent="-228600">
              <a:buFont typeface="+mj-lt"/>
              <a:buAutoNum type="arabicPeriod"/>
            </a:pPr>
            <a:r>
              <a:rPr lang="fr-CA" sz="2800" dirty="0"/>
              <a:t>Promouvoir au sein de la profession une diversité et une inclusivité qui reflètent celles de la société canadienne.</a:t>
            </a:r>
          </a:p>
          <a:p>
            <a:pPr marL="228600" indent="-228600">
              <a:buFont typeface="+mj-lt"/>
              <a:buAutoNum type="arabicPeriod"/>
            </a:pPr>
            <a:r>
              <a:rPr lang="fr-CA" sz="2800" dirty="0"/>
              <a:t>Protéger tous mot(s), marque(s), slogan(s), ou logo(s), ou toute œuvre littéraire ou autres œuvres se rapportant à la profession d’ingénieur ou à ses objets.</a:t>
            </a:r>
          </a:p>
          <a:p>
            <a:pPr marL="857250" lvl="1" indent="-457200">
              <a:buClrTx/>
              <a:buFont typeface="+mj-lt"/>
              <a:buAutoNum type="arabicPeriod"/>
            </a:pPr>
            <a:endParaRPr lang="fr-CA" dirty="0"/>
          </a:p>
          <a:p>
            <a:pPr marL="0" indent="0">
              <a:buClrTx/>
              <a:buNone/>
            </a:pPr>
            <a:r>
              <a:rPr lang="fr-CA" sz="3100" dirty="0"/>
              <a:t>Ces modifications seront soumises à Corporations Canada et nos dossiers seront actualisés en conséquence.</a:t>
            </a:r>
          </a:p>
        </p:txBody>
      </p:sp>
      <p:sp>
        <p:nvSpPr>
          <p:cNvPr id="4" name="Slide Number Placeholder 3">
            <a:extLst>
              <a:ext uri="{FF2B5EF4-FFF2-40B4-BE49-F238E27FC236}">
                <a16:creationId xmlns:a16="http://schemas.microsoft.com/office/drawing/2014/main" id="{C3FD7A9F-A825-430D-B97E-952FFF7D57C4}"/>
              </a:ext>
            </a:extLst>
          </p:cNvPr>
          <p:cNvSpPr>
            <a:spLocks noGrp="1"/>
          </p:cNvSpPr>
          <p:nvPr>
            <p:ph type="sldNum" sz="quarter" idx="12"/>
            <p:custDataLst>
              <p:tags r:id="rId3"/>
            </p:custDataLst>
          </p:nvPr>
        </p:nvSpPr>
        <p:spPr/>
        <p:txBody>
          <a:bodyPr/>
          <a:lstStyle/>
          <a:p>
            <a:fld id="{6ADDFC9E-73A2-4540-ABAE-B0F617538CE1}" type="slidenum">
              <a:rPr lang="en-CA" smtClean="0"/>
              <a:pPr/>
              <a:t>6</a:t>
            </a:fld>
            <a:endParaRPr lang="en-CA" dirty="0"/>
          </a:p>
        </p:txBody>
      </p:sp>
    </p:spTree>
    <p:extLst>
      <p:ext uri="{BB962C8B-B14F-4D97-AF65-F5344CB8AC3E}">
        <p14:creationId xmlns:p14="http://schemas.microsoft.com/office/powerpoint/2010/main" val="2909372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98B77-C036-4CFC-9069-E8E59E2DB4A3}"/>
              </a:ext>
            </a:extLst>
          </p:cNvPr>
          <p:cNvSpPr>
            <a:spLocks noGrp="1"/>
          </p:cNvSpPr>
          <p:nvPr>
            <p:ph type="title"/>
            <p:custDataLst>
              <p:tags r:id="rId1"/>
            </p:custDataLst>
          </p:nvPr>
        </p:nvSpPr>
        <p:spPr/>
        <p:txBody>
          <a:bodyPr>
            <a:normAutofit fontScale="90000"/>
          </a:bodyPr>
          <a:lstStyle/>
          <a:p>
            <a:r>
              <a:rPr lang="fr-CA" dirty="0"/>
              <a:t>Plan stratégique 2019-2021 d’Ingénieurs Canada</a:t>
            </a:r>
          </a:p>
        </p:txBody>
      </p:sp>
      <p:sp>
        <p:nvSpPr>
          <p:cNvPr id="3" name="Content Placeholder 2">
            <a:extLst>
              <a:ext uri="{FF2B5EF4-FFF2-40B4-BE49-F238E27FC236}">
                <a16:creationId xmlns:a16="http://schemas.microsoft.com/office/drawing/2014/main" id="{4C506196-4CB1-445A-B4BE-5467A225D01D}"/>
              </a:ext>
            </a:extLst>
          </p:cNvPr>
          <p:cNvSpPr>
            <a:spLocks noGrp="1"/>
          </p:cNvSpPr>
          <p:nvPr>
            <p:ph idx="1"/>
            <p:custDataLst>
              <p:tags r:id="rId2"/>
            </p:custDataLst>
          </p:nvPr>
        </p:nvSpPr>
        <p:spPr>
          <a:xfrm>
            <a:off x="1234440" y="1275606"/>
            <a:ext cx="5318760" cy="3312368"/>
          </a:xfrm>
        </p:spPr>
        <p:txBody>
          <a:bodyPr>
            <a:normAutofit fontScale="62500" lnSpcReduction="20000"/>
          </a:bodyPr>
          <a:lstStyle/>
          <a:p>
            <a:r>
              <a:rPr lang="fr-CA" dirty="0"/>
              <a:t>À la réunion du conseil, le Plan stratégique 2019-2021 a été débattu et modifié, et une motion visant à le recommander aux membres a été adoptée.</a:t>
            </a:r>
          </a:p>
          <a:p>
            <a:r>
              <a:rPr lang="fr-CA" dirty="0"/>
              <a:t>Le plan a ensuite été approuvé à l’assemblée annuelle des membres.</a:t>
            </a:r>
          </a:p>
          <a:p>
            <a:endParaRPr lang="fr-CA" dirty="0"/>
          </a:p>
          <a:p>
            <a:pPr marL="0" indent="0">
              <a:buNone/>
            </a:pPr>
            <a:r>
              <a:rPr lang="fr-CA" b="1" dirty="0"/>
              <a:t>Prochaines étapes</a:t>
            </a:r>
          </a:p>
          <a:p>
            <a:r>
              <a:rPr lang="fr-CA" dirty="0"/>
              <a:t>Ingénieurs Canada entreprendra l’opérationnalisation du plan stratégique, y compris la mesure du rendement, en commençant par un atelier du conseil en juin.</a:t>
            </a:r>
          </a:p>
          <a:p>
            <a:r>
              <a:rPr lang="fr-CA" dirty="0"/>
              <a:t>Au cours de l’été, le personnel d’Ingénieurs Canada préparera un plan opérationnel et un budget. Une première ébauche des deux documents sera présentée au conseil à sa réunion de septembre.</a:t>
            </a:r>
          </a:p>
          <a:p>
            <a:r>
              <a:rPr lang="fr-CA" dirty="0"/>
              <a:t>L’approbation finale du plan opérationnel et du budget de 2019 devrait intervenir lors d’une téléconférence qui se tiendra en décembre.</a:t>
            </a:r>
          </a:p>
          <a:p>
            <a:endParaRPr lang="fr-CA" dirty="0"/>
          </a:p>
          <a:p>
            <a:pPr marL="0" indent="0">
              <a:buNone/>
            </a:pPr>
            <a:r>
              <a:rPr lang="fr-CA" dirty="0">
                <a:hlinkClick r:id="rId6"/>
              </a:rPr>
              <a:t>Lire le Plan stratégique</a:t>
            </a:r>
            <a:r>
              <a:rPr lang="fr-CA" dirty="0"/>
              <a:t> sur le site Web d’Ingénieurs Canada.</a:t>
            </a:r>
          </a:p>
        </p:txBody>
      </p:sp>
      <p:sp>
        <p:nvSpPr>
          <p:cNvPr id="4" name="Slide Number Placeholder 3">
            <a:extLst>
              <a:ext uri="{FF2B5EF4-FFF2-40B4-BE49-F238E27FC236}">
                <a16:creationId xmlns:a16="http://schemas.microsoft.com/office/drawing/2014/main" id="{A82C8053-8EB2-45D3-8D92-89BBF0DA7885}"/>
              </a:ext>
            </a:extLst>
          </p:cNvPr>
          <p:cNvSpPr>
            <a:spLocks noGrp="1"/>
          </p:cNvSpPr>
          <p:nvPr>
            <p:ph type="sldNum" sz="quarter" idx="12"/>
            <p:custDataLst>
              <p:tags r:id="rId3"/>
            </p:custDataLst>
          </p:nvPr>
        </p:nvSpPr>
        <p:spPr/>
        <p:txBody>
          <a:bodyPr/>
          <a:lstStyle/>
          <a:p>
            <a:fld id="{6ADDFC9E-73A2-4540-ABAE-B0F617538CE1}" type="slidenum">
              <a:rPr lang="en-CA" smtClean="0"/>
              <a:pPr/>
              <a:t>7</a:t>
            </a:fld>
            <a:endParaRPr lang="en-CA" dirty="0"/>
          </a:p>
        </p:txBody>
      </p:sp>
      <p:pic>
        <p:nvPicPr>
          <p:cNvPr id="7" name="Picture 6">
            <a:hlinkClick r:id="rId7"/>
            <a:extLst>
              <a:ext uri="{FF2B5EF4-FFF2-40B4-BE49-F238E27FC236}">
                <a16:creationId xmlns:a16="http://schemas.microsoft.com/office/drawing/2014/main" id="{66D3DF4B-5585-44FB-8BDD-BA2DAC904EDA}"/>
              </a:ext>
            </a:extLst>
          </p:cNvPr>
          <p:cNvPicPr>
            <a:picLocks noChangeAspect="1"/>
          </p:cNvPicPr>
          <p:nvPr>
            <p:custDataLst>
              <p:tags r:id="rId4"/>
            </p:custDataLst>
          </p:nvPr>
        </p:nvPicPr>
        <p:blipFill>
          <a:blip r:embed="rId8">
            <a:extLst>
              <a:ext uri="{28A0092B-C50C-407E-A947-70E740481C1C}">
                <a14:useLocalDpi xmlns:a14="http://schemas.microsoft.com/office/drawing/2010/main" val="0"/>
              </a:ext>
            </a:extLst>
          </a:blip>
          <a:stretch>
            <a:fillRect/>
          </a:stretch>
        </p:blipFill>
        <p:spPr>
          <a:xfrm>
            <a:off x="6772276" y="1275606"/>
            <a:ext cx="1996360" cy="2592288"/>
          </a:xfrm>
          <a:prstGeom prst="rect">
            <a:avLst/>
          </a:prstGeom>
          <a:ln>
            <a:solidFill>
              <a:schemeClr val="accent1"/>
            </a:solidFill>
          </a:ln>
        </p:spPr>
      </p:pic>
    </p:spTree>
    <p:extLst>
      <p:ext uri="{BB962C8B-B14F-4D97-AF65-F5344CB8AC3E}">
        <p14:creationId xmlns:p14="http://schemas.microsoft.com/office/powerpoint/2010/main" val="511760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9E9C2-53F5-4A5D-B6D5-56D5D994BDD7}"/>
              </a:ext>
            </a:extLst>
          </p:cNvPr>
          <p:cNvSpPr>
            <a:spLocks noGrp="1"/>
          </p:cNvSpPr>
          <p:nvPr>
            <p:ph type="title"/>
            <p:custDataLst>
              <p:tags r:id="rId1"/>
            </p:custDataLst>
          </p:nvPr>
        </p:nvSpPr>
        <p:spPr/>
        <p:txBody>
          <a:bodyPr>
            <a:normAutofit/>
          </a:bodyPr>
          <a:lstStyle/>
          <a:p>
            <a:r>
              <a:rPr lang="en-CA" dirty="0"/>
              <a:t>Manuel des politiques du </a:t>
            </a:r>
            <a:r>
              <a:rPr lang="en-CA" dirty="0" err="1"/>
              <a:t>conseil</a:t>
            </a:r>
            <a:endParaRPr lang="en-CA" dirty="0"/>
          </a:p>
        </p:txBody>
      </p:sp>
      <p:sp>
        <p:nvSpPr>
          <p:cNvPr id="3" name="Content Placeholder 2">
            <a:extLst>
              <a:ext uri="{FF2B5EF4-FFF2-40B4-BE49-F238E27FC236}">
                <a16:creationId xmlns:a16="http://schemas.microsoft.com/office/drawing/2014/main" id="{4D5727DF-DB86-4626-8984-F6BA30737F42}"/>
              </a:ext>
            </a:extLst>
          </p:cNvPr>
          <p:cNvSpPr>
            <a:spLocks noGrp="1"/>
          </p:cNvSpPr>
          <p:nvPr>
            <p:ph idx="1"/>
            <p:custDataLst>
              <p:tags r:id="rId2"/>
            </p:custDataLst>
          </p:nvPr>
        </p:nvSpPr>
        <p:spPr/>
        <p:txBody>
          <a:bodyPr>
            <a:normAutofit fontScale="92500" lnSpcReduction="20000"/>
          </a:bodyPr>
          <a:lstStyle/>
          <a:p>
            <a:r>
              <a:rPr lang="fr-CA" dirty="0"/>
              <a:t>Les politiques suivantes ont été présentées, débattues et approuvées par le conseil </a:t>
            </a:r>
            <a:r>
              <a:rPr lang="en-CA" dirty="0"/>
              <a:t>:</a:t>
            </a:r>
          </a:p>
          <a:p>
            <a:pPr marL="0" indent="0">
              <a:buNone/>
            </a:pPr>
            <a:endParaRPr lang="en-CA" dirty="0"/>
          </a:p>
          <a:p>
            <a:pPr lvl="1"/>
            <a:r>
              <a:rPr lang="fr-CA" dirty="0"/>
              <a:t>Politique 4.2 Responsabilités des administrateurs </a:t>
            </a:r>
          </a:p>
          <a:p>
            <a:pPr lvl="1"/>
            <a:r>
              <a:rPr lang="fr-CA" dirty="0"/>
              <a:t>Politique 4.3 Code de conduite</a:t>
            </a:r>
          </a:p>
          <a:p>
            <a:pPr lvl="1"/>
            <a:r>
              <a:rPr lang="fr-CA" dirty="0"/>
              <a:t>Politique 4.11 Délégation conseil-direction</a:t>
            </a:r>
          </a:p>
          <a:p>
            <a:pPr lvl="1"/>
            <a:r>
              <a:rPr lang="fr-CA" dirty="0"/>
              <a:t>Politique 8.2 Diversité et inclusion</a:t>
            </a:r>
          </a:p>
          <a:p>
            <a:endParaRPr lang="en-CA" dirty="0"/>
          </a:p>
          <a:p>
            <a:r>
              <a:rPr lang="fr-CA" dirty="0"/>
              <a:t>Le Manuel des politiques du conseil est un document évolutif et quiconque a des suggestions pour améliorer ces politiques est invité à  contacter Sarah </a:t>
            </a:r>
            <a:r>
              <a:rPr lang="fr-CA" dirty="0" err="1"/>
              <a:t>Devereaux</a:t>
            </a:r>
            <a:r>
              <a:rPr lang="fr-CA" dirty="0"/>
              <a:t>, présidente du Comité sur la gouvernance, ou Stephanie Price, membre du personnel qui soutient le Comité</a:t>
            </a:r>
            <a:r>
              <a:rPr lang="en-CA" dirty="0"/>
              <a:t>.</a:t>
            </a:r>
          </a:p>
        </p:txBody>
      </p:sp>
      <p:sp>
        <p:nvSpPr>
          <p:cNvPr id="4" name="Slide Number Placeholder 3">
            <a:extLst>
              <a:ext uri="{FF2B5EF4-FFF2-40B4-BE49-F238E27FC236}">
                <a16:creationId xmlns:a16="http://schemas.microsoft.com/office/drawing/2014/main" id="{953D62A0-C4CE-4789-A2D1-BC5981201F5B}"/>
              </a:ext>
            </a:extLst>
          </p:cNvPr>
          <p:cNvSpPr>
            <a:spLocks noGrp="1"/>
          </p:cNvSpPr>
          <p:nvPr>
            <p:ph type="sldNum" sz="quarter" idx="12"/>
            <p:custDataLst>
              <p:tags r:id="rId3"/>
            </p:custDataLst>
          </p:nvPr>
        </p:nvSpPr>
        <p:spPr/>
        <p:txBody>
          <a:bodyPr/>
          <a:lstStyle/>
          <a:p>
            <a:fld id="{6ADDFC9E-73A2-4540-ABAE-B0F617538CE1}" type="slidenum">
              <a:rPr lang="en-CA" smtClean="0"/>
              <a:pPr/>
              <a:t>8</a:t>
            </a:fld>
            <a:endParaRPr lang="en-CA" dirty="0"/>
          </a:p>
        </p:txBody>
      </p:sp>
    </p:spTree>
    <p:extLst>
      <p:ext uri="{BB962C8B-B14F-4D97-AF65-F5344CB8AC3E}">
        <p14:creationId xmlns:p14="http://schemas.microsoft.com/office/powerpoint/2010/main" val="2624546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D99B5-182B-49E1-9622-4C8AE4BDACB3}"/>
              </a:ext>
            </a:extLst>
          </p:cNvPr>
          <p:cNvSpPr>
            <a:spLocks noGrp="1"/>
          </p:cNvSpPr>
          <p:nvPr>
            <p:ph type="title"/>
            <p:custDataLst>
              <p:tags r:id="rId1"/>
            </p:custDataLst>
          </p:nvPr>
        </p:nvSpPr>
        <p:spPr/>
        <p:txBody>
          <a:bodyPr/>
          <a:lstStyle/>
          <a:p>
            <a:r>
              <a:rPr lang="en-CA" dirty="0" err="1"/>
              <a:t>Gouvernance</a:t>
            </a:r>
            <a:r>
              <a:rPr lang="en-CA" dirty="0"/>
              <a:t> 2.0</a:t>
            </a:r>
          </a:p>
        </p:txBody>
      </p:sp>
      <p:sp>
        <p:nvSpPr>
          <p:cNvPr id="3" name="Content Placeholder 2">
            <a:extLst>
              <a:ext uri="{FF2B5EF4-FFF2-40B4-BE49-F238E27FC236}">
                <a16:creationId xmlns:a16="http://schemas.microsoft.com/office/drawing/2014/main" id="{0C566572-15BA-4775-8A84-7AA0B0E039DA}"/>
              </a:ext>
            </a:extLst>
          </p:cNvPr>
          <p:cNvSpPr>
            <a:spLocks noGrp="1"/>
          </p:cNvSpPr>
          <p:nvPr>
            <p:ph idx="1"/>
            <p:custDataLst>
              <p:tags r:id="rId2"/>
            </p:custDataLst>
          </p:nvPr>
        </p:nvSpPr>
        <p:spPr/>
        <p:txBody>
          <a:bodyPr>
            <a:normAutofit fontScale="62500" lnSpcReduction="20000"/>
          </a:bodyPr>
          <a:lstStyle/>
          <a:p>
            <a:pPr lvl="0"/>
            <a:r>
              <a:rPr lang="fr-CA" dirty="0"/>
              <a:t>La prochaine étape du projet Gouvernance, Planification stratégique et Consultation (GPSC) sera axée sur les questions non encore résolues qui ont été soulevées durant la première étape du projet, notamment : le rôle du Groupe des chefs de direction à titre de conseiller du conseil, le mandat des administrateurs, le rôle des organismes de réglementation et des présidents dans la gouvernance, et les relations d’Ingénieurs Canada avec le Conseil canadien des doyens d’ingénierie et des sciences appliquées (CCDISA) et la Fédération canadienne étudiante de génie (FCEG)</a:t>
            </a:r>
            <a:r>
              <a:rPr lang="en-GB" dirty="0"/>
              <a:t>. </a:t>
            </a:r>
          </a:p>
          <a:p>
            <a:pPr lvl="0"/>
            <a:endParaRPr lang="en-GB" dirty="0"/>
          </a:p>
          <a:p>
            <a:pPr lvl="0"/>
            <a:r>
              <a:rPr lang="fr-CA" dirty="0"/>
              <a:t>Par ailleurs, les membres ont adopté une motion chargeant le conseil d'Ingénieurs Canada de veiller à ce que la Gouvernance 2.0 prévoie l'examen de la gouvernance du conseil et des comités, l'adoption de pratiques exemplaires, ainsi que des mécanismes visant à améliorer l'efficacité et le rendement du conseil et des comités. Plus précisément, les membres ont demandé que les consultations et les rapports abordent les aspects suivants du conseil et des comités : taille, plans de travail et produits livrables, composition, gestion du rendement, adoption de pratiques exemplaires en matière de nominations (c.-à-d. matrice de compétences, d’expérience et de caractéristiques), indépendance et diversité</a:t>
            </a:r>
            <a:r>
              <a:rPr lang="en-GB" dirty="0"/>
              <a:t>. </a:t>
            </a:r>
            <a:endParaRPr lang="en-CA" dirty="0"/>
          </a:p>
          <a:p>
            <a:endParaRPr lang="en-CA" dirty="0"/>
          </a:p>
          <a:p>
            <a:pPr lvl="0"/>
            <a:r>
              <a:rPr lang="fr-CA" dirty="0"/>
              <a:t>Les membres ont également adopté une motion visant à limiter la croissance du conseil d'Ingénieurs Canada jusqu'à ce que les travaux sur cette question soient menés à leur satisfaction</a:t>
            </a:r>
            <a:r>
              <a:rPr lang="en-GB" dirty="0"/>
              <a:t>.</a:t>
            </a:r>
            <a:endParaRPr lang="en-CA" dirty="0"/>
          </a:p>
        </p:txBody>
      </p:sp>
      <p:sp>
        <p:nvSpPr>
          <p:cNvPr id="4" name="Slide Number Placeholder 3">
            <a:extLst>
              <a:ext uri="{FF2B5EF4-FFF2-40B4-BE49-F238E27FC236}">
                <a16:creationId xmlns:a16="http://schemas.microsoft.com/office/drawing/2014/main" id="{58A8A1D2-A94E-4639-811B-C293BA52A835}"/>
              </a:ext>
            </a:extLst>
          </p:cNvPr>
          <p:cNvSpPr>
            <a:spLocks noGrp="1"/>
          </p:cNvSpPr>
          <p:nvPr>
            <p:ph type="sldNum" sz="quarter" idx="12"/>
            <p:custDataLst>
              <p:tags r:id="rId3"/>
            </p:custDataLst>
          </p:nvPr>
        </p:nvSpPr>
        <p:spPr/>
        <p:txBody>
          <a:bodyPr/>
          <a:lstStyle/>
          <a:p>
            <a:fld id="{6ADDFC9E-73A2-4540-ABAE-B0F617538CE1}" type="slidenum">
              <a:rPr lang="en-CA" smtClean="0"/>
              <a:pPr/>
              <a:t>9</a:t>
            </a:fld>
            <a:endParaRPr lang="en-CA" dirty="0"/>
          </a:p>
        </p:txBody>
      </p:sp>
    </p:spTree>
    <p:extLst>
      <p:ext uri="{BB962C8B-B14F-4D97-AF65-F5344CB8AC3E}">
        <p14:creationId xmlns:p14="http://schemas.microsoft.com/office/powerpoint/2010/main" val="6348678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4"/>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1"/>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NUM" val="1"/>
</p:tagLst>
</file>

<file path=ppt/tags/tag46.xml><?xml version="1.0" encoding="utf-8"?>
<p:tagLst xmlns:a="http://schemas.openxmlformats.org/drawingml/2006/main" xmlns:r="http://schemas.openxmlformats.org/officeDocument/2006/relationships" xmlns:p="http://schemas.openxmlformats.org/presentationml/2006/main">
  <p:tag name="NUM" val="2"/>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1"/>
</p:tagLst>
</file>

<file path=ppt/tags/tag52.xml><?xml version="1.0" encoding="utf-8"?>
<p:tagLst xmlns:a="http://schemas.openxmlformats.org/drawingml/2006/main" xmlns:r="http://schemas.openxmlformats.org/officeDocument/2006/relationships" xmlns:p="http://schemas.openxmlformats.org/presentationml/2006/main">
  <p:tag name="NUM" val="2"/>
</p:tagLst>
</file>

<file path=ppt/tags/tag53.xml><?xml version="1.0" encoding="utf-8"?>
<p:tagLst xmlns:a="http://schemas.openxmlformats.org/drawingml/2006/main" xmlns:r="http://schemas.openxmlformats.org/officeDocument/2006/relationships" xmlns:p="http://schemas.openxmlformats.org/presentationml/2006/main">
  <p:tag name="NUM" val="3"/>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3"/>
</p:tagLst>
</file>

<file path=ppt/tags/tag57.xml><?xml version="1.0" encoding="utf-8"?>
<p:tagLst xmlns:a="http://schemas.openxmlformats.org/drawingml/2006/main" xmlns:r="http://schemas.openxmlformats.org/officeDocument/2006/relationships" xmlns:p="http://schemas.openxmlformats.org/presentationml/2006/main">
  <p:tag name="NUM" val="1"/>
</p:tagLst>
</file>

<file path=ppt/tags/tag58.xml><?xml version="1.0" encoding="utf-8"?>
<p:tagLst xmlns:a="http://schemas.openxmlformats.org/drawingml/2006/main" xmlns:r="http://schemas.openxmlformats.org/officeDocument/2006/relationships" xmlns:p="http://schemas.openxmlformats.org/presentationml/2006/main">
  <p:tag name="NUM" val="2"/>
</p:tagLst>
</file>

<file path=ppt/tags/tag59.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1"/>
</p:tagLst>
</file>

<file path=ppt/tags/tag63.xml><?xml version="1.0" encoding="utf-8"?>
<p:tagLst xmlns:a="http://schemas.openxmlformats.org/drawingml/2006/main" xmlns:r="http://schemas.openxmlformats.org/officeDocument/2006/relationships" xmlns:p="http://schemas.openxmlformats.org/presentationml/2006/main">
  <p:tag name="NUM" val="2"/>
</p:tagLst>
</file>

<file path=ppt/tags/tag64.xml><?xml version="1.0" encoding="utf-8"?>
<p:tagLst xmlns:a="http://schemas.openxmlformats.org/drawingml/2006/main" xmlns:r="http://schemas.openxmlformats.org/officeDocument/2006/relationships" xmlns:p="http://schemas.openxmlformats.org/presentationml/2006/main">
  <p:tag name="NUM" val="3"/>
</p:tagLst>
</file>

<file path=ppt/tags/tag65.xml><?xml version="1.0" encoding="utf-8"?>
<p:tagLst xmlns:a="http://schemas.openxmlformats.org/drawingml/2006/main" xmlns:r="http://schemas.openxmlformats.org/officeDocument/2006/relationships" xmlns:p="http://schemas.openxmlformats.org/presentationml/2006/main">
  <p:tag name="NUM" val="1"/>
</p:tagLst>
</file>

<file path=ppt/tags/tag66.xml><?xml version="1.0" encoding="utf-8"?>
<p:tagLst xmlns:a="http://schemas.openxmlformats.org/drawingml/2006/main" xmlns:r="http://schemas.openxmlformats.org/officeDocument/2006/relationships" xmlns:p="http://schemas.openxmlformats.org/presentationml/2006/main">
  <p:tag name="NUM" val="2"/>
</p:tagLst>
</file>

<file path=ppt/tags/tag67.xml><?xml version="1.0" encoding="utf-8"?>
<p:tagLst xmlns:a="http://schemas.openxmlformats.org/drawingml/2006/main" xmlns:r="http://schemas.openxmlformats.org/officeDocument/2006/relationships" xmlns:p="http://schemas.openxmlformats.org/presentationml/2006/main">
  <p:tag name="NUM" val="3"/>
</p:tagLst>
</file>

<file path=ppt/tags/tag68.xml><?xml version="1.0" encoding="utf-8"?>
<p:tagLst xmlns:a="http://schemas.openxmlformats.org/drawingml/2006/main" xmlns:r="http://schemas.openxmlformats.org/officeDocument/2006/relationships" xmlns:p="http://schemas.openxmlformats.org/presentationml/2006/main">
  <p:tag name="NUM" val="1"/>
</p:tagLst>
</file>

<file path=ppt/tags/tag69.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70.xml><?xml version="1.0" encoding="utf-8"?>
<p:tagLst xmlns:a="http://schemas.openxmlformats.org/drawingml/2006/main" xmlns:r="http://schemas.openxmlformats.org/officeDocument/2006/relationships" xmlns:p="http://schemas.openxmlformats.org/presentationml/2006/main">
  <p:tag name="NUM" val="3"/>
</p:tagLst>
</file>

<file path=ppt/tags/tag71.xml><?xml version="1.0" encoding="utf-8"?>
<p:tagLst xmlns:a="http://schemas.openxmlformats.org/drawingml/2006/main" xmlns:r="http://schemas.openxmlformats.org/officeDocument/2006/relationships" xmlns:p="http://schemas.openxmlformats.org/presentationml/2006/main">
  <p:tag name="NUM" val="1"/>
</p:tagLst>
</file>

<file path=ppt/tags/tag72.xml><?xml version="1.0" encoding="utf-8"?>
<p:tagLst xmlns:a="http://schemas.openxmlformats.org/drawingml/2006/main" xmlns:r="http://schemas.openxmlformats.org/officeDocument/2006/relationships" xmlns:p="http://schemas.openxmlformats.org/presentationml/2006/main">
  <p:tag name="NUM" val="2"/>
</p:tagLst>
</file>

<file path=ppt/tags/tag73.xml><?xml version="1.0" encoding="utf-8"?>
<p:tagLst xmlns:a="http://schemas.openxmlformats.org/drawingml/2006/main" xmlns:r="http://schemas.openxmlformats.org/officeDocument/2006/relationships" xmlns:p="http://schemas.openxmlformats.org/presentationml/2006/main">
  <p:tag name="NUM" val="3"/>
</p:tagLst>
</file>

<file path=ppt/tags/tag74.xml><?xml version="1.0" encoding="utf-8"?>
<p:tagLst xmlns:a="http://schemas.openxmlformats.org/drawingml/2006/main" xmlns:r="http://schemas.openxmlformats.org/officeDocument/2006/relationships" xmlns:p="http://schemas.openxmlformats.org/presentationml/2006/main">
  <p:tag name="NUM" val="1"/>
</p:tagLst>
</file>

<file path=ppt/tags/tag75.xml><?xml version="1.0" encoding="utf-8"?>
<p:tagLst xmlns:a="http://schemas.openxmlformats.org/drawingml/2006/main" xmlns:r="http://schemas.openxmlformats.org/officeDocument/2006/relationships" xmlns:p="http://schemas.openxmlformats.org/presentationml/2006/main">
  <p:tag name="NUM" val="2"/>
</p:tagLst>
</file>

<file path=ppt/tags/tag76.xml><?xml version="1.0" encoding="utf-8"?>
<p:tagLst xmlns:a="http://schemas.openxmlformats.org/drawingml/2006/main" xmlns:r="http://schemas.openxmlformats.org/officeDocument/2006/relationships" xmlns:p="http://schemas.openxmlformats.org/presentationml/2006/main">
  <p:tag name="NUM" val="3"/>
</p:tagLst>
</file>

<file path=ppt/tags/tag77.xml><?xml version="1.0" encoding="utf-8"?>
<p:tagLst xmlns:a="http://schemas.openxmlformats.org/drawingml/2006/main" xmlns:r="http://schemas.openxmlformats.org/officeDocument/2006/relationships" xmlns:p="http://schemas.openxmlformats.org/presentationml/2006/main">
  <p:tag name="NUM" val="1"/>
</p:tagLst>
</file>

<file path=ppt/tags/tag78.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PPT_Template1">
  <a:themeElements>
    <a:clrScheme name="Custom 2">
      <a:dk1>
        <a:srgbClr val="34302C"/>
      </a:dk1>
      <a:lt1>
        <a:sysClr val="window" lastClr="FFFFFF"/>
      </a:lt1>
      <a:dk2>
        <a:srgbClr val="003C71"/>
      </a:dk2>
      <a:lt2>
        <a:srgbClr val="F2F2F2"/>
      </a:lt2>
      <a:accent1>
        <a:srgbClr val="67823A"/>
      </a:accent1>
      <a:accent2>
        <a:srgbClr val="9D2235"/>
      </a:accent2>
      <a:accent3>
        <a:srgbClr val="CF7F00"/>
      </a:accent3>
      <a:accent4>
        <a:srgbClr val="653165"/>
      </a:accent4>
      <a:accent5>
        <a:srgbClr val="696158"/>
      </a:accent5>
      <a:accent6>
        <a:srgbClr val="9E652E"/>
      </a:accent6>
      <a:hlink>
        <a:srgbClr val="0070C0"/>
      </a:hlink>
      <a:folHlink>
        <a:srgbClr val="69615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8646995DA79A994B9028C18A4C36E0B3" ma:contentTypeVersion="5" ma:contentTypeDescription="Create a new document." ma:contentTypeScope="" ma:versionID="6cf35735b4412a8a654a8903df856d2f">
  <xsd:schema xmlns:xsd="http://www.w3.org/2001/XMLSchema" xmlns:xs="http://www.w3.org/2001/XMLSchema" xmlns:p="http://schemas.microsoft.com/office/2006/metadata/properties" xmlns:ns2="766e237a-0da8-4cae-8733-236122b094f3" xmlns:ns3="5106176d-df31-4215-906b-feee93fdf1b0" xmlns:ns4="1a781ac5-f97f-4fe7-a62c-e73995c1583c" xmlns:ns5="e156333d-88fb-4a7e-b5fc-2a26848fdb89" targetNamespace="http://schemas.microsoft.com/office/2006/metadata/properties" ma:root="true" ma:fieldsID="f30cfa417854be9219c6cc1d4dd9b1fd" ns2:_="" ns3:_="" ns4:_="" ns5:_="">
    <xsd:import namespace="766e237a-0da8-4cae-8733-236122b094f3"/>
    <xsd:import namespace="5106176d-df31-4215-906b-feee93fdf1b0"/>
    <xsd:import namespace="1a781ac5-f97f-4fe7-a62c-e73995c1583c"/>
    <xsd:import namespace="e156333d-88fb-4a7e-b5fc-2a26848fdb89"/>
    <xsd:element name="properties">
      <xsd:complexType>
        <xsd:sequence>
          <xsd:element name="documentManagement">
            <xsd:complexType>
              <xsd:all>
                <xsd:element ref="ns2:_dlc_DocId" minOccurs="0"/>
                <xsd:element ref="ns2:_dlc_DocIdUrl" minOccurs="0"/>
                <xsd:element ref="ns2:_dlc_DocIdPersistId" minOccurs="0"/>
                <xsd:element ref="ns3:bc7689d2d0d44b4e9f97381cc5883e30" minOccurs="0"/>
                <xsd:element ref="ns3:TaxCatchAll" minOccurs="0"/>
                <xsd:element ref="ns4:Category" minOccurs="0"/>
                <xsd:element ref="ns5:Languag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6e237a-0da8-4cae-8733-236122b094f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5106176d-df31-4215-906b-feee93fdf1b0" elementFormDefault="qualified">
    <xsd:import namespace="http://schemas.microsoft.com/office/2006/documentManagement/types"/>
    <xsd:import namespace="http://schemas.microsoft.com/office/infopath/2007/PartnerControls"/>
    <xsd:element name="bc7689d2d0d44b4e9f97381cc5883e30" ma:index="12" ma:taxonomy="true" ma:internalName="bc7689d2d0d44b4e9f97381cc5883e30" ma:taxonomyFieldName="Document_x0020_Type" ma:displayName="Document Type" ma:default="" ma:fieldId="{bc7689d2-d0d4-4b4e-9f97-381cc5883e30}" ma:taxonomyMulti="true" ma:sspId="cee21a0b-3d72-4199-8d41-ab3f8a7999ee" ma:termSetId="db4c85ff-7dce-45b6-913f-7ce403761144" ma:anchorId="00000000-0000-0000-0000-000000000000" ma:open="false" ma:isKeyword="false">
      <xsd:complexType>
        <xsd:sequence>
          <xsd:element ref="pc:Terms" minOccurs="0" maxOccurs="1"/>
        </xsd:sequence>
      </xsd:complexType>
    </xsd:element>
    <xsd:element name="TaxCatchAll" ma:index="13" nillable="true" ma:displayName="Taxonomy Catch All Column" ma:description="" ma:hidden="true" ma:list="{32b17d80-b363-4b7c-a539-83401cb2b584}" ma:internalName="TaxCatchAll" ma:showField="CatchAllData" ma:web="766e237a-0da8-4cae-8733-236122b094f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a781ac5-f97f-4fe7-a62c-e73995c1583c" elementFormDefault="qualified">
    <xsd:import namespace="http://schemas.microsoft.com/office/2006/documentManagement/types"/>
    <xsd:import namespace="http://schemas.microsoft.com/office/infopath/2007/PartnerControls"/>
    <xsd:element name="Category" ma:index="14" nillable="true" ma:displayName="Category" ma:list="{94bb1a3a-cb95-4e92-88f7-8e8b9f5b8104}" ma:internalName="Category" ma:showField="Titl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e156333d-88fb-4a7e-b5fc-2a26848fdb89" elementFormDefault="qualified">
    <xsd:import namespace="http://schemas.microsoft.com/office/2006/documentManagement/types"/>
    <xsd:import namespace="http://schemas.microsoft.com/office/infopath/2007/PartnerControls"/>
    <xsd:element name="Language" ma:index="15" nillable="true" ma:displayName="Language" ma:default="English" ma:format="Dropdown" ma:internalName="Language">
      <xsd:simpleType>
        <xsd:restriction base="dms:Choice">
          <xsd:enumeration value="English"/>
          <xsd:enumeration value="French"/>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ategory xmlns="1a781ac5-f97f-4fe7-a62c-e73995c1583c">50</Category>
    <bc7689d2d0d44b4e9f97381cc5883e30 xmlns="5106176d-df31-4215-906b-feee93fdf1b0">
      <Terms xmlns="http://schemas.microsoft.com/office/infopath/2007/PartnerControls">
        <TermInfo xmlns="http://schemas.microsoft.com/office/infopath/2007/PartnerControls">
          <TermName xmlns="http://schemas.microsoft.com/office/infopath/2007/PartnerControls">Information</TermName>
          <TermId xmlns="http://schemas.microsoft.com/office/infopath/2007/PartnerControls">6b2fab30-4083-4605-82a4-65237fb3dc55</TermId>
        </TermInfo>
      </Terms>
    </bc7689d2d0d44b4e9f97381cc5883e30>
    <TaxCatchAll xmlns="5106176d-df31-4215-906b-feee93fdf1b0">
      <Value>48</Value>
    </TaxCatchAll>
    <_dlc_DocId xmlns="766e237a-0da8-4cae-8733-236122b094f3">VZRSEMDFK42U-974-100</_dlc_DocId>
    <_dlc_DocIdUrl xmlns="766e237a-0da8-4cae-8733-236122b094f3">
      <Url>http://sharepoint2013/Governance/_layouts/15/DocIdRedir.aspx?ID=VZRSEMDFK42U-974-100</Url>
      <Description>VZRSEMDFK42U-974-100</Description>
    </_dlc_DocIdUrl>
    <Language xmlns="e156333d-88fb-4a7e-b5fc-2a26848fdb89">English</Languag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943C9A-24D1-4FF9-9E82-C1A4F87BEAAD}"/>
</file>

<file path=customXml/itemProps2.xml><?xml version="1.0" encoding="utf-8"?>
<ds:datastoreItem xmlns:ds="http://schemas.openxmlformats.org/officeDocument/2006/customXml" ds:itemID="{E380A52A-6809-4258-A1CA-951FD12341BE}"/>
</file>

<file path=customXml/itemProps3.xml><?xml version="1.0" encoding="utf-8"?>
<ds:datastoreItem xmlns:ds="http://schemas.openxmlformats.org/officeDocument/2006/customXml" ds:itemID="{F32C2014-2733-4B0A-891C-577D0287B472}"/>
</file>

<file path=customXml/itemProps4.xml><?xml version="1.0" encoding="utf-8"?>
<ds:datastoreItem xmlns:ds="http://schemas.openxmlformats.org/officeDocument/2006/customXml" ds:itemID="{344E394F-F585-4A86-9253-6D9115F86126}"/>
</file>

<file path=docProps/app.xml><?xml version="1.0" encoding="utf-8"?>
<Properties xmlns="http://schemas.openxmlformats.org/officeDocument/2006/extended-properties" xmlns:vt="http://schemas.openxmlformats.org/officeDocument/2006/docPropsVTypes">
  <Template/>
  <TotalTime>543</TotalTime>
  <Words>1219</Words>
  <Application>Microsoft Office PowerPoint</Application>
  <PresentationFormat>On-screen Show (16:9)</PresentationFormat>
  <Paragraphs>151</Paragraphs>
  <Slides>27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PPT_Template1</vt:lpstr>
      <vt:lpstr>Compte rendu sommaire des réunions du printemps 2018 d’Ingénieurs Canada</vt:lpstr>
      <vt:lpstr>Documents</vt:lpstr>
      <vt:lpstr>Atelier du conseil</vt:lpstr>
      <vt:lpstr>Atelier du conseil</vt:lpstr>
      <vt:lpstr>Éléments clés</vt:lpstr>
      <vt:lpstr>Objets d’Ingénieurs Canada</vt:lpstr>
      <vt:lpstr>Plan stratégique 2019-2021 d’Ingénieurs Canada</vt:lpstr>
      <vt:lpstr>Manuel des politiques du conseil</vt:lpstr>
      <vt:lpstr>Gouvernance 2.0</vt:lpstr>
      <vt:lpstr>Élections au comité exécutif</vt:lpstr>
      <vt:lpstr>Nominations d’administrateurs</vt:lpstr>
      <vt:lpstr>Mesures à prendre de la part  d’Ingénieurs Canada</vt:lpstr>
      <vt:lpstr>Réunion du conseil</vt:lpstr>
      <vt:lpstr>Nominations au Bureau des conditions d’admission</vt:lpstr>
      <vt:lpstr>Nominations au Bureau d’agrément</vt:lpstr>
      <vt:lpstr>Guides approuvés</vt:lpstr>
      <vt:lpstr>Groupe de travail sur le financement</vt:lpstr>
      <vt:lpstr>Comité des finances</vt:lpstr>
      <vt:lpstr>Normes d’agrément</vt:lpstr>
      <vt:lpstr>Présentations des parties prenantes</vt:lpstr>
      <vt:lpstr>Assemblée annuelle des membres</vt:lpstr>
      <vt:lpstr>Comité d’audit</vt:lpstr>
      <vt:lpstr>Limites des mandats</vt:lpstr>
      <vt:lpstr>Taille du conseil</vt:lpstr>
      <vt:lpstr>Présentations des membres </vt:lpstr>
      <vt:lpstr>Prochaines réunions</vt:lpstr>
      <vt:lpstr>Merci de votre attention</vt:lpstr>
    </vt:vector>
  </TitlesOfParts>
  <Company>Engineers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Engineers Canada’s 2018 Spring Meetings</dc:title>
  <dc:creator>Marie Claverie</dc:creator>
  <cp:lastModifiedBy>Marie Claverie</cp:lastModifiedBy>
  <cp:revision>39</cp:revision>
  <dcterms:created xsi:type="dcterms:W3CDTF">2015-02-19T20:51:17Z</dcterms:created>
  <dcterms:modified xsi:type="dcterms:W3CDTF">2018-06-07T18:28:35Z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0x0101008646995DA79A994B9028C18A4C36E0B3</vt:lpwstr>
  </property>
  <property fmtid="{D5CDD505-2E9C-101B-9397-08002B2CF9AE}" pid="3" name="Document Type">
    <vt:lpwstr>48;#Information|6b2fab30-4083-4605-82a4-65237fb3dc55</vt:lpwstr>
  </property>
  <property fmtid="{D5CDD505-2E9C-101B-9397-08002B2CF9AE}" pid="4" name="_dlc_DocIdItemGuid">
    <vt:lpwstr>49caa69c-db80-4f9e-97a0-43a520fc406e</vt:lpwstr>
  </property>
</Properties>
</file>