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3"/>
  </p:notesMasterIdLst>
  <p:sldIdLst>
    <p:sldId id="256" r:id="rId5"/>
    <p:sldId id="288" r:id="rId6"/>
    <p:sldId id="262" r:id="rId7"/>
    <p:sldId id="314" r:id="rId8"/>
    <p:sldId id="315" r:id="rId9"/>
    <p:sldId id="291" r:id="rId10"/>
    <p:sldId id="293" r:id="rId11"/>
    <p:sldId id="296" r:id="rId12"/>
    <p:sldId id="316" r:id="rId13"/>
    <p:sldId id="297" r:id="rId14"/>
    <p:sldId id="317" r:id="rId15"/>
    <p:sldId id="307" r:id="rId16"/>
    <p:sldId id="309" r:id="rId17"/>
    <p:sldId id="310" r:id="rId18"/>
    <p:sldId id="311" r:id="rId19"/>
    <p:sldId id="318" r:id="rId20"/>
    <p:sldId id="320" r:id="rId21"/>
    <p:sldId id="319" r:id="rId22"/>
    <p:sldId id="321" r:id="rId23"/>
    <p:sldId id="322" r:id="rId24"/>
    <p:sldId id="323" r:id="rId25"/>
    <p:sldId id="324" r:id="rId26"/>
    <p:sldId id="325" r:id="rId27"/>
    <p:sldId id="326" r:id="rId28"/>
    <p:sldId id="327" r:id="rId29"/>
    <p:sldId id="328" r:id="rId30"/>
    <p:sldId id="329" r:id="rId31"/>
    <p:sldId id="304"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38822C-111A-4B4D-96F5-D01D6EB7712D}" v="794" dt="2019-06-05T13:54:00.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5268" autoAdjust="0"/>
  </p:normalViewPr>
  <p:slideViewPr>
    <p:cSldViewPr>
      <p:cViewPr varScale="1">
        <p:scale>
          <a:sx n="109" d="100"/>
          <a:sy n="109" d="100"/>
        </p:scale>
        <p:origin x="706" y="82"/>
      </p:cViewPr>
      <p:guideLst>
        <p:guide orient="horz" pos="1348"/>
        <p:guide pos="2880"/>
      </p:guideLst>
    </p:cSldViewPr>
  </p:slideViewPr>
  <p:outlineViewPr>
    <p:cViewPr>
      <p:scale>
        <a:sx n="33" d="100"/>
        <a:sy n="33" d="100"/>
      </p:scale>
      <p:origin x="0" y="-213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45BA89-8D9B-4D2E-B4BF-9CAD95441CD9}" type="datetimeFigureOut">
              <a:rPr lang="en-CA" smtClean="0"/>
              <a:t>2019-06-06</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0C86F-7EAF-456B-8B37-2C7D17C84900}" type="slidenum">
              <a:rPr lang="en-CA" smtClean="0"/>
              <a:t>‹#›</a:t>
            </a:fld>
            <a:endParaRPr lang="en-CA"/>
          </a:p>
        </p:txBody>
      </p:sp>
    </p:spTree>
    <p:extLst>
      <p:ext uri="{BB962C8B-B14F-4D97-AF65-F5344CB8AC3E}">
        <p14:creationId xmlns:p14="http://schemas.microsoft.com/office/powerpoint/2010/main" val="4207248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3627120"/>
          </a:xfrm>
          <a:prstGeom prst="rect">
            <a:avLst/>
          </a:prstGeom>
        </p:spPr>
      </p:pic>
      <p:sp>
        <p:nvSpPr>
          <p:cNvPr id="2" name="Title 1"/>
          <p:cNvSpPr>
            <a:spLocks noGrp="1"/>
          </p:cNvSpPr>
          <p:nvPr>
            <p:ph type="ctrTitle"/>
          </p:nvPr>
        </p:nvSpPr>
        <p:spPr>
          <a:xfrm>
            <a:off x="685800" y="-20538"/>
            <a:ext cx="7772400" cy="2016224"/>
          </a:xfrm>
        </p:spPr>
        <p:txBody>
          <a:bodyPr anchor="b" anchorCtr="0">
            <a:normAutofit/>
          </a:bodyPr>
          <a:lstStyle>
            <a:lvl1pPr>
              <a:defRPr sz="4000" b="1">
                <a:solidFill>
                  <a:schemeClr val="bg1"/>
                </a:solidFill>
              </a:defRPr>
            </a:lvl1pPr>
          </a:lstStyle>
          <a:p>
            <a:r>
              <a:rPr lang="en-US"/>
              <a:t>Click to edit Master title style</a:t>
            </a:r>
            <a:endParaRPr lang="en-CA" dirty="0"/>
          </a:p>
        </p:txBody>
      </p:sp>
      <p:sp>
        <p:nvSpPr>
          <p:cNvPr id="3" name="Subtitle 2"/>
          <p:cNvSpPr>
            <a:spLocks noGrp="1"/>
          </p:cNvSpPr>
          <p:nvPr>
            <p:ph type="subTitle" idx="1"/>
          </p:nvPr>
        </p:nvSpPr>
        <p:spPr>
          <a:xfrm>
            <a:off x="1371600" y="2139702"/>
            <a:ext cx="6400800" cy="1152128"/>
          </a:xfrm>
        </p:spPr>
        <p:txBody>
          <a:bodyPr>
            <a:normAutofit/>
          </a:bodyPr>
          <a:lstStyle>
            <a:lvl1pPr marL="0" indent="0" algn="ctr">
              <a:buNone/>
              <a:defRPr sz="21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31840" y="3850635"/>
            <a:ext cx="2792323" cy="953363"/>
          </a:xfrm>
          <a:prstGeom prst="rect">
            <a:avLst/>
          </a:prstGeom>
        </p:spPr>
      </p:pic>
    </p:spTree>
    <p:extLst>
      <p:ext uri="{BB962C8B-B14F-4D97-AF65-F5344CB8AC3E}">
        <p14:creationId xmlns:p14="http://schemas.microsoft.com/office/powerpoint/2010/main" val="3187046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CA"/>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270638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CA"/>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185792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Slide Number Placeholder 5"/>
          <p:cNvSpPr>
            <a:spLocks noGrp="1"/>
          </p:cNvSpPr>
          <p:nvPr>
            <p:ph type="sldNum" sz="quarter" idx="12"/>
          </p:nvPr>
        </p:nvSpPr>
        <p:spPr/>
        <p:txBody>
          <a:bodyPr/>
          <a:lstStyle/>
          <a:p>
            <a:fld id="{6ADDFC9E-73A2-4540-ABAE-B0F617538CE1}" type="slidenum">
              <a:rPr lang="en-CA" smtClean="0"/>
              <a:pPr/>
              <a:t>‹#›</a:t>
            </a:fld>
            <a:endParaRPr lang="en-CA" dirty="0"/>
          </a:p>
        </p:txBody>
      </p:sp>
    </p:spTree>
    <p:extLst>
      <p:ext uri="{BB962C8B-B14F-4D97-AF65-F5344CB8AC3E}">
        <p14:creationId xmlns:p14="http://schemas.microsoft.com/office/powerpoint/2010/main" val="100832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3627120"/>
          </a:xfrm>
          <a:prstGeom prst="rect">
            <a:avLst/>
          </a:prstGeom>
        </p:spPr>
      </p:pic>
      <p:sp>
        <p:nvSpPr>
          <p:cNvPr id="2" name="Title 1"/>
          <p:cNvSpPr>
            <a:spLocks noGrp="1"/>
          </p:cNvSpPr>
          <p:nvPr>
            <p:ph type="title"/>
          </p:nvPr>
        </p:nvSpPr>
        <p:spPr>
          <a:xfrm>
            <a:off x="722313" y="0"/>
            <a:ext cx="7772400" cy="1793106"/>
          </a:xfrm>
        </p:spPr>
        <p:txBody>
          <a:bodyPr anchor="b" anchorCtr="0"/>
          <a:lstStyle>
            <a:lvl1pPr algn="ctr">
              <a:defRPr sz="4000" b="1" cap="none" baseline="0">
                <a:solidFill>
                  <a:schemeClr val="bg1"/>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1937122"/>
            <a:ext cx="7772400" cy="1125140"/>
          </a:xfrm>
        </p:spPr>
        <p:txBody>
          <a:bodyPr anchor="t" anchorCtr="0"/>
          <a:lstStyle>
            <a:lvl1pPr marL="0" indent="0" algn="ctr">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31840" y="3850635"/>
            <a:ext cx="2792323" cy="953363"/>
          </a:xfrm>
          <a:prstGeom prst="rect">
            <a:avLst/>
          </a:prstGeom>
        </p:spPr>
      </p:pic>
    </p:spTree>
    <p:extLst>
      <p:ext uri="{BB962C8B-B14F-4D97-AF65-F5344CB8AC3E}">
        <p14:creationId xmlns:p14="http://schemas.microsoft.com/office/powerpoint/2010/main" val="314894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CA"/>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2078166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a:xfrm>
            <a:off x="457200" y="4767263"/>
            <a:ext cx="2133600" cy="273844"/>
          </a:xfrm>
          <a:prstGeom prst="rect">
            <a:avLst/>
          </a:prstGeom>
        </p:spPr>
        <p:txBody>
          <a:bodyPr/>
          <a:lstStyle/>
          <a:p>
            <a:endParaRPr lang="en-CA"/>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CA"/>
          </a:p>
        </p:txBody>
      </p:sp>
      <p:sp>
        <p:nvSpPr>
          <p:cNvPr id="9" name="Slide Number Placeholder 8"/>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3963385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a:xfrm>
            <a:off x="457200" y="4767263"/>
            <a:ext cx="2133600" cy="273844"/>
          </a:xfrm>
          <a:prstGeom prst="rect">
            <a:avLst/>
          </a:prstGeom>
        </p:spPr>
        <p:txBody>
          <a:bodyPr/>
          <a:lstStyle/>
          <a:p>
            <a:endParaRPr lang="en-CA"/>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CA"/>
          </a:p>
        </p:txBody>
      </p:sp>
      <p:sp>
        <p:nvSpPr>
          <p:cNvPr id="5" name="Slide Number Placeholder 4"/>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321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endParaRPr lang="en-CA"/>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CA"/>
          </a:p>
        </p:txBody>
      </p:sp>
      <p:sp>
        <p:nvSpPr>
          <p:cNvPr id="4" name="Slide Number Placeholder 3"/>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313533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CA"/>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681783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CA"/>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6ADDFC9E-73A2-4540-ABAE-B0F617538CE1}" type="slidenum">
              <a:rPr lang="en-CA" smtClean="0"/>
              <a:t>‹#›</a:t>
            </a:fld>
            <a:endParaRPr lang="en-CA"/>
          </a:p>
        </p:txBody>
      </p:sp>
    </p:spTree>
    <p:extLst>
      <p:ext uri="{BB962C8B-B14F-4D97-AF65-F5344CB8AC3E}">
        <p14:creationId xmlns:p14="http://schemas.microsoft.com/office/powerpoint/2010/main" val="164293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4320540"/>
            <a:ext cx="9144000" cy="822960"/>
          </a:xfrm>
          <a:prstGeom prst="rect">
            <a:avLst/>
          </a:prstGeom>
        </p:spPr>
      </p:pic>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chorCtr="0">
            <a:normAutofit/>
          </a:bodyPr>
          <a:lstStyle/>
          <a:p>
            <a:r>
              <a:rPr lang="en-US"/>
              <a:t>Click to edit Master title style</a:t>
            </a:r>
            <a:endParaRPr lang="en-CA" dirty="0"/>
          </a:p>
        </p:txBody>
      </p:sp>
      <p:sp>
        <p:nvSpPr>
          <p:cNvPr id="3" name="Text Placeholder 2"/>
          <p:cNvSpPr>
            <a:spLocks noGrp="1"/>
          </p:cNvSpPr>
          <p:nvPr>
            <p:ph type="body" idx="1"/>
          </p:nvPr>
        </p:nvSpPr>
        <p:spPr>
          <a:xfrm>
            <a:off x="1234440" y="1203598"/>
            <a:ext cx="6721936" cy="33843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000" b="1">
                <a:solidFill>
                  <a:schemeClr val="bg1"/>
                </a:solidFill>
              </a:defRPr>
            </a:lvl1pPr>
          </a:lstStyle>
          <a:p>
            <a:fld id="{6ADDFC9E-73A2-4540-ABAE-B0F617538CE1}" type="slidenum">
              <a:rPr lang="en-CA" smtClean="0"/>
              <a:pPr/>
              <a:t>‹#›</a:t>
            </a:fld>
            <a:r>
              <a:rPr lang="en-CA" dirty="0"/>
              <a:t> of X</a:t>
            </a:r>
          </a:p>
        </p:txBody>
      </p:sp>
    </p:spTree>
    <p:extLst>
      <p:ext uri="{BB962C8B-B14F-4D97-AF65-F5344CB8AC3E}">
        <p14:creationId xmlns:p14="http://schemas.microsoft.com/office/powerpoint/2010/main" val="1823632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000" b="1" kern="1200">
          <a:solidFill>
            <a:srgbClr val="003C71"/>
          </a:solidFill>
          <a:latin typeface="+mj-lt"/>
          <a:ea typeface="+mj-ea"/>
          <a:cs typeface="+mj-cs"/>
        </a:defRPr>
      </a:lvl1pPr>
    </p:titleStyle>
    <p:bodyStyle>
      <a:lvl1pPr marL="342900" indent="-342900" algn="l" defTabSz="914400" rtl="0" eaLnBrk="1" latinLnBrk="0" hangingPunct="1">
        <a:spcBef>
          <a:spcPct val="20000"/>
        </a:spcBef>
        <a:buClr>
          <a:srgbClr val="67823A"/>
        </a:buClr>
        <a:buFont typeface="Arial" panose="020B0604020202020204" pitchFamily="34" charset="0"/>
        <a:buChar char="•"/>
        <a:defRPr sz="1900" kern="1200">
          <a:solidFill>
            <a:schemeClr val="tx1"/>
          </a:solidFill>
          <a:latin typeface="+mn-lt"/>
          <a:ea typeface="+mn-ea"/>
          <a:cs typeface="+mn-cs"/>
        </a:defRPr>
      </a:lvl1pPr>
      <a:lvl2pPr marL="742950" indent="-285750" algn="l" defTabSz="914400" rtl="0" eaLnBrk="1" latinLnBrk="0" hangingPunct="1">
        <a:spcBef>
          <a:spcPct val="20000"/>
        </a:spcBef>
        <a:buClr>
          <a:srgbClr val="67823A"/>
        </a:buClr>
        <a:buFont typeface="Arial" panose="020B0604020202020204" pitchFamily="34" charset="0"/>
        <a:buChar char="–"/>
        <a:defRPr sz="1900" kern="1200">
          <a:solidFill>
            <a:schemeClr val="tx1"/>
          </a:solidFill>
          <a:latin typeface="+mn-lt"/>
          <a:ea typeface="+mn-ea"/>
          <a:cs typeface="+mn-cs"/>
        </a:defRPr>
      </a:lvl2pPr>
      <a:lvl3pPr marL="1143000" indent="-228600" algn="l" defTabSz="914400" rtl="0" eaLnBrk="1" latinLnBrk="0" hangingPunct="1">
        <a:spcBef>
          <a:spcPct val="20000"/>
        </a:spcBef>
        <a:buClr>
          <a:srgbClr val="003C71"/>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rgbClr val="003C71"/>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Clr>
          <a:srgbClr val="67823A"/>
        </a:buClr>
        <a:buFont typeface="Arial" panose="020B0604020202020204" pitchFamily="34" charset="0"/>
        <a:buChar char="&g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hyperlink" Target="https://engineerscanada.ca/fr/a-propos/gouvernance/reunions-du-conseil/2019-05-23/documents-de-reunion" TargetMode="Externa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hyperlink" Target="https://engineerscanada.ca/fr/a-propos/gouvernance/reunions-du-conseil/2019-05-23/documents-de-reunion"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hyperlink" Target="https://engineerscanada.ca/fr/a-propos/gouvernance/reunions-du-conseil/2019-05-23/documents-de-reunion" TargetMode="Externa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tags" Target="../tags/tag60.xml"/></Relationships>
</file>

<file path=ppt/slides/_rels/slide23.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normAutofit/>
          </a:bodyPr>
          <a:lstStyle/>
          <a:p>
            <a:r>
              <a:rPr lang="fr-CA" noProof="0" dirty="0"/>
              <a:t>Compte rendu des réunions de printemps d’Ingénieurs Canada</a:t>
            </a:r>
          </a:p>
        </p:txBody>
      </p:sp>
      <p:sp>
        <p:nvSpPr>
          <p:cNvPr id="3" name="Subtitle 2"/>
          <p:cNvSpPr>
            <a:spLocks noGrp="1"/>
          </p:cNvSpPr>
          <p:nvPr>
            <p:ph type="subTitle" idx="1"/>
            <p:custDataLst>
              <p:tags r:id="rId2"/>
            </p:custDataLst>
          </p:nvPr>
        </p:nvSpPr>
        <p:spPr/>
        <p:txBody>
          <a:bodyPr/>
          <a:lstStyle/>
          <a:p>
            <a:r>
              <a:rPr lang="fr-CA" noProof="0" dirty="0"/>
              <a:t>Du 23 au 25 mai 2019</a:t>
            </a:r>
          </a:p>
        </p:txBody>
      </p:sp>
    </p:spTree>
    <p:extLst>
      <p:ext uri="{BB962C8B-B14F-4D97-AF65-F5344CB8AC3E}">
        <p14:creationId xmlns:p14="http://schemas.microsoft.com/office/powerpoint/2010/main" val="1427747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7F7C-1EDB-435F-877E-4BF8D23C196B}"/>
              </a:ext>
            </a:extLst>
          </p:cNvPr>
          <p:cNvSpPr>
            <a:spLocks noGrp="1"/>
          </p:cNvSpPr>
          <p:nvPr>
            <p:ph type="title"/>
            <p:custDataLst>
              <p:tags r:id="rId1"/>
            </p:custDataLst>
          </p:nvPr>
        </p:nvSpPr>
        <p:spPr/>
        <p:txBody>
          <a:bodyPr/>
          <a:lstStyle/>
          <a:p>
            <a:r>
              <a:rPr lang="fr-CA" noProof="0" dirty="0"/>
              <a:t>Groupe de travail sur le financement</a:t>
            </a:r>
          </a:p>
        </p:txBody>
      </p:sp>
      <p:sp>
        <p:nvSpPr>
          <p:cNvPr id="3" name="Content Placeholder 2">
            <a:extLst>
              <a:ext uri="{FF2B5EF4-FFF2-40B4-BE49-F238E27FC236}">
                <a16:creationId xmlns:a16="http://schemas.microsoft.com/office/drawing/2014/main" id="{0D426F2A-72A5-41C4-BF7A-0D44A49B85EB}"/>
              </a:ext>
            </a:extLst>
          </p:cNvPr>
          <p:cNvSpPr>
            <a:spLocks noGrp="1"/>
          </p:cNvSpPr>
          <p:nvPr>
            <p:ph idx="1"/>
            <p:custDataLst>
              <p:tags r:id="rId2"/>
            </p:custDataLst>
          </p:nvPr>
        </p:nvSpPr>
        <p:spPr/>
        <p:txBody>
          <a:bodyPr vert="horz" lIns="91440" tIns="45720" rIns="91440" bIns="45720" rtlCol="0" anchor="t">
            <a:normAutofit fontScale="70000" lnSpcReduction="20000"/>
          </a:bodyPr>
          <a:lstStyle/>
          <a:p>
            <a:r>
              <a:rPr lang="fr-CA" noProof="0" dirty="0"/>
              <a:t>Le Groupe de travail sur le financement a été créé, en partie, pour répondre aux préoccupations de certains organismes de réglementation au sujet de la transparence des contrats et des revenus générés et distribués dans le cadre des programmes d’affinité. </a:t>
            </a:r>
          </a:p>
          <a:p>
            <a:r>
              <a:rPr lang="fr-CA" noProof="0" dirty="0"/>
              <a:t>Compte tenu de la renégociation du contrat d’affinité avec TD Assurance et d'importantes augmentations des revenus, on s’est demandé s’il était approprié pour Ingénieurs Canada de tirer une importante partie de ses revenus des programmes d’affinité, et si une proportion plus importante de ces revenus devrait être distribuée aux organismes de réglementation des zones de compétence où ces revenus étaient générés.</a:t>
            </a:r>
          </a:p>
          <a:p>
            <a:r>
              <a:rPr lang="fr-CA" noProof="0" dirty="0"/>
              <a:t> Le conseil a adopté une motion visant à charger le Comité des finances, d’audit et de gestion des risques d’élaborer une politique qui limitera la croissance du budget opérationnel (à l’exception des grands projets) d’Ingénieurs Canada à un montant ne dépassant pas le taux d’inflation, politique devant être soumise à l’examen du conseil à sa réunion du 4 octobre 2019. </a:t>
            </a:r>
          </a:p>
          <a:p>
            <a:pPr lvl="1"/>
            <a:r>
              <a:rPr lang="fr-CA" noProof="0" dirty="0"/>
              <a:t>Si le conseil l’approuve, cette politique devrait permettre de limiter la croissance du budget opérationnel, tout en finançant à partir des réserves non affectées les grands projets futurs proposés. </a:t>
            </a:r>
          </a:p>
        </p:txBody>
      </p:sp>
      <p:sp>
        <p:nvSpPr>
          <p:cNvPr id="4" name="Slide Number Placeholder 3">
            <a:extLst>
              <a:ext uri="{FF2B5EF4-FFF2-40B4-BE49-F238E27FC236}">
                <a16:creationId xmlns:a16="http://schemas.microsoft.com/office/drawing/2014/main" id="{13484AA6-C47A-42F4-8808-16F18FE247C9}"/>
              </a:ext>
            </a:extLst>
          </p:cNvPr>
          <p:cNvSpPr>
            <a:spLocks noGrp="1"/>
          </p:cNvSpPr>
          <p:nvPr>
            <p:ph type="sldNum" sz="quarter" idx="12"/>
            <p:custDataLst>
              <p:tags r:id="rId3"/>
            </p:custDataLst>
          </p:nvPr>
        </p:nvSpPr>
        <p:spPr/>
        <p:txBody>
          <a:bodyPr/>
          <a:lstStyle/>
          <a:p>
            <a:fld id="{6ADDFC9E-73A2-4540-ABAE-B0F617538CE1}" type="slidenum">
              <a:rPr lang="en-CA" smtClean="0"/>
              <a:pPr/>
              <a:t>10</a:t>
            </a:fld>
            <a:endParaRPr lang="en-CA" dirty="0"/>
          </a:p>
        </p:txBody>
      </p:sp>
    </p:spTree>
    <p:extLst>
      <p:ext uri="{BB962C8B-B14F-4D97-AF65-F5344CB8AC3E}">
        <p14:creationId xmlns:p14="http://schemas.microsoft.com/office/powerpoint/2010/main" val="153986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69D99-FA53-4ED8-99CB-583D2A63B955}"/>
              </a:ext>
            </a:extLst>
          </p:cNvPr>
          <p:cNvSpPr>
            <a:spLocks noGrp="1"/>
          </p:cNvSpPr>
          <p:nvPr>
            <p:ph type="title"/>
            <p:custDataLst>
              <p:tags r:id="rId1"/>
            </p:custDataLst>
          </p:nvPr>
        </p:nvSpPr>
        <p:spPr/>
        <p:txBody>
          <a:bodyPr/>
          <a:lstStyle/>
          <a:p>
            <a:r>
              <a:rPr lang="fr-CA" noProof="0" dirty="0"/>
              <a:t>Groupe de travail sur le financement (suite)</a:t>
            </a:r>
          </a:p>
        </p:txBody>
      </p:sp>
      <p:sp>
        <p:nvSpPr>
          <p:cNvPr id="3" name="Content Placeholder 2">
            <a:extLst>
              <a:ext uri="{FF2B5EF4-FFF2-40B4-BE49-F238E27FC236}">
                <a16:creationId xmlns:a16="http://schemas.microsoft.com/office/drawing/2014/main" id="{B33C9A91-5230-446A-B70A-9CB50098A663}"/>
              </a:ext>
            </a:extLst>
          </p:cNvPr>
          <p:cNvSpPr>
            <a:spLocks noGrp="1"/>
          </p:cNvSpPr>
          <p:nvPr>
            <p:ph idx="1"/>
            <p:custDataLst>
              <p:tags r:id="rId2"/>
            </p:custDataLst>
          </p:nvPr>
        </p:nvSpPr>
        <p:spPr/>
        <p:txBody>
          <a:bodyPr>
            <a:normAutofit fontScale="92500" lnSpcReduction="20000"/>
          </a:bodyPr>
          <a:lstStyle/>
          <a:p>
            <a:r>
              <a:rPr lang="fr-CA" noProof="0" dirty="0"/>
              <a:t>Le conseil a également chargé le Comité FAGR d’élaborer une politique prévoyant le plafonnement des réserves non affectées à 2 millions $ (montant soumis à des examens périodiques) et de proposer des options pour l’affectation des sommes excédentaires, politique devant être soumise à l’examen du conseil à sa réunion du 4 octobre 2019.</a:t>
            </a:r>
          </a:p>
          <a:p>
            <a:r>
              <a:rPr lang="fr-CA" noProof="0" dirty="0"/>
              <a:t>Le conseil a examiné une motion visant à recommander aux membres, à leur réunion du 23 mai 2020, que le Règlement administratif d’Ingénieurs Canada soit modifié pour hausser la cotisation par personne de 2 % en 2022 et de 2 % supplémentaires chaque année par la suite. Cette motion a été débattue, puis reportée à la réunion d’octobre.</a:t>
            </a:r>
          </a:p>
          <a:p>
            <a:r>
              <a:rPr lang="fr-CA" noProof="0" dirty="0"/>
              <a:t>Enfin, le conseil a adopté une motion visant la dissolution du Groupe de travail sur le financement, avec remerciements.</a:t>
            </a:r>
          </a:p>
          <a:p>
            <a:endParaRPr lang="fr-CA" noProof="0" dirty="0"/>
          </a:p>
        </p:txBody>
      </p:sp>
      <p:sp>
        <p:nvSpPr>
          <p:cNvPr id="4" name="Slide Number Placeholder 3">
            <a:extLst>
              <a:ext uri="{FF2B5EF4-FFF2-40B4-BE49-F238E27FC236}">
                <a16:creationId xmlns:a16="http://schemas.microsoft.com/office/drawing/2014/main" id="{1C8031F5-C186-4467-8076-5A0EAAC538B4}"/>
              </a:ext>
            </a:extLst>
          </p:cNvPr>
          <p:cNvSpPr>
            <a:spLocks noGrp="1"/>
          </p:cNvSpPr>
          <p:nvPr>
            <p:ph type="sldNum" sz="quarter" idx="12"/>
            <p:custDataLst>
              <p:tags r:id="rId3"/>
            </p:custDataLst>
          </p:nvPr>
        </p:nvSpPr>
        <p:spPr/>
        <p:txBody>
          <a:bodyPr/>
          <a:lstStyle/>
          <a:p>
            <a:fld id="{6ADDFC9E-73A2-4540-ABAE-B0F617538CE1}" type="slidenum">
              <a:rPr lang="en-CA" smtClean="0"/>
              <a:pPr/>
              <a:t>11</a:t>
            </a:fld>
            <a:endParaRPr lang="en-CA" dirty="0"/>
          </a:p>
        </p:txBody>
      </p:sp>
    </p:spTree>
    <p:extLst>
      <p:ext uri="{BB962C8B-B14F-4D97-AF65-F5344CB8AC3E}">
        <p14:creationId xmlns:p14="http://schemas.microsoft.com/office/powerpoint/2010/main" val="259411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ADD0E-F6D1-4C5E-BACD-B1F29F6B5651}"/>
              </a:ext>
            </a:extLst>
          </p:cNvPr>
          <p:cNvSpPr>
            <a:spLocks noGrp="1"/>
          </p:cNvSpPr>
          <p:nvPr>
            <p:ph type="title"/>
            <p:custDataLst>
              <p:tags r:id="rId1"/>
            </p:custDataLst>
          </p:nvPr>
        </p:nvSpPr>
        <p:spPr/>
        <p:txBody>
          <a:bodyPr>
            <a:normAutofit/>
          </a:bodyPr>
          <a:lstStyle/>
          <a:p>
            <a:r>
              <a:rPr lang="fr-CA" noProof="0" dirty="0"/>
              <a:t>Manuel des politiques du conseil</a:t>
            </a:r>
          </a:p>
        </p:txBody>
      </p:sp>
      <p:sp>
        <p:nvSpPr>
          <p:cNvPr id="3" name="Content Placeholder 2">
            <a:extLst>
              <a:ext uri="{FF2B5EF4-FFF2-40B4-BE49-F238E27FC236}">
                <a16:creationId xmlns:a16="http://schemas.microsoft.com/office/drawing/2014/main" id="{D57F56D3-E848-4288-955C-2F4506EAFF22}"/>
              </a:ext>
            </a:extLst>
          </p:cNvPr>
          <p:cNvSpPr>
            <a:spLocks noGrp="1"/>
          </p:cNvSpPr>
          <p:nvPr>
            <p:ph idx="1"/>
            <p:custDataLst>
              <p:tags r:id="rId2"/>
            </p:custDataLst>
          </p:nvPr>
        </p:nvSpPr>
        <p:spPr/>
        <p:txBody>
          <a:bodyPr vert="horz" lIns="91440" tIns="45720" rIns="91440" bIns="45720" rtlCol="0" anchor="t">
            <a:normAutofit/>
          </a:bodyPr>
          <a:lstStyle/>
          <a:p>
            <a:r>
              <a:rPr lang="fr-CA" noProof="0" dirty="0"/>
              <a:t>Le conseil a approuvé plusieurs politiques nouvelles et abrogé d’autres politiques qui avaient été incorporées dans une nouvelle politique ou n’étaient plus pertinentes. </a:t>
            </a:r>
          </a:p>
          <a:p>
            <a:r>
              <a:rPr lang="fr-CA" noProof="0" dirty="0"/>
              <a:t>Le conseil dispose maintenant d’un manuel de politiques complet, et passe désormais de la création de politiques à la tenue à jour des politiques.</a:t>
            </a:r>
          </a:p>
        </p:txBody>
      </p:sp>
      <p:sp>
        <p:nvSpPr>
          <p:cNvPr id="4" name="Slide Number Placeholder 3">
            <a:extLst>
              <a:ext uri="{FF2B5EF4-FFF2-40B4-BE49-F238E27FC236}">
                <a16:creationId xmlns:a16="http://schemas.microsoft.com/office/drawing/2014/main" id="{242CA215-8046-4717-9A75-479D2C431424}"/>
              </a:ext>
            </a:extLst>
          </p:cNvPr>
          <p:cNvSpPr>
            <a:spLocks noGrp="1"/>
          </p:cNvSpPr>
          <p:nvPr>
            <p:ph type="sldNum" sz="quarter" idx="12"/>
            <p:custDataLst>
              <p:tags r:id="rId3"/>
            </p:custDataLst>
          </p:nvPr>
        </p:nvSpPr>
        <p:spPr/>
        <p:txBody>
          <a:bodyPr/>
          <a:lstStyle/>
          <a:p>
            <a:fld id="{6ADDFC9E-73A2-4540-ABAE-B0F617538CE1}" type="slidenum">
              <a:rPr lang="en-CA" smtClean="0"/>
              <a:pPr/>
              <a:t>12</a:t>
            </a:fld>
            <a:endParaRPr lang="en-CA" dirty="0"/>
          </a:p>
        </p:txBody>
      </p:sp>
    </p:spTree>
    <p:extLst>
      <p:ext uri="{BB962C8B-B14F-4D97-AF65-F5344CB8AC3E}">
        <p14:creationId xmlns:p14="http://schemas.microsoft.com/office/powerpoint/2010/main" val="369469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EB790-FA00-493B-BB9A-B110A469EDEF}"/>
              </a:ext>
            </a:extLst>
          </p:cNvPr>
          <p:cNvSpPr>
            <a:spLocks noGrp="1"/>
          </p:cNvSpPr>
          <p:nvPr>
            <p:ph type="title"/>
            <p:custDataLst>
              <p:tags r:id="rId1"/>
            </p:custDataLst>
          </p:nvPr>
        </p:nvSpPr>
        <p:spPr/>
        <p:txBody>
          <a:bodyPr>
            <a:normAutofit/>
          </a:bodyPr>
          <a:lstStyle/>
          <a:p>
            <a:r>
              <a:rPr lang="fr-CA" noProof="0" dirty="0"/>
              <a:t>Sous-stratégie de recherche </a:t>
            </a:r>
          </a:p>
        </p:txBody>
      </p:sp>
      <p:sp>
        <p:nvSpPr>
          <p:cNvPr id="3" name="Content Placeholder 2">
            <a:extLst>
              <a:ext uri="{FF2B5EF4-FFF2-40B4-BE49-F238E27FC236}">
                <a16:creationId xmlns:a16="http://schemas.microsoft.com/office/drawing/2014/main" id="{A4E7BC76-8329-465A-A83E-7969BA1D8541}"/>
              </a:ext>
            </a:extLst>
          </p:cNvPr>
          <p:cNvSpPr>
            <a:spLocks noGrp="1"/>
          </p:cNvSpPr>
          <p:nvPr>
            <p:ph idx="1"/>
            <p:custDataLst>
              <p:tags r:id="rId2"/>
            </p:custDataLst>
          </p:nvPr>
        </p:nvSpPr>
        <p:spPr/>
        <p:txBody>
          <a:bodyPr>
            <a:normAutofit/>
          </a:bodyPr>
          <a:lstStyle/>
          <a:p>
            <a:r>
              <a:rPr lang="fr-CA" noProof="0" dirty="0"/>
              <a:t>Le conseil a approuvé une demande visant à reporter, de février 2020 à mai 2020, la présentation de la sous-stratégie pour l’Impératif opérationnel 6 : S’employer activement à faire un suivi, à mener des recherches et à fournir des conseils en ce qui concerne les changements et les progrès qui ont une incidence sur l’environnement réglementaire et la profession d’ingénieur au Canada.</a:t>
            </a:r>
          </a:p>
        </p:txBody>
      </p:sp>
      <p:sp>
        <p:nvSpPr>
          <p:cNvPr id="4" name="Slide Number Placeholder 3">
            <a:extLst>
              <a:ext uri="{FF2B5EF4-FFF2-40B4-BE49-F238E27FC236}">
                <a16:creationId xmlns:a16="http://schemas.microsoft.com/office/drawing/2014/main" id="{334BA9E9-D9FD-40AF-9FA6-F09F89B1D413}"/>
              </a:ext>
            </a:extLst>
          </p:cNvPr>
          <p:cNvSpPr>
            <a:spLocks noGrp="1"/>
          </p:cNvSpPr>
          <p:nvPr>
            <p:ph type="sldNum" sz="quarter" idx="12"/>
            <p:custDataLst>
              <p:tags r:id="rId3"/>
            </p:custDataLst>
          </p:nvPr>
        </p:nvSpPr>
        <p:spPr/>
        <p:txBody>
          <a:bodyPr/>
          <a:lstStyle/>
          <a:p>
            <a:fld id="{6ADDFC9E-73A2-4540-ABAE-B0F617538CE1}" type="slidenum">
              <a:rPr lang="en-CA" smtClean="0"/>
              <a:pPr/>
              <a:t>13</a:t>
            </a:fld>
            <a:endParaRPr lang="en-CA" dirty="0"/>
          </a:p>
        </p:txBody>
      </p:sp>
    </p:spTree>
    <p:extLst>
      <p:ext uri="{BB962C8B-B14F-4D97-AF65-F5344CB8AC3E}">
        <p14:creationId xmlns:p14="http://schemas.microsoft.com/office/powerpoint/2010/main" val="2993293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ACB5D-8D15-4EB3-A657-8B0936054871}"/>
              </a:ext>
            </a:extLst>
          </p:cNvPr>
          <p:cNvSpPr>
            <a:spLocks noGrp="1"/>
          </p:cNvSpPr>
          <p:nvPr>
            <p:ph type="title"/>
            <p:custDataLst>
              <p:tags r:id="rId1"/>
            </p:custDataLst>
          </p:nvPr>
        </p:nvSpPr>
        <p:spPr/>
        <p:txBody>
          <a:bodyPr>
            <a:normAutofit/>
          </a:bodyPr>
          <a:lstStyle/>
          <a:p>
            <a:r>
              <a:rPr lang="fr-CA" noProof="0" dirty="0"/>
              <a:t>Normes d’agrément</a:t>
            </a:r>
          </a:p>
        </p:txBody>
      </p:sp>
      <p:sp>
        <p:nvSpPr>
          <p:cNvPr id="3" name="Content Placeholder 2">
            <a:extLst>
              <a:ext uri="{FF2B5EF4-FFF2-40B4-BE49-F238E27FC236}">
                <a16:creationId xmlns:a16="http://schemas.microsoft.com/office/drawing/2014/main" id="{A7033FF5-2813-4369-B085-19114F866235}"/>
              </a:ext>
            </a:extLst>
          </p:cNvPr>
          <p:cNvSpPr>
            <a:spLocks noGrp="1"/>
          </p:cNvSpPr>
          <p:nvPr>
            <p:ph idx="1"/>
            <p:custDataLst>
              <p:tags r:id="rId2"/>
            </p:custDataLst>
          </p:nvPr>
        </p:nvSpPr>
        <p:spPr/>
        <p:txBody>
          <a:bodyPr>
            <a:normAutofit fontScale="92500" lnSpcReduction="20000"/>
          </a:bodyPr>
          <a:lstStyle/>
          <a:p>
            <a:r>
              <a:rPr lang="fr-CA" noProof="0" dirty="0"/>
              <a:t>Le conseil a approuvé la modification de la norme 3.1.5 consistant à remplacer le terme « cycle » par le terme « période ». </a:t>
            </a:r>
          </a:p>
          <a:p>
            <a:r>
              <a:rPr lang="fr-CA" noProof="0" dirty="0"/>
              <a:t>Pour certains établissements d’enseignement supérieur, surtout les EES francophones, le terme « cycle » revêt un sens qui leur est propre. Cette modification réduit les risques de confusion ou d’interprétation erronée. </a:t>
            </a:r>
          </a:p>
          <a:p>
            <a:r>
              <a:rPr lang="fr-CA" noProof="0" dirty="0"/>
              <a:t>La norme s’énonce maintenant comme suit  :</a:t>
            </a:r>
          </a:p>
          <a:p>
            <a:pPr lvl="1"/>
            <a:r>
              <a:rPr lang="fr-CA" noProof="0" dirty="0"/>
              <a:t>3.1.5 Résultats de l’évaluation : Au moins un ensemble de résultats d’évaluation doit être obtenu pour les 12 qualités sur une période d’au plus six ans. Les résultats doivent démontrer clairement que les diplômés d’un programme possèdent les qualités énumérées ci-dessus.</a:t>
            </a:r>
          </a:p>
        </p:txBody>
      </p:sp>
      <p:sp>
        <p:nvSpPr>
          <p:cNvPr id="4" name="Slide Number Placeholder 3">
            <a:extLst>
              <a:ext uri="{FF2B5EF4-FFF2-40B4-BE49-F238E27FC236}">
                <a16:creationId xmlns:a16="http://schemas.microsoft.com/office/drawing/2014/main" id="{647EE32A-8DE5-4FE7-A25A-B4C52904B3F8}"/>
              </a:ext>
            </a:extLst>
          </p:cNvPr>
          <p:cNvSpPr>
            <a:spLocks noGrp="1"/>
          </p:cNvSpPr>
          <p:nvPr>
            <p:ph type="sldNum" sz="quarter" idx="12"/>
            <p:custDataLst>
              <p:tags r:id="rId3"/>
            </p:custDataLst>
          </p:nvPr>
        </p:nvSpPr>
        <p:spPr/>
        <p:txBody>
          <a:bodyPr/>
          <a:lstStyle/>
          <a:p>
            <a:fld id="{6ADDFC9E-73A2-4540-ABAE-B0F617538CE1}" type="slidenum">
              <a:rPr lang="en-CA" smtClean="0"/>
              <a:pPr/>
              <a:t>14</a:t>
            </a:fld>
            <a:endParaRPr lang="en-CA" dirty="0"/>
          </a:p>
        </p:txBody>
      </p:sp>
    </p:spTree>
    <p:extLst>
      <p:ext uri="{BB962C8B-B14F-4D97-AF65-F5344CB8AC3E}">
        <p14:creationId xmlns:p14="http://schemas.microsoft.com/office/powerpoint/2010/main" val="105589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1ADBA-E80B-4D00-B7CA-A8083C7D9A67}"/>
              </a:ext>
            </a:extLst>
          </p:cNvPr>
          <p:cNvSpPr>
            <a:spLocks noGrp="1"/>
          </p:cNvSpPr>
          <p:nvPr>
            <p:ph type="title"/>
            <p:custDataLst>
              <p:tags r:id="rId1"/>
            </p:custDataLst>
          </p:nvPr>
        </p:nvSpPr>
        <p:spPr/>
        <p:txBody>
          <a:bodyPr>
            <a:normAutofit/>
          </a:bodyPr>
          <a:lstStyle/>
          <a:p>
            <a:r>
              <a:rPr lang="fr-CA" noProof="0" dirty="0"/>
              <a:t>Discussion générative</a:t>
            </a:r>
          </a:p>
        </p:txBody>
      </p:sp>
      <p:sp>
        <p:nvSpPr>
          <p:cNvPr id="3" name="Content Placeholder 2">
            <a:extLst>
              <a:ext uri="{FF2B5EF4-FFF2-40B4-BE49-F238E27FC236}">
                <a16:creationId xmlns:a16="http://schemas.microsoft.com/office/drawing/2014/main" id="{5D43A77D-6573-46D5-AE12-0DD92A395F28}"/>
              </a:ext>
            </a:extLst>
          </p:cNvPr>
          <p:cNvSpPr>
            <a:spLocks noGrp="1"/>
          </p:cNvSpPr>
          <p:nvPr>
            <p:ph idx="1"/>
            <p:custDataLst>
              <p:tags r:id="rId2"/>
            </p:custDataLst>
          </p:nvPr>
        </p:nvSpPr>
        <p:spPr/>
        <p:txBody>
          <a:bodyPr>
            <a:normAutofit fontScale="47500" lnSpcReduction="20000"/>
          </a:bodyPr>
          <a:lstStyle/>
          <a:p>
            <a:r>
              <a:rPr lang="fr-CA" sz="2400" noProof="0" dirty="0"/>
              <a:t>Annette Bergeron a présenté le sujet de cette discussion, à savoir les menaces pour l’autoréglementation. David Brown a amorcé la discussion en faisant allusion à l’examen de la gouvernance en cours à PEO, ainsi qu’aux enjeux entourant l’autoréglementation. Kathy </a:t>
            </a:r>
            <a:r>
              <a:rPr lang="fr-CA" sz="2400" noProof="0" dirty="0" err="1"/>
              <a:t>Baig</a:t>
            </a:r>
            <a:r>
              <a:rPr lang="fr-CA" sz="2400" noProof="0" dirty="0"/>
              <a:t> a enchaîné en abordant la mise sous tutelle de l’OIQ et les contraintes inhérentes au fait de devoir fonctionner dans ce cadre. Tony Chong a traité du récent examen de la gouvernance mené par Engineers and </a:t>
            </a:r>
            <a:r>
              <a:rPr lang="fr-CA" sz="2400" noProof="0" dirty="0" err="1"/>
              <a:t>Geoscientists</a:t>
            </a:r>
            <a:r>
              <a:rPr lang="fr-CA" sz="2400" noProof="0" dirty="0"/>
              <a:t> BC et de la mise en application du nouveau Professional </a:t>
            </a:r>
            <a:r>
              <a:rPr lang="fr-CA" sz="2400" noProof="0" dirty="0" err="1"/>
              <a:t>Governance</a:t>
            </a:r>
            <a:r>
              <a:rPr lang="fr-CA" sz="2400" noProof="0" dirty="0"/>
              <a:t> </a:t>
            </a:r>
            <a:r>
              <a:rPr lang="fr-CA" sz="2400" noProof="0" dirty="0" err="1"/>
              <a:t>Act</a:t>
            </a:r>
            <a:r>
              <a:rPr lang="fr-CA" sz="2400" noProof="0" dirty="0"/>
              <a:t>. Une longue discussion a suivi et plusieurs avis ont été exprimés, notamment : </a:t>
            </a:r>
          </a:p>
          <a:p>
            <a:pPr lvl="1"/>
            <a:r>
              <a:rPr lang="fr-CA" sz="2400" noProof="0" dirty="0"/>
              <a:t>Il faut élaborer un modèle d’autoréglementation moderne et pertinent. Nous n’avons pas les réponses, mais nous savons à quels enjeux nous devons nous attaquer.</a:t>
            </a:r>
          </a:p>
          <a:p>
            <a:pPr lvl="1"/>
            <a:r>
              <a:rPr lang="fr-CA" sz="2400" noProof="0" dirty="0"/>
              <a:t>Il faudrait examiner les avantages et les inconvénients de l’autoréglementation, considérant la perception du public et sa compréhension de ce que signifie « réglementer la profession dans l’intérêt du public ».</a:t>
            </a:r>
          </a:p>
          <a:p>
            <a:pPr lvl="1"/>
            <a:r>
              <a:rPr lang="fr-CA" sz="2400" noProof="0" dirty="0"/>
              <a:t>Il faudrait se pencher sur l’objet de la réglementation. Il existe de nombreux domaines du génie et de façons d’exécuter le travail d’ingénierie, et ils ne sont pas tous réglementés ou ne relèvent pas tous de la compétence des organismes de réglementation.</a:t>
            </a:r>
          </a:p>
          <a:p>
            <a:pPr lvl="1"/>
            <a:r>
              <a:rPr lang="fr-CA" sz="2400" noProof="0" dirty="0"/>
              <a:t>Il est important de réfléchir aux erreurs d’ingénierie afin d’apprendre et d’innover, et de considérer ce que cela signifie pour la profession.</a:t>
            </a:r>
          </a:p>
          <a:p>
            <a:pPr lvl="1"/>
            <a:r>
              <a:rPr lang="fr-CA" sz="2400" noProof="0" dirty="0"/>
              <a:t>Les inspections professionnelles peuvent être coûteuses et ne permettent pas toujours de cerner les problèmes. Les audits organisationnels internes pourraient être des outils supplémentaires, mais le public pourrait ne pas les considérer comme étant objectifs</a:t>
            </a:r>
            <a:r>
              <a:rPr lang="fr-CA" noProof="0" dirty="0"/>
              <a:t>.</a:t>
            </a:r>
          </a:p>
        </p:txBody>
      </p:sp>
      <p:sp>
        <p:nvSpPr>
          <p:cNvPr id="4" name="Slide Number Placeholder 3">
            <a:extLst>
              <a:ext uri="{FF2B5EF4-FFF2-40B4-BE49-F238E27FC236}">
                <a16:creationId xmlns:a16="http://schemas.microsoft.com/office/drawing/2014/main" id="{33AC4A89-ECD8-45DE-AA6F-1184D5E6B18A}"/>
              </a:ext>
            </a:extLst>
          </p:cNvPr>
          <p:cNvSpPr>
            <a:spLocks noGrp="1"/>
          </p:cNvSpPr>
          <p:nvPr>
            <p:ph type="sldNum" sz="quarter" idx="12"/>
            <p:custDataLst>
              <p:tags r:id="rId3"/>
            </p:custDataLst>
          </p:nvPr>
        </p:nvSpPr>
        <p:spPr/>
        <p:txBody>
          <a:bodyPr/>
          <a:lstStyle/>
          <a:p>
            <a:fld id="{6ADDFC9E-73A2-4540-ABAE-B0F617538CE1}" type="slidenum">
              <a:rPr lang="en-CA" smtClean="0"/>
              <a:pPr/>
              <a:t>15</a:t>
            </a:fld>
            <a:endParaRPr lang="en-CA" dirty="0"/>
          </a:p>
        </p:txBody>
      </p:sp>
    </p:spTree>
    <p:extLst>
      <p:ext uri="{BB962C8B-B14F-4D97-AF65-F5344CB8AC3E}">
        <p14:creationId xmlns:p14="http://schemas.microsoft.com/office/powerpoint/2010/main" val="378855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6C938-3384-48FB-AFD7-328A6CFA81BF}"/>
              </a:ext>
            </a:extLst>
          </p:cNvPr>
          <p:cNvSpPr>
            <a:spLocks noGrp="1"/>
          </p:cNvSpPr>
          <p:nvPr>
            <p:ph type="title"/>
            <p:custDataLst>
              <p:tags r:id="rId1"/>
            </p:custDataLst>
          </p:nvPr>
        </p:nvSpPr>
        <p:spPr/>
        <p:txBody>
          <a:bodyPr>
            <a:normAutofit/>
          </a:bodyPr>
          <a:lstStyle/>
          <a:p>
            <a:r>
              <a:rPr lang="fr-CA" noProof="0" dirty="0"/>
              <a:t>Présentations des parties prenantes</a:t>
            </a:r>
          </a:p>
        </p:txBody>
      </p:sp>
      <p:sp>
        <p:nvSpPr>
          <p:cNvPr id="3" name="Content Placeholder 2">
            <a:extLst>
              <a:ext uri="{FF2B5EF4-FFF2-40B4-BE49-F238E27FC236}">
                <a16:creationId xmlns:a16="http://schemas.microsoft.com/office/drawing/2014/main" id="{2588EBCA-C799-4CC8-936C-F6B1D0C32F9E}"/>
              </a:ext>
            </a:extLst>
          </p:cNvPr>
          <p:cNvSpPr>
            <a:spLocks noGrp="1"/>
          </p:cNvSpPr>
          <p:nvPr>
            <p:ph idx="1"/>
            <p:custDataLst>
              <p:tags r:id="rId2"/>
            </p:custDataLst>
          </p:nvPr>
        </p:nvSpPr>
        <p:spPr/>
        <p:txBody>
          <a:bodyPr>
            <a:normAutofit fontScale="77500" lnSpcReduction="20000"/>
          </a:bodyPr>
          <a:lstStyle/>
          <a:p>
            <a:r>
              <a:rPr lang="fr-CA" noProof="0" dirty="0"/>
              <a:t>Des </a:t>
            </a:r>
            <a:r>
              <a:rPr lang="fr-CA" u="sng" noProof="0" dirty="0">
                <a:hlinkClick r:id="rId5"/>
              </a:rPr>
              <a:t>présentations</a:t>
            </a:r>
            <a:r>
              <a:rPr lang="fr-CA" noProof="0" dirty="0"/>
              <a:t> ont été fournies par des parties prenantes clés :</a:t>
            </a:r>
          </a:p>
          <a:p>
            <a:endParaRPr lang="fr-CA" noProof="0" dirty="0"/>
          </a:p>
          <a:p>
            <a:pPr lvl="1"/>
            <a:r>
              <a:rPr lang="fr-CA" noProof="0" dirty="0"/>
              <a:t>Jim </a:t>
            </a:r>
            <a:r>
              <a:rPr lang="fr-CA" noProof="0" dirty="0" err="1"/>
              <a:t>Nicell</a:t>
            </a:r>
            <a:r>
              <a:rPr lang="fr-CA" noProof="0" dirty="0"/>
              <a:t>, président, Conseil canadien des doyens d’ingénierie et des sciences appliquées</a:t>
            </a:r>
          </a:p>
          <a:p>
            <a:pPr lvl="1"/>
            <a:r>
              <a:rPr lang="fr-CA" noProof="0" dirty="0"/>
              <a:t>Dani Lake, présidente, Fédération canadienne étudiante de génie (FCEG)</a:t>
            </a:r>
          </a:p>
          <a:p>
            <a:pPr lvl="1"/>
            <a:r>
              <a:rPr lang="fr-CA" noProof="0" dirty="0"/>
              <a:t>Mary Leigh Wolfe, présidente, </a:t>
            </a:r>
            <a:r>
              <a:rPr lang="fr-CA" noProof="0" dirty="0" err="1"/>
              <a:t>Accreditation</a:t>
            </a:r>
            <a:r>
              <a:rPr lang="fr-CA" noProof="0" dirty="0"/>
              <a:t> </a:t>
            </a:r>
            <a:r>
              <a:rPr lang="fr-CA" noProof="0" dirty="0" err="1"/>
              <a:t>Board</a:t>
            </a:r>
            <a:r>
              <a:rPr lang="fr-CA" noProof="0" dirty="0"/>
              <a:t> for Engineering and </a:t>
            </a:r>
            <a:r>
              <a:rPr lang="fr-CA" noProof="0" dirty="0" err="1"/>
              <a:t>Technology</a:t>
            </a:r>
            <a:endParaRPr lang="fr-CA" noProof="0" dirty="0"/>
          </a:p>
          <a:p>
            <a:pPr lvl="1"/>
            <a:r>
              <a:rPr lang="fr-CA" noProof="0" dirty="0"/>
              <a:t>Andrea </a:t>
            </a:r>
            <a:r>
              <a:rPr lang="fr-CA" noProof="0" dirty="0" err="1"/>
              <a:t>Waldie</a:t>
            </a:r>
            <a:r>
              <a:rPr lang="fr-CA" noProof="0" dirty="0"/>
              <a:t>, chef de la direction, </a:t>
            </a:r>
            <a:r>
              <a:rPr lang="fr-CA" noProof="0" dirty="0" err="1"/>
              <a:t>Géoscientifiques</a:t>
            </a:r>
            <a:r>
              <a:rPr lang="fr-CA" noProof="0" dirty="0"/>
              <a:t> Canada</a:t>
            </a:r>
          </a:p>
          <a:p>
            <a:pPr lvl="1"/>
            <a:r>
              <a:rPr lang="fr-CA" noProof="0" dirty="0"/>
              <a:t>Brian Robertson, président de la zone de l’Ouest, National Council of </a:t>
            </a:r>
            <a:r>
              <a:rPr lang="fr-CA" noProof="0" dirty="0" err="1"/>
              <a:t>Examiners</a:t>
            </a:r>
            <a:r>
              <a:rPr lang="fr-CA" noProof="0" dirty="0"/>
              <a:t> for Engineering and </a:t>
            </a:r>
            <a:r>
              <a:rPr lang="fr-CA" noProof="0" dirty="0" err="1"/>
              <a:t>Surveying</a:t>
            </a:r>
            <a:endParaRPr lang="fr-CA" noProof="0" dirty="0"/>
          </a:p>
          <a:p>
            <a:pPr lvl="1"/>
            <a:r>
              <a:rPr lang="fr-CA" noProof="0" dirty="0"/>
              <a:t>Michael Aitken, président, National Society of Professional Engineers</a:t>
            </a:r>
          </a:p>
          <a:p>
            <a:pPr lvl="1"/>
            <a:r>
              <a:rPr lang="fr-CA" noProof="0" dirty="0"/>
              <a:t>John Gamble, chef de la direction, Association des firmes de génie-conseil - Canada</a:t>
            </a:r>
          </a:p>
        </p:txBody>
      </p:sp>
      <p:sp>
        <p:nvSpPr>
          <p:cNvPr id="4" name="Slide Number Placeholder 3">
            <a:extLst>
              <a:ext uri="{FF2B5EF4-FFF2-40B4-BE49-F238E27FC236}">
                <a16:creationId xmlns:a16="http://schemas.microsoft.com/office/drawing/2014/main" id="{8A9CE6B5-0743-486B-BEA3-9B030BC7473F}"/>
              </a:ext>
            </a:extLst>
          </p:cNvPr>
          <p:cNvSpPr>
            <a:spLocks noGrp="1"/>
          </p:cNvSpPr>
          <p:nvPr>
            <p:ph type="sldNum" sz="quarter" idx="12"/>
            <p:custDataLst>
              <p:tags r:id="rId3"/>
            </p:custDataLst>
          </p:nvPr>
        </p:nvSpPr>
        <p:spPr/>
        <p:txBody>
          <a:bodyPr/>
          <a:lstStyle/>
          <a:p>
            <a:fld id="{6ADDFC9E-73A2-4540-ABAE-B0F617538CE1}" type="slidenum">
              <a:rPr lang="en-CA" smtClean="0"/>
              <a:pPr/>
              <a:t>16</a:t>
            </a:fld>
            <a:endParaRPr lang="en-CA" dirty="0"/>
          </a:p>
        </p:txBody>
      </p:sp>
    </p:spTree>
    <p:extLst>
      <p:ext uri="{BB962C8B-B14F-4D97-AF65-F5344CB8AC3E}">
        <p14:creationId xmlns:p14="http://schemas.microsoft.com/office/powerpoint/2010/main" val="4222258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05E8D7-6822-4019-998A-B7BD066EC85F}"/>
              </a:ext>
            </a:extLst>
          </p:cNvPr>
          <p:cNvSpPr>
            <a:spLocks noGrp="1"/>
          </p:cNvSpPr>
          <p:nvPr>
            <p:ph type="title"/>
            <p:custDataLst>
              <p:tags r:id="rId1"/>
            </p:custDataLst>
          </p:nvPr>
        </p:nvSpPr>
        <p:spPr/>
        <p:txBody>
          <a:bodyPr/>
          <a:lstStyle/>
          <a:p>
            <a:r>
              <a:rPr lang="fr-CA" noProof="0" dirty="0"/>
              <a:t>Assemblée annuelle des membres</a:t>
            </a:r>
          </a:p>
        </p:txBody>
      </p:sp>
      <p:sp>
        <p:nvSpPr>
          <p:cNvPr id="6" name="Text Placeholder 5">
            <a:extLst>
              <a:ext uri="{FF2B5EF4-FFF2-40B4-BE49-F238E27FC236}">
                <a16:creationId xmlns:a16="http://schemas.microsoft.com/office/drawing/2014/main" id="{527E3006-16EA-4CC8-8953-73B0FDE35A0E}"/>
              </a:ext>
            </a:extLst>
          </p:cNvPr>
          <p:cNvSpPr>
            <a:spLocks noGrp="1"/>
          </p:cNvSpPr>
          <p:nvPr>
            <p:ph type="body" idx="1"/>
            <p:custDataLst>
              <p:tags r:id="rId2"/>
            </p:custDataLst>
          </p:nvPr>
        </p:nvSpPr>
        <p:spPr/>
        <p:txBody>
          <a:bodyPr/>
          <a:lstStyle/>
          <a:p>
            <a:r>
              <a:rPr lang="fr-CA" noProof="0" dirty="0"/>
              <a:t>25 mai 2019</a:t>
            </a:r>
          </a:p>
        </p:txBody>
      </p:sp>
      <p:sp>
        <p:nvSpPr>
          <p:cNvPr id="4" name="Slide Number Placeholder 3">
            <a:extLst>
              <a:ext uri="{FF2B5EF4-FFF2-40B4-BE49-F238E27FC236}">
                <a16:creationId xmlns:a16="http://schemas.microsoft.com/office/drawing/2014/main" id="{2CFFE6EA-7A84-4044-BDB1-A0BBABFCFE77}"/>
              </a:ext>
            </a:extLst>
          </p:cNvPr>
          <p:cNvSpPr>
            <a:spLocks noGrp="1"/>
          </p:cNvSpPr>
          <p:nvPr>
            <p:ph type="sldNum" sz="quarter" idx="4294967295"/>
            <p:custDataLst>
              <p:tags r:id="rId3"/>
            </p:custDataLst>
          </p:nvPr>
        </p:nvSpPr>
        <p:spPr>
          <a:xfrm>
            <a:off x="7010400" y="4767263"/>
            <a:ext cx="2133600" cy="274637"/>
          </a:xfrm>
        </p:spPr>
        <p:txBody>
          <a:bodyPr/>
          <a:lstStyle/>
          <a:p>
            <a:fld id="{6ADDFC9E-73A2-4540-ABAE-B0F617538CE1}" type="slidenum">
              <a:rPr lang="en-CA" smtClean="0"/>
              <a:pPr/>
              <a:t>17</a:t>
            </a:fld>
            <a:endParaRPr lang="en-CA" dirty="0"/>
          </a:p>
        </p:txBody>
      </p:sp>
    </p:spTree>
    <p:extLst>
      <p:ext uri="{BB962C8B-B14F-4D97-AF65-F5344CB8AC3E}">
        <p14:creationId xmlns:p14="http://schemas.microsoft.com/office/powerpoint/2010/main" val="2388437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4F348-28C3-4EB2-9D42-F562D6D48B81}"/>
              </a:ext>
            </a:extLst>
          </p:cNvPr>
          <p:cNvSpPr>
            <a:spLocks noGrp="1"/>
          </p:cNvSpPr>
          <p:nvPr>
            <p:ph type="title"/>
            <p:custDataLst>
              <p:tags r:id="rId1"/>
            </p:custDataLst>
          </p:nvPr>
        </p:nvSpPr>
        <p:spPr/>
        <p:txBody>
          <a:bodyPr>
            <a:normAutofit/>
          </a:bodyPr>
          <a:lstStyle/>
          <a:p>
            <a:r>
              <a:rPr lang="fr-CA" noProof="0" dirty="0"/>
              <a:t>Comité d’audit</a:t>
            </a:r>
          </a:p>
        </p:txBody>
      </p:sp>
      <p:sp>
        <p:nvSpPr>
          <p:cNvPr id="3" name="Content Placeholder 2">
            <a:extLst>
              <a:ext uri="{FF2B5EF4-FFF2-40B4-BE49-F238E27FC236}">
                <a16:creationId xmlns:a16="http://schemas.microsoft.com/office/drawing/2014/main" id="{18CD7794-2CED-484A-8C12-63F05D8CB54B}"/>
              </a:ext>
            </a:extLst>
          </p:cNvPr>
          <p:cNvSpPr>
            <a:spLocks noGrp="1"/>
          </p:cNvSpPr>
          <p:nvPr>
            <p:ph idx="1"/>
            <p:custDataLst>
              <p:tags r:id="rId2"/>
            </p:custDataLst>
          </p:nvPr>
        </p:nvSpPr>
        <p:spPr/>
        <p:txBody>
          <a:bodyPr/>
          <a:lstStyle/>
          <a:p>
            <a:r>
              <a:rPr lang="fr-CA" noProof="0" dirty="0"/>
              <a:t>Les états financiers audités de 2018 ont été approuvés, et KPMG a été nommé auditeur pour 2019.</a:t>
            </a:r>
          </a:p>
          <a:p>
            <a:pPr marL="0" indent="0">
              <a:buNone/>
            </a:pPr>
            <a:endParaRPr lang="fr-CA" noProof="0" dirty="0"/>
          </a:p>
        </p:txBody>
      </p:sp>
      <p:sp>
        <p:nvSpPr>
          <p:cNvPr id="4" name="Slide Number Placeholder 3">
            <a:extLst>
              <a:ext uri="{FF2B5EF4-FFF2-40B4-BE49-F238E27FC236}">
                <a16:creationId xmlns:a16="http://schemas.microsoft.com/office/drawing/2014/main" id="{116F6134-C935-4DB9-A306-ECCD5FAAC4B1}"/>
              </a:ext>
            </a:extLst>
          </p:cNvPr>
          <p:cNvSpPr>
            <a:spLocks noGrp="1"/>
          </p:cNvSpPr>
          <p:nvPr>
            <p:ph type="sldNum" sz="quarter" idx="12"/>
            <p:custDataLst>
              <p:tags r:id="rId3"/>
            </p:custDataLst>
          </p:nvPr>
        </p:nvSpPr>
        <p:spPr/>
        <p:txBody>
          <a:bodyPr/>
          <a:lstStyle/>
          <a:p>
            <a:fld id="{6ADDFC9E-73A2-4540-ABAE-B0F617538CE1}" type="slidenum">
              <a:rPr lang="en-CA" smtClean="0"/>
              <a:pPr/>
              <a:t>18</a:t>
            </a:fld>
            <a:endParaRPr lang="en-CA" dirty="0"/>
          </a:p>
        </p:txBody>
      </p:sp>
    </p:spTree>
    <p:extLst>
      <p:ext uri="{BB962C8B-B14F-4D97-AF65-F5344CB8AC3E}">
        <p14:creationId xmlns:p14="http://schemas.microsoft.com/office/powerpoint/2010/main" val="3341515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42F3-1C3B-4E2D-B252-60658F90EF96}"/>
              </a:ext>
            </a:extLst>
          </p:cNvPr>
          <p:cNvSpPr>
            <a:spLocks noGrp="1"/>
          </p:cNvSpPr>
          <p:nvPr>
            <p:ph type="title"/>
            <p:custDataLst>
              <p:tags r:id="rId1"/>
            </p:custDataLst>
          </p:nvPr>
        </p:nvSpPr>
        <p:spPr/>
        <p:txBody>
          <a:bodyPr>
            <a:normAutofit/>
          </a:bodyPr>
          <a:lstStyle/>
          <a:p>
            <a:r>
              <a:rPr lang="fr-CA" noProof="0" dirty="0"/>
              <a:t>Actualisation du Règlement administratif </a:t>
            </a:r>
          </a:p>
        </p:txBody>
      </p:sp>
      <p:sp>
        <p:nvSpPr>
          <p:cNvPr id="3" name="Content Placeholder 2">
            <a:extLst>
              <a:ext uri="{FF2B5EF4-FFF2-40B4-BE49-F238E27FC236}">
                <a16:creationId xmlns:a16="http://schemas.microsoft.com/office/drawing/2014/main" id="{FC617DDB-ADF6-42A2-A1FB-B8F7461E8F39}"/>
              </a:ext>
            </a:extLst>
          </p:cNvPr>
          <p:cNvSpPr>
            <a:spLocks noGrp="1"/>
          </p:cNvSpPr>
          <p:nvPr>
            <p:ph idx="1"/>
            <p:custDataLst>
              <p:tags r:id="rId2"/>
            </p:custDataLst>
          </p:nvPr>
        </p:nvSpPr>
        <p:spPr/>
        <p:txBody>
          <a:bodyPr>
            <a:normAutofit fontScale="85000" lnSpcReduction="10000"/>
          </a:bodyPr>
          <a:lstStyle/>
          <a:p>
            <a:r>
              <a:rPr lang="fr-CA" noProof="0" dirty="0"/>
              <a:t>Le Règlement administratif a été modifié pour  :</a:t>
            </a:r>
          </a:p>
          <a:p>
            <a:pPr lvl="1"/>
            <a:r>
              <a:rPr lang="fr-CA" noProof="0" dirty="0"/>
              <a:t>Supprimer le droit du ministre de l’Industrie de soumettre une liste de candidats potentiels, dont un candidat devant siéger à titre d’administrateur du conseil d’Ingénieurs Canada.</a:t>
            </a:r>
          </a:p>
          <a:p>
            <a:pPr lvl="1"/>
            <a:r>
              <a:rPr lang="fr-CA" noProof="0" dirty="0"/>
              <a:t>Supprimer les renvois au comité exécutif.</a:t>
            </a:r>
          </a:p>
          <a:p>
            <a:pPr lvl="1"/>
            <a:r>
              <a:rPr lang="fr-CA" noProof="0" dirty="0"/>
              <a:t>Supprimer toute mention des Fins, un reliquat de l’ancien modèle de gouvernance par politiques.</a:t>
            </a:r>
          </a:p>
          <a:p>
            <a:pPr lvl="1"/>
            <a:r>
              <a:rPr lang="fr-CA" noProof="0" dirty="0"/>
              <a:t>Indiquer que la nomination des auditeurs doit se faire à l’assemblée annuelle des membres, et non à chaque assemblée des membres.</a:t>
            </a:r>
          </a:p>
          <a:p>
            <a:pPr lvl="1"/>
            <a:r>
              <a:rPr lang="fr-CA" noProof="0" dirty="0"/>
              <a:t>Supprimer l’exigence selon laquelle tous les dirigeants du conseil doivent être membres en règle d’un organisme de réglementation.</a:t>
            </a:r>
          </a:p>
          <a:p>
            <a:endParaRPr lang="fr-CA" noProof="0" dirty="0"/>
          </a:p>
        </p:txBody>
      </p:sp>
      <p:sp>
        <p:nvSpPr>
          <p:cNvPr id="4" name="Slide Number Placeholder 3">
            <a:extLst>
              <a:ext uri="{FF2B5EF4-FFF2-40B4-BE49-F238E27FC236}">
                <a16:creationId xmlns:a16="http://schemas.microsoft.com/office/drawing/2014/main" id="{C8A78DF5-D165-4EF6-80CC-BBD94BB7C0EF}"/>
              </a:ext>
            </a:extLst>
          </p:cNvPr>
          <p:cNvSpPr>
            <a:spLocks noGrp="1"/>
          </p:cNvSpPr>
          <p:nvPr>
            <p:ph type="sldNum" sz="quarter" idx="12"/>
            <p:custDataLst>
              <p:tags r:id="rId3"/>
            </p:custDataLst>
          </p:nvPr>
        </p:nvSpPr>
        <p:spPr/>
        <p:txBody>
          <a:bodyPr/>
          <a:lstStyle/>
          <a:p>
            <a:fld id="{6ADDFC9E-73A2-4540-ABAE-B0F617538CE1}" type="slidenum">
              <a:rPr lang="en-CA" smtClean="0"/>
              <a:pPr/>
              <a:t>19</a:t>
            </a:fld>
            <a:endParaRPr lang="en-CA" dirty="0"/>
          </a:p>
        </p:txBody>
      </p:sp>
    </p:spTree>
    <p:extLst>
      <p:ext uri="{BB962C8B-B14F-4D97-AF65-F5344CB8AC3E}">
        <p14:creationId xmlns:p14="http://schemas.microsoft.com/office/powerpoint/2010/main" val="286383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75B52-8AB1-4C51-B82E-3CF77C6CFF9C}"/>
              </a:ext>
            </a:extLst>
          </p:cNvPr>
          <p:cNvSpPr>
            <a:spLocks noGrp="1"/>
          </p:cNvSpPr>
          <p:nvPr>
            <p:ph type="title"/>
            <p:custDataLst>
              <p:tags r:id="rId1"/>
            </p:custDataLst>
          </p:nvPr>
        </p:nvSpPr>
        <p:spPr/>
        <p:txBody>
          <a:bodyPr/>
          <a:lstStyle/>
          <a:p>
            <a:r>
              <a:rPr lang="fr-CA" noProof="0" dirty="0"/>
              <a:t>Documents</a:t>
            </a:r>
          </a:p>
        </p:txBody>
      </p:sp>
      <p:sp>
        <p:nvSpPr>
          <p:cNvPr id="3" name="Content Placeholder 2">
            <a:extLst>
              <a:ext uri="{FF2B5EF4-FFF2-40B4-BE49-F238E27FC236}">
                <a16:creationId xmlns:a16="http://schemas.microsoft.com/office/drawing/2014/main" id="{12D3A229-AA2C-4FD8-BC60-A75000966357}"/>
              </a:ext>
            </a:extLst>
          </p:cNvPr>
          <p:cNvSpPr>
            <a:spLocks noGrp="1"/>
          </p:cNvSpPr>
          <p:nvPr>
            <p:ph idx="1"/>
            <p:custDataLst>
              <p:tags r:id="rId2"/>
            </p:custDataLst>
          </p:nvPr>
        </p:nvSpPr>
        <p:spPr/>
        <p:txBody>
          <a:bodyPr/>
          <a:lstStyle/>
          <a:p>
            <a:r>
              <a:rPr lang="fr-CA" noProof="0" dirty="0"/>
              <a:t>Les documents de réunion, notamment l’ordre du jour, les rapports et les présentations, peuvent être consultés sur le </a:t>
            </a:r>
            <a:r>
              <a:rPr lang="fr-CA" noProof="0" dirty="0">
                <a:hlinkClick r:id="rId5"/>
              </a:rPr>
              <a:t>site Web d'Ingénieurs Canada</a:t>
            </a:r>
            <a:r>
              <a:rPr lang="fr-CA" noProof="0" dirty="0"/>
              <a:t>.</a:t>
            </a:r>
          </a:p>
          <a:p>
            <a:endParaRPr lang="fr-CA" noProof="0" dirty="0"/>
          </a:p>
          <a:p>
            <a:endParaRPr lang="fr-CA" noProof="0" dirty="0"/>
          </a:p>
        </p:txBody>
      </p:sp>
      <p:sp>
        <p:nvSpPr>
          <p:cNvPr id="4" name="Slide Number Placeholder 3">
            <a:extLst>
              <a:ext uri="{FF2B5EF4-FFF2-40B4-BE49-F238E27FC236}">
                <a16:creationId xmlns:a16="http://schemas.microsoft.com/office/drawing/2014/main" id="{44A3177B-32D2-4069-94C9-2259F7A41BE5}"/>
              </a:ext>
            </a:extLst>
          </p:cNvPr>
          <p:cNvSpPr>
            <a:spLocks noGrp="1"/>
          </p:cNvSpPr>
          <p:nvPr>
            <p:ph type="sldNum" sz="quarter" idx="12"/>
            <p:custDataLst>
              <p:tags r:id="rId3"/>
            </p:custDataLst>
          </p:nvPr>
        </p:nvSpPr>
        <p:spPr/>
        <p:txBody>
          <a:bodyPr/>
          <a:lstStyle/>
          <a:p>
            <a:fld id="{6ADDFC9E-73A2-4540-ABAE-B0F617538CE1}" type="slidenum">
              <a:rPr lang="en-CA" smtClean="0"/>
              <a:pPr/>
              <a:t>2</a:t>
            </a:fld>
            <a:endParaRPr lang="en-CA" dirty="0"/>
          </a:p>
        </p:txBody>
      </p:sp>
    </p:spTree>
    <p:extLst>
      <p:ext uri="{BB962C8B-B14F-4D97-AF65-F5344CB8AC3E}">
        <p14:creationId xmlns:p14="http://schemas.microsoft.com/office/powerpoint/2010/main" val="453965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29B72-4F08-40FA-9ED8-7D55C261A992}"/>
              </a:ext>
            </a:extLst>
          </p:cNvPr>
          <p:cNvSpPr>
            <a:spLocks noGrp="1"/>
          </p:cNvSpPr>
          <p:nvPr>
            <p:ph type="title"/>
            <p:custDataLst>
              <p:tags r:id="rId1"/>
            </p:custDataLst>
          </p:nvPr>
        </p:nvSpPr>
        <p:spPr/>
        <p:txBody>
          <a:bodyPr>
            <a:normAutofit/>
          </a:bodyPr>
          <a:lstStyle/>
          <a:p>
            <a:r>
              <a:rPr lang="fr-CA" noProof="0" dirty="0"/>
              <a:t>Présentations des membres </a:t>
            </a:r>
          </a:p>
        </p:txBody>
      </p:sp>
      <p:sp>
        <p:nvSpPr>
          <p:cNvPr id="3" name="Content Placeholder 2">
            <a:extLst>
              <a:ext uri="{FF2B5EF4-FFF2-40B4-BE49-F238E27FC236}">
                <a16:creationId xmlns:a16="http://schemas.microsoft.com/office/drawing/2014/main" id="{1B5E475B-B00D-4BD3-A7E6-33DA57193382}"/>
              </a:ext>
            </a:extLst>
          </p:cNvPr>
          <p:cNvSpPr>
            <a:spLocks noGrp="1"/>
          </p:cNvSpPr>
          <p:nvPr>
            <p:ph idx="1"/>
            <p:custDataLst>
              <p:tags r:id="rId2"/>
            </p:custDataLst>
          </p:nvPr>
        </p:nvSpPr>
        <p:spPr/>
        <p:txBody>
          <a:bodyPr/>
          <a:lstStyle/>
          <a:p>
            <a:r>
              <a:rPr lang="fr-CA" noProof="0" dirty="0"/>
              <a:t>Lors d’une séance précédant l’assemblée annuelle, chaque organisme de réglementation a donné un aperçu de ses principaux succès, des leçons qu’il a apprises, de ses pratiques prometteuses et des défis de la profession. Ces présentations sont disponibles dans le </a:t>
            </a:r>
            <a:r>
              <a:rPr lang="fr-CA" u="sng" noProof="0" dirty="0">
                <a:hlinkClick r:id="rId5"/>
              </a:rPr>
              <a:t>site Web d'Ingénieurs Canada</a:t>
            </a:r>
            <a:r>
              <a:rPr lang="fr-CA" noProof="0" dirty="0"/>
              <a:t>.</a:t>
            </a:r>
          </a:p>
          <a:p>
            <a:r>
              <a:rPr lang="fr-CA" noProof="0" dirty="0"/>
              <a:t>Ces présentations sont disponibles dans le </a:t>
            </a:r>
            <a:r>
              <a:rPr lang="fr-CA" u="sng" noProof="0" dirty="0">
                <a:hlinkClick r:id="rId5"/>
              </a:rPr>
              <a:t>site Web d'Ingénieurs Canada</a:t>
            </a:r>
            <a:r>
              <a:rPr lang="fr-CA" noProof="0" dirty="0"/>
              <a:t>.</a:t>
            </a:r>
          </a:p>
          <a:p>
            <a:endParaRPr lang="fr-CA" noProof="0" dirty="0"/>
          </a:p>
        </p:txBody>
      </p:sp>
      <p:sp>
        <p:nvSpPr>
          <p:cNvPr id="4" name="Slide Number Placeholder 3">
            <a:extLst>
              <a:ext uri="{FF2B5EF4-FFF2-40B4-BE49-F238E27FC236}">
                <a16:creationId xmlns:a16="http://schemas.microsoft.com/office/drawing/2014/main" id="{1A2E8B15-0EFE-4D32-85CF-92BAE6B6D073}"/>
              </a:ext>
            </a:extLst>
          </p:cNvPr>
          <p:cNvSpPr>
            <a:spLocks noGrp="1"/>
          </p:cNvSpPr>
          <p:nvPr>
            <p:ph type="sldNum" sz="quarter" idx="12"/>
            <p:custDataLst>
              <p:tags r:id="rId3"/>
            </p:custDataLst>
          </p:nvPr>
        </p:nvSpPr>
        <p:spPr/>
        <p:txBody>
          <a:bodyPr/>
          <a:lstStyle/>
          <a:p>
            <a:fld id="{6ADDFC9E-73A2-4540-ABAE-B0F617538CE1}" type="slidenum">
              <a:rPr lang="en-CA" smtClean="0"/>
              <a:pPr/>
              <a:t>20</a:t>
            </a:fld>
            <a:endParaRPr lang="en-CA" dirty="0"/>
          </a:p>
        </p:txBody>
      </p:sp>
    </p:spTree>
    <p:extLst>
      <p:ext uri="{BB962C8B-B14F-4D97-AF65-F5344CB8AC3E}">
        <p14:creationId xmlns:p14="http://schemas.microsoft.com/office/powerpoint/2010/main" val="232362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F473CE9-3B51-413D-8B20-F9F146BB6855}"/>
              </a:ext>
            </a:extLst>
          </p:cNvPr>
          <p:cNvSpPr>
            <a:spLocks noGrp="1"/>
          </p:cNvSpPr>
          <p:nvPr>
            <p:ph type="title"/>
            <p:custDataLst>
              <p:tags r:id="rId1"/>
            </p:custDataLst>
          </p:nvPr>
        </p:nvSpPr>
        <p:spPr/>
        <p:txBody>
          <a:bodyPr/>
          <a:lstStyle/>
          <a:p>
            <a:r>
              <a:rPr lang="fr-CA" noProof="0" dirty="0"/>
              <a:t>Élections et nominations</a:t>
            </a:r>
          </a:p>
        </p:txBody>
      </p:sp>
      <p:sp>
        <p:nvSpPr>
          <p:cNvPr id="6" name="Text Placeholder 5">
            <a:extLst>
              <a:ext uri="{FF2B5EF4-FFF2-40B4-BE49-F238E27FC236}">
                <a16:creationId xmlns:a16="http://schemas.microsoft.com/office/drawing/2014/main" id="{5C550459-3790-4A50-AC9D-E7F0ECFFFD4D}"/>
              </a:ext>
            </a:extLst>
          </p:cNvPr>
          <p:cNvSpPr>
            <a:spLocks noGrp="1"/>
          </p:cNvSpPr>
          <p:nvPr>
            <p:ph type="body" idx="1"/>
            <p:custDataLst>
              <p:tags r:id="rId2"/>
            </p:custDataLst>
          </p:nvPr>
        </p:nvSpPr>
        <p:spPr/>
        <p:txBody>
          <a:bodyPr/>
          <a:lstStyle/>
          <a:p>
            <a:endParaRPr lang="en-CA"/>
          </a:p>
        </p:txBody>
      </p:sp>
      <p:sp>
        <p:nvSpPr>
          <p:cNvPr id="4" name="Slide Number Placeholder 3">
            <a:extLst>
              <a:ext uri="{FF2B5EF4-FFF2-40B4-BE49-F238E27FC236}">
                <a16:creationId xmlns:a16="http://schemas.microsoft.com/office/drawing/2014/main" id="{6A54E295-AF4F-4640-80BE-D6B10C7E8A35}"/>
              </a:ext>
            </a:extLst>
          </p:cNvPr>
          <p:cNvSpPr>
            <a:spLocks noGrp="1"/>
          </p:cNvSpPr>
          <p:nvPr>
            <p:ph type="sldNum" sz="quarter" idx="4294967295"/>
            <p:custDataLst>
              <p:tags r:id="rId3"/>
            </p:custDataLst>
          </p:nvPr>
        </p:nvSpPr>
        <p:spPr>
          <a:xfrm>
            <a:off x="7010400" y="4767263"/>
            <a:ext cx="2133600" cy="274637"/>
          </a:xfrm>
        </p:spPr>
        <p:txBody>
          <a:bodyPr/>
          <a:lstStyle/>
          <a:p>
            <a:fld id="{6ADDFC9E-73A2-4540-ABAE-B0F617538CE1}" type="slidenum">
              <a:rPr lang="en-CA" smtClean="0"/>
              <a:pPr/>
              <a:t>21</a:t>
            </a:fld>
            <a:endParaRPr lang="en-CA" dirty="0"/>
          </a:p>
        </p:txBody>
      </p:sp>
    </p:spTree>
    <p:extLst>
      <p:ext uri="{BB962C8B-B14F-4D97-AF65-F5344CB8AC3E}">
        <p14:creationId xmlns:p14="http://schemas.microsoft.com/office/powerpoint/2010/main" val="310937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730C9E-4070-40A4-B547-C622BB095C53}"/>
              </a:ext>
            </a:extLst>
          </p:cNvPr>
          <p:cNvSpPr>
            <a:spLocks noGrp="1"/>
          </p:cNvSpPr>
          <p:nvPr>
            <p:ph type="title"/>
            <p:custDataLst>
              <p:tags r:id="rId1"/>
            </p:custDataLst>
          </p:nvPr>
        </p:nvSpPr>
        <p:spPr/>
        <p:txBody>
          <a:bodyPr>
            <a:normAutofit/>
          </a:bodyPr>
          <a:lstStyle/>
          <a:p>
            <a:r>
              <a:rPr lang="fr-CA" sz="2600" noProof="0" dirty="0"/>
              <a:t>Élection du président élu ou de la présidente élue</a:t>
            </a:r>
          </a:p>
        </p:txBody>
      </p:sp>
      <p:sp>
        <p:nvSpPr>
          <p:cNvPr id="5" name="Content Placeholder 4">
            <a:extLst>
              <a:ext uri="{FF2B5EF4-FFF2-40B4-BE49-F238E27FC236}">
                <a16:creationId xmlns:a16="http://schemas.microsoft.com/office/drawing/2014/main" id="{AFF04DDE-CD06-489C-8F52-ABADCF8743C3}"/>
              </a:ext>
            </a:extLst>
          </p:cNvPr>
          <p:cNvSpPr>
            <a:spLocks noGrp="1"/>
          </p:cNvSpPr>
          <p:nvPr>
            <p:ph idx="1"/>
            <p:custDataLst>
              <p:tags r:id="rId2"/>
            </p:custDataLst>
          </p:nvPr>
        </p:nvSpPr>
        <p:spPr/>
        <p:txBody>
          <a:bodyPr/>
          <a:lstStyle/>
          <a:p>
            <a:r>
              <a:rPr lang="fr-CA" noProof="0" dirty="0"/>
              <a:t>Jean Boudreau a été élue par le conseil au poste de présidente élue.</a:t>
            </a:r>
          </a:p>
          <a:p>
            <a:pPr marL="0" indent="0">
              <a:buNone/>
            </a:pPr>
            <a:endParaRPr lang="fr-CA" noProof="0" dirty="0"/>
          </a:p>
        </p:txBody>
      </p:sp>
    </p:spTree>
    <p:extLst>
      <p:ext uri="{BB962C8B-B14F-4D97-AF65-F5344CB8AC3E}">
        <p14:creationId xmlns:p14="http://schemas.microsoft.com/office/powerpoint/2010/main" val="3476432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6B6D-F085-43FE-A243-4C55A7579F77}"/>
              </a:ext>
            </a:extLst>
          </p:cNvPr>
          <p:cNvSpPr>
            <a:spLocks noGrp="1"/>
          </p:cNvSpPr>
          <p:nvPr>
            <p:ph type="title"/>
            <p:custDataLst>
              <p:tags r:id="rId1"/>
            </p:custDataLst>
          </p:nvPr>
        </p:nvSpPr>
        <p:spPr/>
        <p:txBody>
          <a:bodyPr>
            <a:normAutofit/>
          </a:bodyPr>
          <a:lstStyle/>
          <a:p>
            <a:r>
              <a:rPr lang="fr-CA" noProof="0" dirty="0"/>
              <a:t>Nomination d’administrateurs </a:t>
            </a:r>
          </a:p>
        </p:txBody>
      </p:sp>
      <p:sp>
        <p:nvSpPr>
          <p:cNvPr id="3" name="Content Placeholder 2">
            <a:extLst>
              <a:ext uri="{FF2B5EF4-FFF2-40B4-BE49-F238E27FC236}">
                <a16:creationId xmlns:a16="http://schemas.microsoft.com/office/drawing/2014/main" id="{4D862C2C-7073-4E79-AD6C-6CEDFC9956D6}"/>
              </a:ext>
            </a:extLst>
          </p:cNvPr>
          <p:cNvSpPr>
            <a:spLocks noGrp="1"/>
          </p:cNvSpPr>
          <p:nvPr>
            <p:ph idx="1"/>
            <p:custDataLst>
              <p:tags r:id="rId2"/>
            </p:custDataLst>
          </p:nvPr>
        </p:nvSpPr>
        <p:spPr/>
        <p:txBody>
          <a:bodyPr/>
          <a:lstStyle/>
          <a:p>
            <a:r>
              <a:rPr lang="fr-CA" noProof="0" dirty="0"/>
              <a:t>Les membres ont approuvé la nomination des administrateurs suivants pour les mandats indiqués :</a:t>
            </a:r>
          </a:p>
          <a:p>
            <a:pPr lvl="1"/>
            <a:r>
              <a:rPr lang="fr-CA" noProof="0" dirty="0"/>
              <a:t>Kathy </a:t>
            </a:r>
            <a:r>
              <a:rPr lang="fr-CA" noProof="0" dirty="0" err="1"/>
              <a:t>Baig</a:t>
            </a:r>
            <a:r>
              <a:rPr lang="fr-CA" noProof="0" dirty="0"/>
              <a:t>, Québec, 2019 – 2022</a:t>
            </a:r>
          </a:p>
          <a:p>
            <a:pPr lvl="1"/>
            <a:r>
              <a:rPr lang="fr-CA" noProof="0" dirty="0"/>
              <a:t>David Lynch, Alberta, 2019 - 2021</a:t>
            </a:r>
          </a:p>
          <a:p>
            <a:pPr lvl="1"/>
            <a:r>
              <a:rPr lang="fr-CA" noProof="0" dirty="0"/>
              <a:t>Kelly Reid, Ontario, 2019 – 2022</a:t>
            </a:r>
          </a:p>
          <a:p>
            <a:pPr lvl="1"/>
            <a:r>
              <a:rPr lang="fr-CA" noProof="0" dirty="0" err="1"/>
              <a:t>Changiz</a:t>
            </a:r>
            <a:r>
              <a:rPr lang="fr-CA" noProof="0" dirty="0"/>
              <a:t> Sadr, Ontario, 2019 – 2022</a:t>
            </a:r>
          </a:p>
          <a:p>
            <a:pPr lvl="1"/>
            <a:r>
              <a:rPr lang="fr-CA" noProof="0" dirty="0"/>
              <a:t>Jane </a:t>
            </a:r>
            <a:r>
              <a:rPr lang="fr-CA" noProof="0" dirty="0" err="1"/>
              <a:t>Tink</a:t>
            </a:r>
            <a:r>
              <a:rPr lang="fr-CA" noProof="0" dirty="0"/>
              <a:t>, Alberta, 2019 – 2022</a:t>
            </a:r>
          </a:p>
          <a:p>
            <a:pPr lvl="1"/>
            <a:r>
              <a:rPr lang="fr-CA" noProof="0" dirty="0"/>
              <a:t>Michael </a:t>
            </a:r>
            <a:r>
              <a:rPr lang="fr-CA" noProof="0" dirty="0" err="1"/>
              <a:t>Wrinch</a:t>
            </a:r>
            <a:r>
              <a:rPr lang="fr-CA" noProof="0" dirty="0"/>
              <a:t>, Colombie-Britannique, 2019 – 2022</a:t>
            </a:r>
          </a:p>
          <a:p>
            <a:pPr lvl="1"/>
            <a:r>
              <a:rPr lang="fr-CA" noProof="0" dirty="0"/>
              <a:t>Chris </a:t>
            </a:r>
            <a:r>
              <a:rPr lang="fr-CA" noProof="0" dirty="0" err="1"/>
              <a:t>Zinck</a:t>
            </a:r>
            <a:r>
              <a:rPr lang="fr-CA" noProof="0" dirty="0"/>
              <a:t>, Nouvelle-Écosse, 2019 – 2022</a:t>
            </a:r>
          </a:p>
        </p:txBody>
      </p:sp>
      <p:sp>
        <p:nvSpPr>
          <p:cNvPr id="4" name="Slide Number Placeholder 3">
            <a:extLst>
              <a:ext uri="{FF2B5EF4-FFF2-40B4-BE49-F238E27FC236}">
                <a16:creationId xmlns:a16="http://schemas.microsoft.com/office/drawing/2014/main" id="{B74126F5-575E-4D4A-BAC5-345357D7D25D}"/>
              </a:ext>
            </a:extLst>
          </p:cNvPr>
          <p:cNvSpPr>
            <a:spLocks noGrp="1"/>
          </p:cNvSpPr>
          <p:nvPr>
            <p:ph type="sldNum" sz="quarter" idx="12"/>
            <p:custDataLst>
              <p:tags r:id="rId3"/>
            </p:custDataLst>
          </p:nvPr>
        </p:nvSpPr>
        <p:spPr/>
        <p:txBody>
          <a:bodyPr/>
          <a:lstStyle/>
          <a:p>
            <a:fld id="{6ADDFC9E-73A2-4540-ABAE-B0F617538CE1}" type="slidenum">
              <a:rPr lang="en-CA" smtClean="0"/>
              <a:pPr/>
              <a:t>23</a:t>
            </a:fld>
            <a:endParaRPr lang="en-CA" dirty="0"/>
          </a:p>
        </p:txBody>
      </p:sp>
    </p:spTree>
    <p:extLst>
      <p:ext uri="{BB962C8B-B14F-4D97-AF65-F5344CB8AC3E}">
        <p14:creationId xmlns:p14="http://schemas.microsoft.com/office/powerpoint/2010/main" val="652418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449F-D601-4F1A-9CBD-57E0731073E2}"/>
              </a:ext>
            </a:extLst>
          </p:cNvPr>
          <p:cNvSpPr>
            <a:spLocks noGrp="1"/>
          </p:cNvSpPr>
          <p:nvPr>
            <p:ph type="title"/>
            <p:custDataLst>
              <p:tags r:id="rId1"/>
            </p:custDataLst>
          </p:nvPr>
        </p:nvSpPr>
        <p:spPr/>
        <p:txBody>
          <a:bodyPr>
            <a:normAutofit fontScale="90000"/>
          </a:bodyPr>
          <a:lstStyle/>
          <a:p>
            <a:r>
              <a:rPr lang="fr-CA" noProof="0" dirty="0"/>
              <a:t>Nomination du Comité des ressources humaines</a:t>
            </a:r>
          </a:p>
        </p:txBody>
      </p:sp>
      <p:sp>
        <p:nvSpPr>
          <p:cNvPr id="3" name="Content Placeholder 2">
            <a:extLst>
              <a:ext uri="{FF2B5EF4-FFF2-40B4-BE49-F238E27FC236}">
                <a16:creationId xmlns:a16="http://schemas.microsoft.com/office/drawing/2014/main" id="{EAEF4256-58F7-4460-A8B0-D1511B46C056}"/>
              </a:ext>
            </a:extLst>
          </p:cNvPr>
          <p:cNvSpPr>
            <a:spLocks noGrp="1"/>
          </p:cNvSpPr>
          <p:nvPr>
            <p:ph idx="1"/>
            <p:custDataLst>
              <p:tags r:id="rId2"/>
            </p:custDataLst>
          </p:nvPr>
        </p:nvSpPr>
        <p:spPr/>
        <p:txBody>
          <a:bodyPr/>
          <a:lstStyle/>
          <a:p>
            <a:r>
              <a:rPr lang="fr-CA" noProof="0" dirty="0"/>
              <a:t>Les administrateurs suivants ont été nommés au Comité des ressources humaines pour 2019-2020 :</a:t>
            </a:r>
          </a:p>
          <a:p>
            <a:pPr lvl="1"/>
            <a:r>
              <a:rPr lang="fr-CA" noProof="0" dirty="0"/>
              <a:t>David Lynch </a:t>
            </a:r>
          </a:p>
          <a:p>
            <a:pPr lvl="1"/>
            <a:r>
              <a:rPr lang="fr-CA" noProof="0" dirty="0"/>
              <a:t>Annette Bergeron </a:t>
            </a:r>
          </a:p>
          <a:p>
            <a:pPr lvl="1"/>
            <a:r>
              <a:rPr lang="fr-CA" noProof="0" dirty="0"/>
              <a:t>Jean Boudreau </a:t>
            </a:r>
          </a:p>
          <a:p>
            <a:pPr lvl="1"/>
            <a:r>
              <a:rPr lang="fr-CA" noProof="0" dirty="0"/>
              <a:t>Dwayne </a:t>
            </a:r>
            <a:r>
              <a:rPr lang="fr-CA" noProof="0" dirty="0" err="1"/>
              <a:t>Gelowitz</a:t>
            </a:r>
            <a:r>
              <a:rPr lang="fr-CA" noProof="0" dirty="0"/>
              <a:t> </a:t>
            </a:r>
          </a:p>
          <a:p>
            <a:pPr lvl="1"/>
            <a:r>
              <a:rPr lang="fr-CA" noProof="0" dirty="0"/>
              <a:t>Dawn </a:t>
            </a:r>
            <a:r>
              <a:rPr lang="fr-CA" noProof="0" dirty="0" err="1"/>
              <a:t>Nedohin-Macek</a:t>
            </a:r>
            <a:endParaRPr lang="fr-CA" noProof="0" dirty="0"/>
          </a:p>
          <a:p>
            <a:endParaRPr lang="fr-CA" noProof="0" dirty="0"/>
          </a:p>
        </p:txBody>
      </p:sp>
      <p:sp>
        <p:nvSpPr>
          <p:cNvPr id="4" name="Slide Number Placeholder 3">
            <a:extLst>
              <a:ext uri="{FF2B5EF4-FFF2-40B4-BE49-F238E27FC236}">
                <a16:creationId xmlns:a16="http://schemas.microsoft.com/office/drawing/2014/main" id="{DC0796EB-4B3D-4782-B62D-D49A0D5B927D}"/>
              </a:ext>
            </a:extLst>
          </p:cNvPr>
          <p:cNvSpPr>
            <a:spLocks noGrp="1"/>
          </p:cNvSpPr>
          <p:nvPr>
            <p:ph type="sldNum" sz="quarter" idx="12"/>
            <p:custDataLst>
              <p:tags r:id="rId3"/>
            </p:custDataLst>
          </p:nvPr>
        </p:nvSpPr>
        <p:spPr/>
        <p:txBody>
          <a:bodyPr/>
          <a:lstStyle/>
          <a:p>
            <a:fld id="{6ADDFC9E-73A2-4540-ABAE-B0F617538CE1}" type="slidenum">
              <a:rPr lang="en-CA" smtClean="0"/>
              <a:pPr/>
              <a:t>24</a:t>
            </a:fld>
            <a:endParaRPr lang="en-CA" dirty="0"/>
          </a:p>
        </p:txBody>
      </p:sp>
    </p:spTree>
    <p:extLst>
      <p:ext uri="{BB962C8B-B14F-4D97-AF65-F5344CB8AC3E}">
        <p14:creationId xmlns:p14="http://schemas.microsoft.com/office/powerpoint/2010/main" val="1711687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3841-8CAE-4AC4-9470-AC751AADA392}"/>
              </a:ext>
            </a:extLst>
          </p:cNvPr>
          <p:cNvSpPr>
            <a:spLocks noGrp="1"/>
          </p:cNvSpPr>
          <p:nvPr>
            <p:ph type="title"/>
            <p:custDataLst>
              <p:tags r:id="rId1"/>
            </p:custDataLst>
          </p:nvPr>
        </p:nvSpPr>
        <p:spPr/>
        <p:txBody>
          <a:bodyPr>
            <a:normAutofit fontScale="90000"/>
          </a:bodyPr>
          <a:lstStyle/>
          <a:p>
            <a:r>
              <a:rPr lang="fr-CA" noProof="0" dirty="0"/>
              <a:t>Nominations au Bureau des conditions d’admission</a:t>
            </a:r>
          </a:p>
        </p:txBody>
      </p:sp>
      <p:sp>
        <p:nvSpPr>
          <p:cNvPr id="3" name="Content Placeholder 2">
            <a:extLst>
              <a:ext uri="{FF2B5EF4-FFF2-40B4-BE49-F238E27FC236}">
                <a16:creationId xmlns:a16="http://schemas.microsoft.com/office/drawing/2014/main" id="{8F7A49E0-E969-49B6-860F-B4BBB4D04F83}"/>
              </a:ext>
            </a:extLst>
          </p:cNvPr>
          <p:cNvSpPr>
            <a:spLocks noGrp="1"/>
          </p:cNvSpPr>
          <p:nvPr>
            <p:ph idx="1"/>
            <p:custDataLst>
              <p:tags r:id="rId2"/>
            </p:custDataLst>
          </p:nvPr>
        </p:nvSpPr>
        <p:spPr/>
        <p:txBody>
          <a:bodyPr/>
          <a:lstStyle/>
          <a:p>
            <a:pPr lvl="0"/>
            <a:r>
              <a:rPr lang="fr-CA" noProof="0" dirty="0"/>
              <a:t>Ian </a:t>
            </a:r>
            <a:r>
              <a:rPr lang="fr-CA" noProof="0" dirty="0" err="1"/>
              <a:t>Sloman</a:t>
            </a:r>
            <a:r>
              <a:rPr lang="fr-CA" noProof="0" dirty="0"/>
              <a:t>, </a:t>
            </a:r>
            <a:r>
              <a:rPr lang="fr-CA" noProof="0" dirty="0" err="1"/>
              <a:t>P.Eng</a:t>
            </a:r>
            <a:r>
              <a:rPr lang="fr-CA" noProof="0" dirty="0"/>
              <a:t>. pour la période du 1</a:t>
            </a:r>
            <a:r>
              <a:rPr lang="fr-CA" baseline="30000" noProof="0" dirty="0"/>
              <a:t>er</a:t>
            </a:r>
            <a:r>
              <a:rPr lang="fr-CA" noProof="0" dirty="0"/>
              <a:t> juillet 2019 au 30 juin 2022 (représentant de la région de la Saskatchewan et du Manitoba)</a:t>
            </a:r>
          </a:p>
          <a:p>
            <a:pPr lvl="0"/>
            <a:r>
              <a:rPr lang="fr-CA" noProof="0" dirty="0"/>
              <a:t>À déterminer, pour la période du 1</a:t>
            </a:r>
            <a:r>
              <a:rPr lang="fr-CA" baseline="30000" noProof="0" dirty="0"/>
              <a:t>er</a:t>
            </a:r>
            <a:r>
              <a:rPr lang="fr-CA" noProof="0" dirty="0"/>
              <a:t> juillet 2019 au 30 juin 2022 (représentant du Québec)</a:t>
            </a:r>
          </a:p>
        </p:txBody>
      </p:sp>
      <p:sp>
        <p:nvSpPr>
          <p:cNvPr id="4" name="Slide Number Placeholder 3">
            <a:extLst>
              <a:ext uri="{FF2B5EF4-FFF2-40B4-BE49-F238E27FC236}">
                <a16:creationId xmlns:a16="http://schemas.microsoft.com/office/drawing/2014/main" id="{1DC4ED35-73D6-4E38-93D2-C340F3E2EF9A}"/>
              </a:ext>
            </a:extLst>
          </p:cNvPr>
          <p:cNvSpPr>
            <a:spLocks noGrp="1"/>
          </p:cNvSpPr>
          <p:nvPr>
            <p:ph type="sldNum" sz="quarter" idx="12"/>
            <p:custDataLst>
              <p:tags r:id="rId3"/>
            </p:custDataLst>
          </p:nvPr>
        </p:nvSpPr>
        <p:spPr/>
        <p:txBody>
          <a:bodyPr/>
          <a:lstStyle/>
          <a:p>
            <a:fld id="{6ADDFC9E-73A2-4540-ABAE-B0F617538CE1}" type="slidenum">
              <a:rPr lang="en-CA" smtClean="0"/>
              <a:pPr/>
              <a:t>25</a:t>
            </a:fld>
            <a:endParaRPr lang="en-CA" dirty="0"/>
          </a:p>
        </p:txBody>
      </p:sp>
    </p:spTree>
    <p:extLst>
      <p:ext uri="{BB962C8B-B14F-4D97-AF65-F5344CB8AC3E}">
        <p14:creationId xmlns:p14="http://schemas.microsoft.com/office/powerpoint/2010/main" val="170603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75E5F-9688-4EF1-800B-DC00001DFB3F}"/>
              </a:ext>
            </a:extLst>
          </p:cNvPr>
          <p:cNvSpPr>
            <a:spLocks noGrp="1"/>
          </p:cNvSpPr>
          <p:nvPr>
            <p:ph type="title"/>
            <p:custDataLst>
              <p:tags r:id="rId1"/>
            </p:custDataLst>
          </p:nvPr>
        </p:nvSpPr>
        <p:spPr/>
        <p:txBody>
          <a:bodyPr>
            <a:normAutofit/>
          </a:bodyPr>
          <a:lstStyle/>
          <a:p>
            <a:r>
              <a:rPr lang="fr-CA" noProof="0" dirty="0"/>
              <a:t>Nominations au Bureau d’agrément</a:t>
            </a:r>
          </a:p>
        </p:txBody>
      </p:sp>
      <p:sp>
        <p:nvSpPr>
          <p:cNvPr id="3" name="Content Placeholder 2">
            <a:extLst>
              <a:ext uri="{FF2B5EF4-FFF2-40B4-BE49-F238E27FC236}">
                <a16:creationId xmlns:a16="http://schemas.microsoft.com/office/drawing/2014/main" id="{882B638E-1FBD-4102-A6D0-336A955AAFF6}"/>
              </a:ext>
            </a:extLst>
          </p:cNvPr>
          <p:cNvSpPr>
            <a:spLocks noGrp="1"/>
          </p:cNvSpPr>
          <p:nvPr>
            <p:ph idx="1"/>
            <p:custDataLst>
              <p:tags r:id="rId2"/>
            </p:custDataLst>
          </p:nvPr>
        </p:nvSpPr>
        <p:spPr/>
        <p:txBody>
          <a:bodyPr/>
          <a:lstStyle/>
          <a:p>
            <a:pPr lvl="0"/>
            <a:r>
              <a:rPr lang="fr-CA" noProof="0" dirty="0"/>
              <a:t>Pierre Lafleur, membre hors cadre – du 1</a:t>
            </a:r>
            <a:r>
              <a:rPr lang="fr-CA" baseline="30000" noProof="0" dirty="0"/>
              <a:t>er</a:t>
            </a:r>
            <a:r>
              <a:rPr lang="fr-CA" noProof="0" dirty="0"/>
              <a:t> juillet 2019 au 30 juin 2022 (renouvellement de mandat)</a:t>
            </a:r>
          </a:p>
          <a:p>
            <a:pPr lvl="0"/>
            <a:r>
              <a:rPr lang="fr-CA" noProof="0" dirty="0"/>
              <a:t>Paula </a:t>
            </a:r>
            <a:r>
              <a:rPr lang="fr-CA" noProof="0" dirty="0" err="1"/>
              <a:t>Klink</a:t>
            </a:r>
            <a:r>
              <a:rPr lang="fr-CA" noProof="0" dirty="0"/>
              <a:t>, membre hors cadre – du 1</a:t>
            </a:r>
            <a:r>
              <a:rPr lang="fr-CA" baseline="30000" noProof="0" dirty="0"/>
              <a:t>er</a:t>
            </a:r>
            <a:r>
              <a:rPr lang="fr-CA" noProof="0" dirty="0"/>
              <a:t> juillet 2019 au 30 juin 2022 (renouvellement de mandat)</a:t>
            </a:r>
          </a:p>
          <a:p>
            <a:r>
              <a:rPr lang="fr-CA" noProof="0" dirty="0" err="1"/>
              <a:t>Waguih</a:t>
            </a:r>
            <a:r>
              <a:rPr lang="fr-CA" noProof="0" dirty="0"/>
              <a:t> H. </a:t>
            </a:r>
            <a:r>
              <a:rPr lang="fr-CA" noProof="0" dirty="0" err="1"/>
              <a:t>ElMaraghy</a:t>
            </a:r>
            <a:r>
              <a:rPr lang="fr-CA" noProof="0" dirty="0"/>
              <a:t>, membre hors cadre – du 1</a:t>
            </a:r>
            <a:r>
              <a:rPr lang="fr-CA" baseline="30000" noProof="0" dirty="0"/>
              <a:t>er</a:t>
            </a:r>
            <a:r>
              <a:rPr lang="fr-CA" noProof="0" dirty="0"/>
              <a:t> juillet 2019 au 30 juin 2022 (nouveau membre)</a:t>
            </a:r>
          </a:p>
          <a:p>
            <a:pPr lvl="0"/>
            <a:r>
              <a:rPr lang="fr-CA" noProof="0" dirty="0"/>
              <a:t>John Allen Stewart, membre hors cadre – du 1</a:t>
            </a:r>
            <a:r>
              <a:rPr lang="fr-CA" baseline="30000" noProof="0" dirty="0"/>
              <a:t>er</a:t>
            </a:r>
            <a:r>
              <a:rPr lang="fr-CA" noProof="0" dirty="0"/>
              <a:t> juillet 2019 au 30 juin 2022 (nouveau membre)</a:t>
            </a:r>
          </a:p>
        </p:txBody>
      </p:sp>
      <p:sp>
        <p:nvSpPr>
          <p:cNvPr id="4" name="Slide Number Placeholder 3">
            <a:extLst>
              <a:ext uri="{FF2B5EF4-FFF2-40B4-BE49-F238E27FC236}">
                <a16:creationId xmlns:a16="http://schemas.microsoft.com/office/drawing/2014/main" id="{7A2F21CC-1265-4E73-B6A1-14692845F468}"/>
              </a:ext>
            </a:extLst>
          </p:cNvPr>
          <p:cNvSpPr>
            <a:spLocks noGrp="1"/>
          </p:cNvSpPr>
          <p:nvPr>
            <p:ph type="sldNum" sz="quarter" idx="12"/>
            <p:custDataLst>
              <p:tags r:id="rId3"/>
            </p:custDataLst>
          </p:nvPr>
        </p:nvSpPr>
        <p:spPr/>
        <p:txBody>
          <a:bodyPr/>
          <a:lstStyle/>
          <a:p>
            <a:fld id="{6ADDFC9E-73A2-4540-ABAE-B0F617538CE1}" type="slidenum">
              <a:rPr lang="en-CA" smtClean="0"/>
              <a:pPr/>
              <a:t>26</a:t>
            </a:fld>
            <a:endParaRPr lang="en-CA" dirty="0"/>
          </a:p>
        </p:txBody>
      </p:sp>
    </p:spTree>
    <p:extLst>
      <p:ext uri="{BB962C8B-B14F-4D97-AF65-F5344CB8AC3E}">
        <p14:creationId xmlns:p14="http://schemas.microsoft.com/office/powerpoint/2010/main" val="3345483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080A52-A10B-40BE-83C4-EE52D500CE7D}"/>
              </a:ext>
            </a:extLst>
          </p:cNvPr>
          <p:cNvSpPr>
            <a:spLocks noGrp="1"/>
          </p:cNvSpPr>
          <p:nvPr>
            <p:ph type="title"/>
            <p:custDataLst>
              <p:tags r:id="rId1"/>
            </p:custDataLst>
          </p:nvPr>
        </p:nvSpPr>
        <p:spPr/>
        <p:txBody>
          <a:bodyPr/>
          <a:lstStyle/>
          <a:p>
            <a:r>
              <a:rPr lang="fr-CA" noProof="0" dirty="0"/>
              <a:t>Prochaines réunions</a:t>
            </a:r>
          </a:p>
        </p:txBody>
      </p:sp>
      <p:sp>
        <p:nvSpPr>
          <p:cNvPr id="6" name="Text Placeholder 5">
            <a:extLst>
              <a:ext uri="{FF2B5EF4-FFF2-40B4-BE49-F238E27FC236}">
                <a16:creationId xmlns:a16="http://schemas.microsoft.com/office/drawing/2014/main" id="{8C36B9B5-C0C7-42A5-89B0-BEB224262392}"/>
              </a:ext>
            </a:extLst>
          </p:cNvPr>
          <p:cNvSpPr>
            <a:spLocks noGrp="1"/>
          </p:cNvSpPr>
          <p:nvPr>
            <p:ph type="body" idx="1"/>
            <p:custDataLst>
              <p:tags r:id="rId2"/>
            </p:custDataLst>
          </p:nvPr>
        </p:nvSpPr>
        <p:spPr/>
        <p:txBody>
          <a:bodyPr/>
          <a:lstStyle/>
          <a:p>
            <a:endParaRPr lang="en-CA"/>
          </a:p>
        </p:txBody>
      </p:sp>
      <p:sp>
        <p:nvSpPr>
          <p:cNvPr id="4" name="Slide Number Placeholder 3">
            <a:extLst>
              <a:ext uri="{FF2B5EF4-FFF2-40B4-BE49-F238E27FC236}">
                <a16:creationId xmlns:a16="http://schemas.microsoft.com/office/drawing/2014/main" id="{B0866182-1ABB-442C-8FFD-B048835D602F}"/>
              </a:ext>
            </a:extLst>
          </p:cNvPr>
          <p:cNvSpPr>
            <a:spLocks noGrp="1"/>
          </p:cNvSpPr>
          <p:nvPr>
            <p:ph type="sldNum" sz="quarter" idx="4294967295"/>
            <p:custDataLst>
              <p:tags r:id="rId3"/>
            </p:custDataLst>
          </p:nvPr>
        </p:nvSpPr>
        <p:spPr>
          <a:xfrm>
            <a:off x="7010400" y="4767263"/>
            <a:ext cx="2133600" cy="274637"/>
          </a:xfrm>
        </p:spPr>
        <p:txBody>
          <a:bodyPr/>
          <a:lstStyle/>
          <a:p>
            <a:fld id="{6ADDFC9E-73A2-4540-ABAE-B0F617538CE1}" type="slidenum">
              <a:rPr lang="en-CA" smtClean="0"/>
              <a:pPr/>
              <a:t>27</a:t>
            </a:fld>
            <a:endParaRPr lang="en-CA" dirty="0"/>
          </a:p>
        </p:txBody>
      </p:sp>
    </p:spTree>
    <p:extLst>
      <p:ext uri="{BB962C8B-B14F-4D97-AF65-F5344CB8AC3E}">
        <p14:creationId xmlns:p14="http://schemas.microsoft.com/office/powerpoint/2010/main" val="1672930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E1970-B68F-4366-8708-E7208E227162}"/>
              </a:ext>
            </a:extLst>
          </p:cNvPr>
          <p:cNvSpPr>
            <a:spLocks noGrp="1"/>
          </p:cNvSpPr>
          <p:nvPr>
            <p:ph type="title"/>
            <p:custDataLst>
              <p:tags r:id="rId1"/>
            </p:custDataLst>
          </p:nvPr>
        </p:nvSpPr>
        <p:spPr/>
        <p:txBody>
          <a:bodyPr/>
          <a:lstStyle/>
          <a:p>
            <a:r>
              <a:rPr lang="fr-CA" noProof="0" dirty="0"/>
              <a:t>Prochaines réunions</a:t>
            </a:r>
          </a:p>
        </p:txBody>
      </p:sp>
      <p:sp>
        <p:nvSpPr>
          <p:cNvPr id="3" name="Content Placeholder 2">
            <a:extLst>
              <a:ext uri="{FF2B5EF4-FFF2-40B4-BE49-F238E27FC236}">
                <a16:creationId xmlns:a16="http://schemas.microsoft.com/office/drawing/2014/main" id="{39F95287-2887-47C4-8744-9967480F850E}"/>
              </a:ext>
            </a:extLst>
          </p:cNvPr>
          <p:cNvSpPr>
            <a:spLocks noGrp="1"/>
          </p:cNvSpPr>
          <p:nvPr>
            <p:ph idx="1"/>
            <p:custDataLst>
              <p:tags r:id="rId2"/>
            </p:custDataLst>
          </p:nvPr>
        </p:nvSpPr>
        <p:spPr/>
        <p:txBody>
          <a:bodyPr/>
          <a:lstStyle/>
          <a:p>
            <a:pPr lvl="0"/>
            <a:r>
              <a:rPr lang="fr-CA" noProof="0" dirty="0"/>
              <a:t>27 et 28 juin 2019 – Atelier du conseil (Whitehorse, YT)</a:t>
            </a:r>
          </a:p>
          <a:p>
            <a:pPr lvl="0"/>
            <a:r>
              <a:rPr lang="fr-CA" noProof="0" dirty="0"/>
              <a:t>3 et 4 octobre 2019 (Ottawa, ON) </a:t>
            </a:r>
          </a:p>
          <a:p>
            <a:pPr lvl="0"/>
            <a:r>
              <a:rPr lang="fr-CA" noProof="0" dirty="0"/>
              <a:t>9 décembre 2019 (Ottawa, ON)</a:t>
            </a:r>
          </a:p>
          <a:p>
            <a:pPr lvl="0"/>
            <a:r>
              <a:rPr lang="fr-CA" noProof="0" dirty="0"/>
              <a:t>Du 24 au 26 février 2020 (Ottawa, ON)</a:t>
            </a:r>
          </a:p>
          <a:p>
            <a:pPr lvl="0"/>
            <a:r>
              <a:rPr lang="fr-CA" noProof="0" dirty="0"/>
              <a:t>Du 20 au 23 mai 2020 (Winnipeg, MB)</a:t>
            </a:r>
          </a:p>
        </p:txBody>
      </p:sp>
      <p:sp>
        <p:nvSpPr>
          <p:cNvPr id="4" name="Slide Number Placeholder 3">
            <a:extLst>
              <a:ext uri="{FF2B5EF4-FFF2-40B4-BE49-F238E27FC236}">
                <a16:creationId xmlns:a16="http://schemas.microsoft.com/office/drawing/2014/main" id="{10BC63A8-ED8C-4CA6-A331-C4B751CFE174}"/>
              </a:ext>
            </a:extLst>
          </p:cNvPr>
          <p:cNvSpPr>
            <a:spLocks noGrp="1"/>
          </p:cNvSpPr>
          <p:nvPr>
            <p:ph type="sldNum" sz="quarter" idx="12"/>
            <p:custDataLst>
              <p:tags r:id="rId3"/>
            </p:custDataLst>
          </p:nvPr>
        </p:nvSpPr>
        <p:spPr/>
        <p:txBody>
          <a:bodyPr/>
          <a:lstStyle/>
          <a:p>
            <a:fld id="{6ADDFC9E-73A2-4540-ABAE-B0F617538CE1}" type="slidenum">
              <a:rPr lang="en-CA" smtClean="0"/>
              <a:pPr/>
              <a:t>28</a:t>
            </a:fld>
            <a:endParaRPr lang="en-CA" dirty="0"/>
          </a:p>
        </p:txBody>
      </p:sp>
    </p:spTree>
    <p:extLst>
      <p:ext uri="{BB962C8B-B14F-4D97-AF65-F5344CB8AC3E}">
        <p14:creationId xmlns:p14="http://schemas.microsoft.com/office/powerpoint/2010/main" val="2392863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A30A4-36DC-4DE4-A026-5F42AE94F323}"/>
              </a:ext>
            </a:extLst>
          </p:cNvPr>
          <p:cNvSpPr>
            <a:spLocks noGrp="1"/>
          </p:cNvSpPr>
          <p:nvPr>
            <p:ph type="title"/>
            <p:custDataLst>
              <p:tags r:id="rId1"/>
            </p:custDataLst>
          </p:nvPr>
        </p:nvSpPr>
        <p:spPr/>
        <p:txBody>
          <a:bodyPr/>
          <a:lstStyle/>
          <a:p>
            <a:r>
              <a:rPr lang="fr-CA" noProof="0" dirty="0"/>
              <a:t>Réunion du conseil</a:t>
            </a:r>
          </a:p>
        </p:txBody>
      </p:sp>
      <p:sp>
        <p:nvSpPr>
          <p:cNvPr id="3" name="Text Placeholder 2">
            <a:extLst>
              <a:ext uri="{FF2B5EF4-FFF2-40B4-BE49-F238E27FC236}">
                <a16:creationId xmlns:a16="http://schemas.microsoft.com/office/drawing/2014/main" id="{14F8CD0F-68E8-4F36-9933-6147724F6111}"/>
              </a:ext>
            </a:extLst>
          </p:cNvPr>
          <p:cNvSpPr>
            <a:spLocks noGrp="1"/>
          </p:cNvSpPr>
          <p:nvPr>
            <p:ph type="body" idx="1"/>
            <p:custDataLst>
              <p:tags r:id="rId2"/>
            </p:custDataLst>
          </p:nvPr>
        </p:nvSpPr>
        <p:spPr/>
        <p:txBody>
          <a:bodyPr/>
          <a:lstStyle/>
          <a:p>
            <a:r>
              <a:rPr lang="fr-CA" noProof="0" dirty="0"/>
              <a:t>Vendredi 24 mai 2019</a:t>
            </a:r>
          </a:p>
        </p:txBody>
      </p:sp>
    </p:spTree>
    <p:extLst>
      <p:ext uri="{BB962C8B-B14F-4D97-AF65-F5344CB8AC3E}">
        <p14:creationId xmlns:p14="http://schemas.microsoft.com/office/powerpoint/2010/main" val="3618535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6C0521-C585-42D8-8A4C-C8B43C0AEB83}"/>
              </a:ext>
            </a:extLst>
          </p:cNvPr>
          <p:cNvSpPr>
            <a:spLocks noGrp="1"/>
          </p:cNvSpPr>
          <p:nvPr>
            <p:ph type="title"/>
            <p:custDataLst>
              <p:tags r:id="rId1"/>
            </p:custDataLst>
          </p:nvPr>
        </p:nvSpPr>
        <p:spPr/>
        <p:txBody>
          <a:bodyPr>
            <a:normAutofit/>
          </a:bodyPr>
          <a:lstStyle/>
          <a:p>
            <a:r>
              <a:rPr lang="fr-CA" noProof="0" dirty="0"/>
              <a:t>Rapport de la présidente</a:t>
            </a:r>
          </a:p>
        </p:txBody>
      </p:sp>
      <p:sp>
        <p:nvSpPr>
          <p:cNvPr id="5" name="Content Placeholder 4">
            <a:extLst>
              <a:ext uri="{FF2B5EF4-FFF2-40B4-BE49-F238E27FC236}">
                <a16:creationId xmlns:a16="http://schemas.microsoft.com/office/drawing/2014/main" id="{AC1FAC19-767C-4EEC-A9F7-CC299A1FD2E1}"/>
              </a:ext>
            </a:extLst>
          </p:cNvPr>
          <p:cNvSpPr>
            <a:spLocks noGrp="1"/>
          </p:cNvSpPr>
          <p:nvPr>
            <p:ph idx="1"/>
            <p:custDataLst>
              <p:tags r:id="rId2"/>
            </p:custDataLst>
          </p:nvPr>
        </p:nvSpPr>
        <p:spPr/>
        <p:txBody>
          <a:bodyPr>
            <a:normAutofit fontScale="92500" lnSpcReduction="10000"/>
          </a:bodyPr>
          <a:lstStyle/>
          <a:p>
            <a:r>
              <a:rPr lang="fr-CA" noProof="0" dirty="0"/>
              <a:t>Annette Bergeron a présenté au conseil son rapport, qui couvrait les 12 mois de son mandat à la présidence.  Elle y a donné un aperçu des événements auxquels elle a participé ou dans lesquels elle est intervenue :</a:t>
            </a:r>
          </a:p>
          <a:p>
            <a:pPr lvl="1"/>
            <a:r>
              <a:rPr lang="fr-CA" noProof="0" dirty="0"/>
              <a:t>Réunions d’organismes de réglementation</a:t>
            </a:r>
          </a:p>
          <a:p>
            <a:pPr lvl="1"/>
            <a:r>
              <a:rPr lang="fr-CA" noProof="0" dirty="0"/>
              <a:t>Témoignages à des comités de la Chambre des communes et du Sénat</a:t>
            </a:r>
          </a:p>
          <a:p>
            <a:pPr lvl="1"/>
            <a:r>
              <a:rPr lang="fr-CA" noProof="0" dirty="0"/>
              <a:t>Rencontres avec des représentants du gouvernement fédéral</a:t>
            </a:r>
          </a:p>
          <a:p>
            <a:pPr lvl="1"/>
            <a:r>
              <a:rPr lang="fr-CA" noProof="0" dirty="0"/>
              <a:t>Événements organisés par des parties prenantes</a:t>
            </a:r>
          </a:p>
          <a:p>
            <a:pPr lvl="1"/>
            <a:r>
              <a:rPr lang="fr-CA" noProof="0" dirty="0"/>
              <a:t>Campagnes en ligne, comme l’initiative 30 en 30 et la Journée internationale des femmes en génie</a:t>
            </a:r>
          </a:p>
          <a:p>
            <a:endParaRPr lang="fr-CA" noProof="0" dirty="0"/>
          </a:p>
        </p:txBody>
      </p:sp>
    </p:spTree>
    <p:extLst>
      <p:ext uri="{BB962C8B-B14F-4D97-AF65-F5344CB8AC3E}">
        <p14:creationId xmlns:p14="http://schemas.microsoft.com/office/powerpoint/2010/main" val="1541351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4778-BD75-4889-85A2-40D2A9504C8B}"/>
              </a:ext>
            </a:extLst>
          </p:cNvPr>
          <p:cNvSpPr>
            <a:spLocks noGrp="1"/>
          </p:cNvSpPr>
          <p:nvPr>
            <p:ph type="title"/>
            <p:custDataLst>
              <p:tags r:id="rId1"/>
            </p:custDataLst>
          </p:nvPr>
        </p:nvSpPr>
        <p:spPr/>
        <p:txBody>
          <a:bodyPr>
            <a:normAutofit/>
          </a:bodyPr>
          <a:lstStyle/>
          <a:p>
            <a:r>
              <a:rPr lang="fr-CA" noProof="0" dirty="0"/>
              <a:t>Rapport de rendement intermédiaire</a:t>
            </a:r>
          </a:p>
        </p:txBody>
      </p:sp>
      <p:sp>
        <p:nvSpPr>
          <p:cNvPr id="3" name="Content Placeholder 2">
            <a:extLst>
              <a:ext uri="{FF2B5EF4-FFF2-40B4-BE49-F238E27FC236}">
                <a16:creationId xmlns:a16="http://schemas.microsoft.com/office/drawing/2014/main" id="{16203E38-0405-40FF-B257-958916C156C9}"/>
              </a:ext>
            </a:extLst>
          </p:cNvPr>
          <p:cNvSpPr>
            <a:spLocks noGrp="1"/>
          </p:cNvSpPr>
          <p:nvPr>
            <p:ph idx="1"/>
            <p:custDataLst>
              <p:tags r:id="rId2"/>
            </p:custDataLst>
          </p:nvPr>
        </p:nvSpPr>
        <p:spPr/>
        <p:txBody>
          <a:bodyPr>
            <a:normAutofit fontScale="85000" lnSpcReduction="20000"/>
          </a:bodyPr>
          <a:lstStyle/>
          <a:p>
            <a:r>
              <a:rPr lang="fr-CA" noProof="0" dirty="0"/>
              <a:t>Gerard McDonald, Luigi </a:t>
            </a:r>
            <a:r>
              <a:rPr lang="fr-CA" noProof="0" dirty="0" err="1"/>
              <a:t>Benedicenti</a:t>
            </a:r>
            <a:r>
              <a:rPr lang="fr-CA" noProof="0" dirty="0"/>
              <a:t> et Ron Leblanc ont présenté au conseil le Rapport de rendement intermédiaire.</a:t>
            </a:r>
          </a:p>
          <a:p>
            <a:r>
              <a:rPr lang="fr-CA" noProof="0" dirty="0"/>
              <a:t>Le rapport couvre la période de janvier à avril 2019.</a:t>
            </a:r>
          </a:p>
          <a:p>
            <a:r>
              <a:rPr lang="fr-CA" noProof="0" dirty="0"/>
              <a:t>Étant donné que ce rapport ne porte que sur le premier trimestre du plan stratégique 2019-2021, aucun compte rendu sur les résultats n’a été fourni.</a:t>
            </a:r>
          </a:p>
          <a:p>
            <a:pPr lvl="1"/>
            <a:r>
              <a:rPr lang="fr-CA" noProof="0" dirty="0"/>
              <a:t>Les résultats seront communiqués au moins une fois par année.  </a:t>
            </a:r>
          </a:p>
          <a:p>
            <a:r>
              <a:rPr lang="fr-CA" noProof="0" dirty="0"/>
              <a:t>Dans l’ensemble, les objectifs de chaque priorité stratégique et impératif opérationnel sont en bonne voie de réalisation, sauf en ce qui concerne la priorité stratégique 2 : Responsabilité en matière d’agrément, car le travail a subi des perturbations en raison d’un retard dans l’embauche d’un consultant chargé d’élaborer le processus d’évaluation, et la création d’une deuxième version du Rapport du Groupe de travail sur les UA qui nécessite maintenant une nouvelle consultation.</a:t>
            </a:r>
          </a:p>
          <a:p>
            <a:endParaRPr lang="fr-CA" noProof="0" dirty="0"/>
          </a:p>
        </p:txBody>
      </p:sp>
      <p:sp>
        <p:nvSpPr>
          <p:cNvPr id="4" name="Slide Number Placeholder 3">
            <a:extLst>
              <a:ext uri="{FF2B5EF4-FFF2-40B4-BE49-F238E27FC236}">
                <a16:creationId xmlns:a16="http://schemas.microsoft.com/office/drawing/2014/main" id="{79FA3DAD-8199-4E45-BFDA-8C51EBEC8FE1}"/>
              </a:ext>
            </a:extLst>
          </p:cNvPr>
          <p:cNvSpPr>
            <a:spLocks noGrp="1"/>
          </p:cNvSpPr>
          <p:nvPr>
            <p:ph type="sldNum" sz="quarter" idx="12"/>
            <p:custDataLst>
              <p:tags r:id="rId3"/>
            </p:custDataLst>
          </p:nvPr>
        </p:nvSpPr>
        <p:spPr/>
        <p:txBody>
          <a:bodyPr/>
          <a:lstStyle/>
          <a:p>
            <a:fld id="{6ADDFC9E-73A2-4540-ABAE-B0F617538CE1}" type="slidenum">
              <a:rPr lang="en-CA" smtClean="0"/>
              <a:pPr/>
              <a:t>5</a:t>
            </a:fld>
            <a:endParaRPr lang="en-CA" dirty="0"/>
          </a:p>
        </p:txBody>
      </p:sp>
    </p:spTree>
    <p:extLst>
      <p:ext uri="{BB962C8B-B14F-4D97-AF65-F5344CB8AC3E}">
        <p14:creationId xmlns:p14="http://schemas.microsoft.com/office/powerpoint/2010/main" val="110078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C6802D-A218-495A-9D45-57D06E16CED0}"/>
              </a:ext>
            </a:extLst>
          </p:cNvPr>
          <p:cNvSpPr>
            <a:spLocks noGrp="1"/>
          </p:cNvSpPr>
          <p:nvPr>
            <p:ph type="title"/>
            <p:custDataLst>
              <p:tags r:id="rId1"/>
            </p:custDataLst>
          </p:nvPr>
        </p:nvSpPr>
        <p:spPr/>
        <p:txBody>
          <a:bodyPr/>
          <a:lstStyle/>
          <a:p>
            <a:r>
              <a:rPr lang="fr-CA" noProof="0" dirty="0"/>
              <a:t>Groupe des chefs de direction</a:t>
            </a:r>
          </a:p>
        </p:txBody>
      </p:sp>
      <p:sp>
        <p:nvSpPr>
          <p:cNvPr id="5" name="Content Placeholder 4">
            <a:extLst>
              <a:ext uri="{FF2B5EF4-FFF2-40B4-BE49-F238E27FC236}">
                <a16:creationId xmlns:a16="http://schemas.microsoft.com/office/drawing/2014/main" id="{B1A19FBC-5167-43CF-874E-CE8F4AFE138F}"/>
              </a:ext>
            </a:extLst>
          </p:cNvPr>
          <p:cNvSpPr>
            <a:spLocks noGrp="1"/>
          </p:cNvSpPr>
          <p:nvPr>
            <p:ph idx="1"/>
            <p:custDataLst>
              <p:tags r:id="rId2"/>
            </p:custDataLst>
          </p:nvPr>
        </p:nvSpPr>
        <p:spPr/>
        <p:txBody>
          <a:bodyPr>
            <a:normAutofit fontScale="62500" lnSpcReduction="20000"/>
          </a:bodyPr>
          <a:lstStyle/>
          <a:p>
            <a:r>
              <a:rPr lang="fr-CA" noProof="0" dirty="0"/>
              <a:t>Le président du Groupe, Jim </a:t>
            </a:r>
            <a:r>
              <a:rPr lang="fr-CA" noProof="0" dirty="0" err="1"/>
              <a:t>Landrigan</a:t>
            </a:r>
            <a:r>
              <a:rPr lang="fr-CA" noProof="0" dirty="0"/>
              <a:t>, a présenté un résumé de la réunion de son groupe.</a:t>
            </a:r>
          </a:p>
          <a:p>
            <a:r>
              <a:rPr lang="fr-CA" noProof="0" dirty="0"/>
              <a:t>Le groupe a entendu des exposés sur les points suivants :</a:t>
            </a:r>
          </a:p>
          <a:p>
            <a:pPr lvl="1"/>
            <a:r>
              <a:rPr lang="fr-CA" noProof="0" dirty="0"/>
              <a:t>Consultations relatives à la Priorité stratégique 3 : Le recrutement, le maintien et le développement professionnel des femmes dans la profession d’ingénieur au Canada</a:t>
            </a:r>
          </a:p>
          <a:p>
            <a:pPr lvl="1"/>
            <a:r>
              <a:rPr lang="fr-CA" noProof="0" dirty="0"/>
              <a:t>BC Professional </a:t>
            </a:r>
            <a:r>
              <a:rPr lang="fr-CA" noProof="0" dirty="0" err="1"/>
              <a:t>Governance</a:t>
            </a:r>
            <a:r>
              <a:rPr lang="fr-CA" noProof="0" dirty="0"/>
              <a:t> </a:t>
            </a:r>
            <a:r>
              <a:rPr lang="fr-CA" noProof="0" dirty="0" err="1"/>
              <a:t>Act</a:t>
            </a:r>
            <a:r>
              <a:rPr lang="fr-CA" noProof="0" dirty="0"/>
              <a:t>.</a:t>
            </a:r>
          </a:p>
          <a:p>
            <a:pPr lvl="1"/>
            <a:r>
              <a:rPr lang="fr-CA" noProof="0" dirty="0"/>
              <a:t>Médiations entre l’APEGA et l’Association of Science and Engineering </a:t>
            </a:r>
            <a:r>
              <a:rPr lang="fr-CA" noProof="0" dirty="0" err="1"/>
              <a:t>Technologists</a:t>
            </a:r>
            <a:r>
              <a:rPr lang="fr-CA" noProof="0" dirty="0"/>
              <a:t> (ASET)</a:t>
            </a:r>
          </a:p>
          <a:p>
            <a:pPr lvl="1"/>
            <a:r>
              <a:rPr lang="fr-CA" noProof="0" dirty="0"/>
              <a:t>Traitement des renseignements personnels par les organismes de réglementation</a:t>
            </a:r>
          </a:p>
          <a:p>
            <a:pPr lvl="1"/>
            <a:r>
              <a:rPr lang="fr-CA" noProof="0" dirty="0"/>
              <a:t>Accord de leadership sur la diversité des genres de Ressources humaines, industrie électrique du Canada (RHIÉC)</a:t>
            </a:r>
          </a:p>
          <a:p>
            <a:pPr lvl="1"/>
            <a:r>
              <a:rPr lang="fr-CA" noProof="0" dirty="0"/>
              <a:t>Rapport d’examen des compétences acquises à l’étranger</a:t>
            </a:r>
          </a:p>
          <a:p>
            <a:pPr lvl="1"/>
            <a:r>
              <a:rPr lang="fr-CA" noProof="0" dirty="0"/>
              <a:t>Entrepreneuriat</a:t>
            </a:r>
          </a:p>
          <a:p>
            <a:r>
              <a:rPr lang="fr-CA" noProof="0" dirty="0"/>
              <a:t>Le groupe a également examiné le rapport du Groupe de travail sur le financement et discuté de ses recommandations.</a:t>
            </a:r>
          </a:p>
          <a:p>
            <a:pPr lvl="1"/>
            <a:r>
              <a:rPr lang="fr-CA" noProof="0" dirty="0"/>
              <a:t>Il a jugé que le rapport était bien fait et présentait les faits de façon cohérente. </a:t>
            </a:r>
          </a:p>
          <a:p>
            <a:pPr lvl="1"/>
            <a:r>
              <a:rPr lang="fr-CA" noProof="0" dirty="0"/>
              <a:t>Les membres ont appuyé collectivement les motions a), b) et d), mais n’ont pu en arriver à un consensus sur la motion c).</a:t>
            </a:r>
          </a:p>
          <a:p>
            <a:pPr lvl="1"/>
            <a:endParaRPr lang="fr-CA" noProof="0" dirty="0"/>
          </a:p>
        </p:txBody>
      </p:sp>
    </p:spTree>
    <p:extLst>
      <p:ext uri="{BB962C8B-B14F-4D97-AF65-F5344CB8AC3E}">
        <p14:creationId xmlns:p14="http://schemas.microsoft.com/office/powerpoint/2010/main" val="2721423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C58C-E159-4891-B2E7-0FA2ECEE2BDF}"/>
              </a:ext>
            </a:extLst>
          </p:cNvPr>
          <p:cNvSpPr>
            <a:spLocks noGrp="1"/>
          </p:cNvSpPr>
          <p:nvPr>
            <p:ph type="title"/>
            <p:custDataLst>
              <p:tags r:id="rId1"/>
            </p:custDataLst>
          </p:nvPr>
        </p:nvSpPr>
        <p:spPr/>
        <p:txBody>
          <a:bodyPr/>
          <a:lstStyle/>
          <a:p>
            <a:r>
              <a:rPr lang="fr-CA" noProof="0" dirty="0"/>
              <a:t>Groupe des présidents</a:t>
            </a:r>
          </a:p>
        </p:txBody>
      </p:sp>
      <p:sp>
        <p:nvSpPr>
          <p:cNvPr id="3" name="Content Placeholder 2">
            <a:extLst>
              <a:ext uri="{FF2B5EF4-FFF2-40B4-BE49-F238E27FC236}">
                <a16:creationId xmlns:a16="http://schemas.microsoft.com/office/drawing/2014/main" id="{E13D574C-E518-4259-80C1-CD343C08227A}"/>
              </a:ext>
            </a:extLst>
          </p:cNvPr>
          <p:cNvSpPr>
            <a:spLocks noGrp="1"/>
          </p:cNvSpPr>
          <p:nvPr>
            <p:ph idx="1"/>
            <p:custDataLst>
              <p:tags r:id="rId2"/>
            </p:custDataLst>
          </p:nvPr>
        </p:nvSpPr>
        <p:spPr/>
        <p:txBody>
          <a:bodyPr vert="horz" lIns="91440" tIns="45720" rIns="91440" bIns="45720" rtlCol="0" anchor="t">
            <a:normAutofit fontScale="70000" lnSpcReduction="20000"/>
          </a:bodyPr>
          <a:lstStyle/>
          <a:p>
            <a:r>
              <a:rPr lang="fr-CA" noProof="0" dirty="0"/>
              <a:t>Le président du Groupe, Serge Dupuis, a présenté un résumé de la réunion de son groupe. </a:t>
            </a:r>
          </a:p>
          <a:p>
            <a:r>
              <a:rPr lang="fr-CA" noProof="0" dirty="0"/>
              <a:t>Le groupe a entendu des exposés sur les points suivants :</a:t>
            </a:r>
          </a:p>
          <a:p>
            <a:pPr lvl="1"/>
            <a:r>
              <a:rPr lang="fr-CA" noProof="0" dirty="0"/>
              <a:t>Reconnaissance territoriale</a:t>
            </a:r>
          </a:p>
          <a:p>
            <a:pPr lvl="1"/>
            <a:r>
              <a:rPr lang="fr-CA" noProof="0" dirty="0"/>
              <a:t>Actualisation du budget 2019 d’Ingénieurs Canada.</a:t>
            </a:r>
          </a:p>
          <a:p>
            <a:pPr lvl="1"/>
            <a:r>
              <a:rPr lang="fr-CA" noProof="0" dirty="0"/>
              <a:t>BC Professional </a:t>
            </a:r>
            <a:r>
              <a:rPr lang="fr-CA" noProof="0" dirty="0" err="1"/>
              <a:t>Governance</a:t>
            </a:r>
            <a:r>
              <a:rPr lang="fr-CA" noProof="0" dirty="0"/>
              <a:t> </a:t>
            </a:r>
            <a:r>
              <a:rPr lang="fr-CA" noProof="0" dirty="0" err="1"/>
              <a:t>Act</a:t>
            </a:r>
            <a:endParaRPr lang="fr-CA" noProof="0" dirty="0"/>
          </a:p>
          <a:p>
            <a:r>
              <a:rPr lang="fr-CA" noProof="0" dirty="0"/>
              <a:t>Le groupe a discuté des questions suivantes :</a:t>
            </a:r>
          </a:p>
          <a:p>
            <a:pPr lvl="1"/>
            <a:r>
              <a:rPr lang="fr-CA" noProof="0" dirty="0"/>
              <a:t>Demande de données sur l’initiative 30 en 30 formulée lors de la dernière réunion </a:t>
            </a:r>
          </a:p>
          <a:p>
            <a:pPr lvl="1"/>
            <a:r>
              <a:rPr lang="fr-CA" noProof="0" dirty="0"/>
              <a:t>Orientation et intégration des présidents par Ingénieurs Canada</a:t>
            </a:r>
          </a:p>
          <a:p>
            <a:pPr lvl="1"/>
            <a:r>
              <a:rPr lang="fr-CA" noProof="0" dirty="0"/>
              <a:t> Relation entre les organismes de réglementation et les partenaires affinitaires </a:t>
            </a:r>
          </a:p>
          <a:p>
            <a:pPr lvl="1"/>
            <a:r>
              <a:rPr lang="fr-CA" noProof="0" dirty="0"/>
              <a:t>Rendement des membres de conseils nommés par un gouvernement</a:t>
            </a:r>
          </a:p>
          <a:p>
            <a:pPr lvl="1"/>
            <a:r>
              <a:rPr lang="fr-CA" noProof="0" dirty="0"/>
              <a:t> Présence de présidents d’organismes de réglementation au sein du conseil d’Ingénieurs Canada </a:t>
            </a:r>
          </a:p>
          <a:p>
            <a:pPr marL="342000" lvl="1" indent="-342000">
              <a:buFont typeface="Arial" panose="020B0604020202020204" pitchFamily="34" charset="0"/>
              <a:buChar char="•"/>
            </a:pPr>
            <a:r>
              <a:rPr lang="fr-CA" noProof="0" dirty="0"/>
              <a:t>Le groupe a également actualisé son mandat. </a:t>
            </a:r>
          </a:p>
        </p:txBody>
      </p:sp>
      <p:sp>
        <p:nvSpPr>
          <p:cNvPr id="4" name="Slide Number Placeholder 3">
            <a:extLst>
              <a:ext uri="{FF2B5EF4-FFF2-40B4-BE49-F238E27FC236}">
                <a16:creationId xmlns:a16="http://schemas.microsoft.com/office/drawing/2014/main" id="{C67375F9-0C4D-4629-9726-8BAD6E431155}"/>
              </a:ext>
            </a:extLst>
          </p:cNvPr>
          <p:cNvSpPr>
            <a:spLocks noGrp="1"/>
          </p:cNvSpPr>
          <p:nvPr>
            <p:ph type="sldNum" sz="quarter" idx="12"/>
            <p:custDataLst>
              <p:tags r:id="rId3"/>
            </p:custDataLst>
          </p:nvPr>
        </p:nvSpPr>
        <p:spPr/>
        <p:txBody>
          <a:bodyPr/>
          <a:lstStyle/>
          <a:p>
            <a:fld id="{6ADDFC9E-73A2-4540-ABAE-B0F617538CE1}" type="slidenum">
              <a:rPr lang="en-CA" smtClean="0"/>
              <a:pPr/>
              <a:t>7</a:t>
            </a:fld>
            <a:endParaRPr lang="en-CA" dirty="0"/>
          </a:p>
        </p:txBody>
      </p:sp>
    </p:spTree>
    <p:extLst>
      <p:ext uri="{BB962C8B-B14F-4D97-AF65-F5344CB8AC3E}">
        <p14:creationId xmlns:p14="http://schemas.microsoft.com/office/powerpoint/2010/main" val="881364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33D8-E228-4394-AB04-B6F5FDB87DFB}"/>
              </a:ext>
            </a:extLst>
          </p:cNvPr>
          <p:cNvSpPr>
            <a:spLocks noGrp="1"/>
          </p:cNvSpPr>
          <p:nvPr>
            <p:ph type="title"/>
            <p:custDataLst>
              <p:tags r:id="rId1"/>
            </p:custDataLst>
          </p:nvPr>
        </p:nvSpPr>
        <p:spPr/>
        <p:txBody>
          <a:bodyPr>
            <a:normAutofit fontScale="90000"/>
          </a:bodyPr>
          <a:lstStyle/>
          <a:p>
            <a:r>
              <a:rPr lang="fr-CA" noProof="0" dirty="0"/>
              <a:t>Revenus d’affinité non affectés et réserves d’Ingénieurs Canada</a:t>
            </a:r>
          </a:p>
        </p:txBody>
      </p:sp>
      <p:sp>
        <p:nvSpPr>
          <p:cNvPr id="3" name="Content Placeholder 2">
            <a:extLst>
              <a:ext uri="{FF2B5EF4-FFF2-40B4-BE49-F238E27FC236}">
                <a16:creationId xmlns:a16="http://schemas.microsoft.com/office/drawing/2014/main" id="{9C8FB9A9-8FD3-4006-AE6B-CFBF5E25A8E4}"/>
              </a:ext>
            </a:extLst>
          </p:cNvPr>
          <p:cNvSpPr>
            <a:spLocks noGrp="1"/>
          </p:cNvSpPr>
          <p:nvPr>
            <p:ph idx="1"/>
            <p:custDataLst>
              <p:tags r:id="rId2"/>
            </p:custDataLst>
          </p:nvPr>
        </p:nvSpPr>
        <p:spPr/>
        <p:txBody>
          <a:bodyPr>
            <a:normAutofit fontScale="70000" lnSpcReduction="20000"/>
          </a:bodyPr>
          <a:lstStyle/>
          <a:p>
            <a:r>
              <a:rPr lang="fr-CA" noProof="0" dirty="0"/>
              <a:t>Le conseil de PEO ayant décidé de ne pas participer au programme d’assurance habitation et automobile, l’organisme n’acceptera pas de fonds de commandite issus du programme.</a:t>
            </a:r>
          </a:p>
          <a:p>
            <a:pPr lvl="1"/>
            <a:r>
              <a:rPr lang="fr-CA" noProof="0" dirty="0"/>
              <a:t>Le conseil d’Ingénieurs Canada devait donc déterminer quoi faire de ces fonds. </a:t>
            </a:r>
          </a:p>
          <a:p>
            <a:pPr lvl="1"/>
            <a:r>
              <a:rPr lang="fr-CA" noProof="0" dirty="0"/>
              <a:t>Le conseil a résolu la question en adoptant une motion visant reconnaître la somme de 2,14 millions $ actuellement inscrite aux comptes créditeurs comme un revenu d’Ingénieurs Canada pour l’exercice financier 2019.</a:t>
            </a:r>
          </a:p>
          <a:p>
            <a:r>
              <a:rPr lang="fr-CA" noProof="0" dirty="0"/>
              <a:t>  Le conseil a également adopté les motions visant à  :</a:t>
            </a:r>
          </a:p>
          <a:p>
            <a:pPr lvl="1"/>
            <a:r>
              <a:rPr lang="fr-CA" noProof="0" dirty="0"/>
              <a:t>Approuver la fermeture du « Fonds pour l’achat d’immobilisations » et le transfert du solde actuel de 250 000 $ aux réserves non affectées.</a:t>
            </a:r>
          </a:p>
          <a:p>
            <a:pPr lvl="1"/>
            <a:r>
              <a:rPr lang="fr-CA" noProof="0" dirty="0"/>
              <a:t>Approuver la fermeture de la réserve « Autre fonds affecté à l’interne » et le transfert de son solde actuel de 211 400 $ aux réserves non affectées.</a:t>
            </a:r>
          </a:p>
          <a:p>
            <a:pPr lvl="1"/>
            <a:r>
              <a:rPr lang="fr-CA" noProof="0" dirty="0"/>
              <a:t>Charger le nouveau Comité des finances, d’audit et de gestion des risques (FAGR) d’élaborer, pour approbation par le conseil, une politique officielle sur les actifs nets afin de déterminer le niveau d’actifs nets requis pour atténuer les risques identifiés et financer les grands projets prévus.</a:t>
            </a:r>
          </a:p>
        </p:txBody>
      </p:sp>
      <p:sp>
        <p:nvSpPr>
          <p:cNvPr id="4" name="Slide Number Placeholder 3">
            <a:extLst>
              <a:ext uri="{FF2B5EF4-FFF2-40B4-BE49-F238E27FC236}">
                <a16:creationId xmlns:a16="http://schemas.microsoft.com/office/drawing/2014/main" id="{C1D99C85-2D94-408F-B6B1-5496B837D834}"/>
              </a:ext>
            </a:extLst>
          </p:cNvPr>
          <p:cNvSpPr>
            <a:spLocks noGrp="1"/>
          </p:cNvSpPr>
          <p:nvPr>
            <p:ph type="sldNum" sz="quarter" idx="12"/>
            <p:custDataLst>
              <p:tags r:id="rId3"/>
            </p:custDataLst>
          </p:nvPr>
        </p:nvSpPr>
        <p:spPr/>
        <p:txBody>
          <a:bodyPr/>
          <a:lstStyle/>
          <a:p>
            <a:fld id="{6ADDFC9E-73A2-4540-ABAE-B0F617538CE1}" type="slidenum">
              <a:rPr lang="en-CA" smtClean="0"/>
              <a:pPr/>
              <a:t>8</a:t>
            </a:fld>
            <a:endParaRPr lang="en-CA" dirty="0"/>
          </a:p>
        </p:txBody>
      </p:sp>
    </p:spTree>
    <p:extLst>
      <p:ext uri="{BB962C8B-B14F-4D97-AF65-F5344CB8AC3E}">
        <p14:creationId xmlns:p14="http://schemas.microsoft.com/office/powerpoint/2010/main" val="3940179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F20EE-D012-44F3-83D8-AB097E9BD77F}"/>
              </a:ext>
            </a:extLst>
          </p:cNvPr>
          <p:cNvSpPr>
            <a:spLocks noGrp="1"/>
          </p:cNvSpPr>
          <p:nvPr>
            <p:ph type="title"/>
            <p:custDataLst>
              <p:tags r:id="rId1"/>
            </p:custDataLst>
          </p:nvPr>
        </p:nvSpPr>
        <p:spPr/>
        <p:txBody>
          <a:bodyPr>
            <a:normAutofit fontScale="90000"/>
          </a:bodyPr>
          <a:lstStyle/>
          <a:p>
            <a:r>
              <a:rPr lang="fr-CA" noProof="0" dirty="0"/>
              <a:t>Revenus d’affinité non affectés et réserves d’Ingénieurs Canada (suite)</a:t>
            </a:r>
          </a:p>
        </p:txBody>
      </p:sp>
      <p:sp>
        <p:nvSpPr>
          <p:cNvPr id="3" name="Content Placeholder 2">
            <a:extLst>
              <a:ext uri="{FF2B5EF4-FFF2-40B4-BE49-F238E27FC236}">
                <a16:creationId xmlns:a16="http://schemas.microsoft.com/office/drawing/2014/main" id="{09D94F65-AE3D-4A59-9D5A-33C93CA6566B}"/>
              </a:ext>
            </a:extLst>
          </p:cNvPr>
          <p:cNvSpPr>
            <a:spLocks noGrp="1"/>
          </p:cNvSpPr>
          <p:nvPr>
            <p:ph idx="1"/>
            <p:custDataLst>
              <p:tags r:id="rId2"/>
            </p:custDataLst>
          </p:nvPr>
        </p:nvSpPr>
        <p:spPr/>
        <p:txBody>
          <a:bodyPr>
            <a:normAutofit fontScale="85000" lnSpcReduction="20000"/>
          </a:bodyPr>
          <a:lstStyle/>
          <a:p>
            <a:r>
              <a:rPr lang="fr-CA" noProof="0" dirty="0"/>
              <a:t>Tel qu’indiqué lors de la téléconférence du conseil tenue en avril, en raison d’une erreur comptable, le solde des revenus non affectés a été sous-estimé d’environ 1 million $. </a:t>
            </a:r>
          </a:p>
          <a:p>
            <a:r>
              <a:rPr lang="fr-CA" noProof="0" dirty="0"/>
              <a:t>Ingénieurs Canada a donc entrepris l’année budgétaire 2019 en croyant que les réserves non affectées s’établissaient à 1 million $, et a budgété des dépenses pour ramener ce solde à un peu moins de zéro. À cause de l’erreur comptable, le déficit budgété en 2019 aurait entraîné un solde négatif d’environ 1 million $ des réserves non affectées. </a:t>
            </a:r>
          </a:p>
          <a:p>
            <a:r>
              <a:rPr lang="fr-CA" noProof="0" dirty="0"/>
              <a:t>Cependant, avec la reconnaissance des fonds de commandite en tant que revenus, le déficit budgétaire est annulé, et le solde des réserves non affectées sera d’environ 1 million $. </a:t>
            </a:r>
          </a:p>
          <a:p>
            <a:r>
              <a:rPr lang="fr-CA" noProof="0" dirty="0"/>
              <a:t>On compte éviter les erreurs de ce genre dans l’avenir en harmonisant la façon dont Ingénieurs Canada présente ses données financières avec la façon dont nos auditeurs en font état. Cette approche devrait faire ressortir les écarts plus rapidement.</a:t>
            </a:r>
          </a:p>
          <a:p>
            <a:endParaRPr lang="fr-CA" noProof="0" dirty="0"/>
          </a:p>
        </p:txBody>
      </p:sp>
      <p:sp>
        <p:nvSpPr>
          <p:cNvPr id="4" name="Slide Number Placeholder 3">
            <a:extLst>
              <a:ext uri="{FF2B5EF4-FFF2-40B4-BE49-F238E27FC236}">
                <a16:creationId xmlns:a16="http://schemas.microsoft.com/office/drawing/2014/main" id="{6EA68972-1025-4057-B017-0E437153C5C2}"/>
              </a:ext>
            </a:extLst>
          </p:cNvPr>
          <p:cNvSpPr>
            <a:spLocks noGrp="1"/>
          </p:cNvSpPr>
          <p:nvPr>
            <p:ph type="sldNum" sz="quarter" idx="12"/>
            <p:custDataLst>
              <p:tags r:id="rId3"/>
            </p:custDataLst>
          </p:nvPr>
        </p:nvSpPr>
        <p:spPr/>
        <p:txBody>
          <a:bodyPr/>
          <a:lstStyle/>
          <a:p>
            <a:fld id="{6ADDFC9E-73A2-4540-ABAE-B0F617538CE1}" type="slidenum">
              <a:rPr lang="en-CA" smtClean="0"/>
              <a:pPr/>
              <a:t>9</a:t>
            </a:fld>
            <a:endParaRPr lang="en-CA" dirty="0"/>
          </a:p>
        </p:txBody>
      </p:sp>
    </p:spTree>
    <p:extLst>
      <p:ext uri="{BB962C8B-B14F-4D97-AF65-F5344CB8AC3E}">
        <p14:creationId xmlns:p14="http://schemas.microsoft.com/office/powerpoint/2010/main" val="7138500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3"/>
</p:tagLst>
</file>

<file path=ppt/tags/tag68.xml><?xml version="1.0" encoding="utf-8"?>
<p:tagLst xmlns:a="http://schemas.openxmlformats.org/drawingml/2006/main" xmlns:r="http://schemas.openxmlformats.org/officeDocument/2006/relationships" xmlns:p="http://schemas.openxmlformats.org/presentationml/2006/main">
  <p:tag name="NUM" val="1"/>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3"/>
</p:tagLst>
</file>

<file path=ppt/tags/tag71.xml><?xml version="1.0" encoding="utf-8"?>
<p:tagLst xmlns:a="http://schemas.openxmlformats.org/drawingml/2006/main" xmlns:r="http://schemas.openxmlformats.org/officeDocument/2006/relationships" xmlns:p="http://schemas.openxmlformats.org/presentationml/2006/main">
  <p:tag name="NUM" val="1"/>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3"/>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3"/>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PPT_Template1">
  <a:themeElements>
    <a:clrScheme name="Custom 2">
      <a:dk1>
        <a:srgbClr val="34302C"/>
      </a:dk1>
      <a:lt1>
        <a:sysClr val="window" lastClr="FFFFFF"/>
      </a:lt1>
      <a:dk2>
        <a:srgbClr val="003C71"/>
      </a:dk2>
      <a:lt2>
        <a:srgbClr val="F2F2F2"/>
      </a:lt2>
      <a:accent1>
        <a:srgbClr val="67823A"/>
      </a:accent1>
      <a:accent2>
        <a:srgbClr val="9D2235"/>
      </a:accent2>
      <a:accent3>
        <a:srgbClr val="CF7F00"/>
      </a:accent3>
      <a:accent4>
        <a:srgbClr val="653165"/>
      </a:accent4>
      <a:accent5>
        <a:srgbClr val="696158"/>
      </a:accent5>
      <a:accent6>
        <a:srgbClr val="9E652E"/>
      </a:accent6>
      <a:hlink>
        <a:srgbClr val="0070C0"/>
      </a:hlink>
      <a:folHlink>
        <a:srgbClr val="69615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267F5E652E0E41A7A445E6780A1398" ma:contentTypeVersion="12" ma:contentTypeDescription="Create a new document." ma:contentTypeScope="" ma:versionID="b41bf067264d50b0b28e85eb5548b611">
  <xsd:schema xmlns:xsd="http://www.w3.org/2001/XMLSchema" xmlns:xs="http://www.w3.org/2001/XMLSchema" xmlns:p="http://schemas.microsoft.com/office/2006/metadata/properties" xmlns:ns2="70d5c487-b754-429c-89aa-e7657684365d" xmlns:ns3="cb25f3da-5814-4c1f-99f2-d637de11ca73" xmlns:ns4="d3e8e130-a2b6-4fcc-b820-35a49cf0573d" targetNamespace="http://schemas.microsoft.com/office/2006/metadata/properties" ma:root="true" ma:fieldsID="0e4092650f554b8b4aa0a15b77a754e4" ns2:_="" ns3:_="" ns4:_="">
    <xsd:import namespace="70d5c487-b754-429c-89aa-e7657684365d"/>
    <xsd:import namespace="cb25f3da-5814-4c1f-99f2-d637de11ca73"/>
    <xsd:import namespace="d3e8e130-a2b6-4fcc-b820-35a49cf0573d"/>
    <xsd:element name="properties">
      <xsd:complexType>
        <xsd:sequence>
          <xsd:element name="documentManagement">
            <xsd:complexType>
              <xsd:all>
                <xsd:element ref="ns2:e84ea212a04c41fcbdea165934b2161a" minOccurs="0"/>
                <xsd:element ref="ns3:TaxCatchAll" minOccurs="0"/>
                <xsd:element ref="ns2:MediaServiceMetadata" minOccurs="0"/>
                <xsd:element ref="ns2:MediaServiceFastMetadata" minOccurs="0"/>
                <xsd:element ref="ns4:Language" minOccurs="0"/>
                <xsd:element ref="ns3:SharedWithUsers" minOccurs="0"/>
                <xsd:element ref="ns3:SharedWithDetails" minOccurs="0"/>
                <xsd:element ref="ns4:Agenda_x0020_book_x0020_document_x003f_" minOccurs="0"/>
                <xsd:element ref="ns4:Agenda_x0020_item" minOccurs="0"/>
                <xsd:element ref="ns4:St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5c487-b754-429c-89aa-e7657684365d" elementFormDefault="qualified">
    <xsd:import namespace="http://schemas.microsoft.com/office/2006/documentManagement/types"/>
    <xsd:import namespace="http://schemas.microsoft.com/office/infopath/2007/PartnerControls"/>
    <xsd:element name="e84ea212a04c41fcbdea165934b2161a" ma:index="9" ma:taxonomy="true" ma:internalName="e84ea212a04c41fcbdea165934b2161a" ma:taxonomyFieldName="Document_x0020_Type" ma:displayName="Document Type" ma:default="" ma:fieldId="{e84ea212-a04c-41fc-bdea-165934b2161a}" ma:sspId="65dceeaf-3781-424a-bbe4-3913337707d3" ma:termSetId="f10db319-1447-498f-81f1-db260ca6cebc" ma:anchorId="00000000-0000-0000-0000-000000000000" ma:open="fals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25f3da-5814-4c1f-99f2-d637de11ca7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d84eb2e6-1f68-446e-90dd-cbccfe80c32c}" ma:internalName="TaxCatchAll" ma:showField="CatchAllData" ma:web="cb25f3da-5814-4c1f-99f2-d637de11ca73">
      <xsd:complexType>
        <xsd:complexContent>
          <xsd:extension base="dms:MultiChoiceLookup">
            <xsd:sequence>
              <xsd:element name="Value" type="dms:Lookup" maxOccurs="unbounded" minOccurs="0" nillable="true"/>
            </xsd:sequence>
          </xsd:extension>
        </xsd:complexContent>
      </xsd:complex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e8e130-a2b6-4fcc-b820-35a49cf0573d" elementFormDefault="qualified">
    <xsd:import namespace="http://schemas.microsoft.com/office/2006/documentManagement/types"/>
    <xsd:import namespace="http://schemas.microsoft.com/office/infopath/2007/PartnerControls"/>
    <xsd:element name="Language" ma:index="13" nillable="true" ma:displayName="Language" ma:default="English" ma:format="Dropdown" ma:internalName="Language">
      <xsd:simpleType>
        <xsd:restriction base="dms:Choice">
          <xsd:enumeration value="English"/>
          <xsd:enumeration value="French"/>
        </xsd:restriction>
      </xsd:simpleType>
    </xsd:element>
    <xsd:element name="Agenda_x0020_book_x0020_document_x003f_" ma:index="16" nillable="true" ma:displayName="Agenda book document?" ma:format="Dropdown" ma:internalName="Agenda_x0020_book_x0020_document_x003f_">
      <xsd:simpleType>
        <xsd:restriction base="dms:Choice">
          <xsd:enumeration value="Yes"/>
          <xsd:enumeration value="No"/>
        </xsd:restriction>
      </xsd:simpleType>
    </xsd:element>
    <xsd:element name="Agenda_x0020_item" ma:index="17" nillable="true" ma:displayName="Agenda item" ma:list="{67e30dec-fe2b-4233-bce6-06b3f44e63b4}" ma:internalName="Agenda_x0020_item" ma:showField="Title">
      <xsd:simpleType>
        <xsd:restriction base="dms:Lookup"/>
      </xsd:simpleType>
    </xsd:element>
    <xsd:element name="State" ma:index="18" nillable="true" ma:displayName="State" ma:format="Dropdown" ma:internalName="State">
      <xsd:simpleType>
        <xsd:restriction base="dms:Choice">
          <xsd:enumeration value="Draft"/>
          <xsd:enumeration value="Original received"/>
          <xsd:enumeration value="Original ready for copy edit"/>
          <xsd:enumeration value="Original in copy edit"/>
          <xsd:enumeration value="Original for approval by content owner"/>
          <xsd:enumeration value="Original ready for translation"/>
          <xsd:enumeration value="Original in translation"/>
          <xsd:enumeration value="Translated"/>
          <xsd:enumeration value="Final"/>
          <xsd:enumeration value="Modified since translation"/>
          <xsd:enumeration value="In re-transl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TaxCatchAll xmlns="cb25f3da-5814-4c1f-99f2-d637de11ca73">
      <Value>21</Value>
    </TaxCatchAll>
    <SharedWithUsers xmlns="cb25f3da-5814-4c1f-99f2-d637de11ca73">
      <UserInfo>
        <DisplayName>Martha Oram</DisplayName>
        <AccountId>685</AccountId>
        <AccountType/>
      </UserInfo>
    </SharedWithUsers>
    <Language xmlns="d3e8e130-a2b6-4fcc-b820-35a49cf0573d">English</Language>
    <State xmlns="d3e8e130-a2b6-4fcc-b820-35a49cf0573d" xsi:nil="true"/>
    <e84ea212a04c41fcbdea165934b2161a xmlns="70d5c487-b754-429c-89aa-e7657684365d">
      <Terms xmlns="http://schemas.microsoft.com/office/infopath/2007/PartnerControls">
        <TermInfo xmlns="http://schemas.microsoft.com/office/infopath/2007/PartnerControls">
          <TermName xmlns="http://schemas.microsoft.com/office/infopath/2007/PartnerControls">Report</TermName>
          <TermId xmlns="http://schemas.microsoft.com/office/infopath/2007/PartnerControls">f645bec2-62bf-4cd1-8cc9-a013595c05d0</TermId>
        </TermInfo>
      </Terms>
    </e84ea212a04c41fcbdea165934b2161a>
    <Agenda_x0020_book_x0020_document_x003f_ xmlns="d3e8e130-a2b6-4fcc-b820-35a49cf0573d" xsi:nil="true"/>
    <Agenda_x0020_item xmlns="d3e8e130-a2b6-4fcc-b820-35a49cf0573d" xsi:nil="true"/>
  </documentManagement>
</p:properties>
</file>

<file path=customXml/itemProps1.xml><?xml version="1.0" encoding="utf-8"?>
<ds:datastoreItem xmlns:ds="http://schemas.openxmlformats.org/officeDocument/2006/customXml" ds:itemID="{A746A979-A873-4C56-AED8-32B8E5C83B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5c487-b754-429c-89aa-e7657684365d"/>
    <ds:schemaRef ds:uri="cb25f3da-5814-4c1f-99f2-d637de11ca73"/>
    <ds:schemaRef ds:uri="d3e8e130-a2b6-4fcc-b820-35a49cf057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B3ACF2-8519-4512-A446-73A12FA490BB}">
  <ds:schemaRefs>
    <ds:schemaRef ds:uri="http://schemas.microsoft.com/sharepoint/v3/contenttype/forms"/>
  </ds:schemaRefs>
</ds:datastoreItem>
</file>

<file path=customXml/itemProps3.xml><?xml version="1.0" encoding="utf-8"?>
<ds:datastoreItem xmlns:ds="http://schemas.openxmlformats.org/officeDocument/2006/customXml" ds:itemID="{F32C2014-2733-4B0A-891C-577D0287B472}">
  <ds:schemaRefs>
    <ds:schemaRef ds:uri="http://schemas.microsoft.com/office/2006/metadata/properties"/>
    <ds:schemaRef ds:uri="http://schemas.microsoft.com/office/2006/documentManagement/types"/>
    <ds:schemaRef ds:uri="70d5c487-b754-429c-89aa-e7657684365d"/>
    <ds:schemaRef ds:uri="http://purl.org/dc/terms/"/>
    <ds:schemaRef ds:uri="http://schemas.openxmlformats.org/package/2006/metadata/core-properties"/>
    <ds:schemaRef ds:uri="http://purl.org/dc/dcmitype/"/>
    <ds:schemaRef ds:uri="http://schemas.microsoft.com/office/infopath/2007/PartnerControls"/>
    <ds:schemaRef ds:uri="cb25f3da-5814-4c1f-99f2-d637de11ca73"/>
    <ds:schemaRef ds:uri="http://purl.org/dc/elements/1.1/"/>
    <ds:schemaRef ds:uri="d3e8e130-a2b6-4fcc-b820-35a49cf0573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1372</TotalTime>
  <Words>1831</Words>
  <Application>Microsoft Office PowerPoint</Application>
  <PresentationFormat>On-screen Show (16:9)</PresentationFormat>
  <Paragraphs>165</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PPT_Template1</vt:lpstr>
      <vt:lpstr>Compte rendu des réunions de printemps d’Ingénieurs Canada</vt:lpstr>
      <vt:lpstr>Documents</vt:lpstr>
      <vt:lpstr>Réunion du conseil</vt:lpstr>
      <vt:lpstr>Rapport de la présidente</vt:lpstr>
      <vt:lpstr>Rapport de rendement intermédiaire</vt:lpstr>
      <vt:lpstr>Groupe des chefs de direction</vt:lpstr>
      <vt:lpstr>Groupe des présidents</vt:lpstr>
      <vt:lpstr>Revenus d’affinité non affectés et réserves d’Ingénieurs Canada</vt:lpstr>
      <vt:lpstr>Revenus d’affinité non affectés et réserves d’Ingénieurs Canada (suite)</vt:lpstr>
      <vt:lpstr>Groupe de travail sur le financement</vt:lpstr>
      <vt:lpstr>Groupe de travail sur le financement (suite)</vt:lpstr>
      <vt:lpstr>Manuel des politiques du conseil</vt:lpstr>
      <vt:lpstr>Sous-stratégie de recherche </vt:lpstr>
      <vt:lpstr>Normes d’agrément</vt:lpstr>
      <vt:lpstr>Discussion générative</vt:lpstr>
      <vt:lpstr>Présentations des parties prenantes</vt:lpstr>
      <vt:lpstr>Assemblée annuelle des membres</vt:lpstr>
      <vt:lpstr>Comité d’audit</vt:lpstr>
      <vt:lpstr>Actualisation du Règlement administratif </vt:lpstr>
      <vt:lpstr>Présentations des membres </vt:lpstr>
      <vt:lpstr>Élections et nominations</vt:lpstr>
      <vt:lpstr>Élection du président élu ou de la présidente élue</vt:lpstr>
      <vt:lpstr>Nomination d’administrateurs </vt:lpstr>
      <vt:lpstr>Nomination du Comité des ressources humaines</vt:lpstr>
      <vt:lpstr>Nominations au Bureau des conditions d’admission</vt:lpstr>
      <vt:lpstr>Nominations au Bureau d’agrément</vt:lpstr>
      <vt:lpstr>Prochaines réunions</vt:lpstr>
      <vt:lpstr>Prochaines réunions</vt:lpstr>
    </vt:vector>
  </TitlesOfParts>
  <Company>Engineers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Engineers Canada’s 2019 Winter Meetings</dc:title>
  <dc:creator>Marie Claverie</dc:creator>
  <cp:lastModifiedBy>Marie Claverie</cp:lastModifiedBy>
  <cp:revision>53</cp:revision>
  <dcterms:created xsi:type="dcterms:W3CDTF">2015-02-19T20:51:17Z</dcterms:created>
  <dcterms:modified xsi:type="dcterms:W3CDTF">2019-06-06T20:02:01Z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0x0101005B267F5E652E0E41A7A445E6780A1398</vt:lpwstr>
  </property>
  <property fmtid="{D5CDD505-2E9C-101B-9397-08002B2CF9AE}" pid="3" name="Document Type">
    <vt:lpwstr>21;#Report|f645bec2-62bf-4cd1-8cc9-a013595c05d0</vt:lpwstr>
  </property>
  <property fmtid="{D5CDD505-2E9C-101B-9397-08002B2CF9AE}" pid="4" name="_dlc_DocIdItemGuid">
    <vt:lpwstr>45a3f00c-b9ad-49b3-9298-eefeb4e0d1e9</vt:lpwstr>
  </property>
  <property fmtid="{D5CDD505-2E9C-101B-9397-08002B2CF9AE}" pid="5" name="AuthorIds_UIVersion_5">
    <vt:lpwstr>682</vt:lpwstr>
  </property>
  <property fmtid="{D5CDD505-2E9C-101B-9397-08002B2CF9AE}" pid="6" name="AuthorIds_UIVersion_6">
    <vt:lpwstr>682</vt:lpwstr>
  </property>
  <property fmtid="{D5CDD505-2E9C-101B-9397-08002B2CF9AE}" pid="7" name="AuthorIds_UIVersion_7">
    <vt:lpwstr>682</vt:lpwstr>
  </property>
</Properties>
</file>